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87" r:id="rId2"/>
    <p:sldId id="276" r:id="rId3"/>
    <p:sldId id="283" r:id="rId4"/>
    <p:sldId id="271" r:id="rId5"/>
    <p:sldId id="273" r:id="rId6"/>
    <p:sldId id="278" r:id="rId7"/>
    <p:sldId id="279" r:id="rId8"/>
    <p:sldId id="280" r:id="rId9"/>
    <p:sldId id="286" r:id="rId10"/>
    <p:sldId id="274" r:id="rId11"/>
    <p:sldId id="282" r:id="rId12"/>
    <p:sldId id="265" r:id="rId13"/>
    <p:sldId id="266" r:id="rId14"/>
    <p:sldId id="268" r:id="rId15"/>
    <p:sldId id="267" r:id="rId16"/>
    <p:sldId id="269" r:id="rId17"/>
    <p:sldId id="277" r:id="rId18"/>
    <p:sldId id="28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23" autoAdjust="0"/>
    <p:restoredTop sz="94660"/>
  </p:normalViewPr>
  <p:slideViewPr>
    <p:cSldViewPr>
      <p:cViewPr varScale="1">
        <p:scale>
          <a:sx n="99" d="100"/>
          <a:sy n="99" d="100"/>
        </p:scale>
        <p:origin x="34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718E23-7B21-45E7-B44B-E3517596ED95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19B7F-767A-46EA-8EB5-14C79A20AB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628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19B7F-767A-46EA-8EB5-14C79A20AB2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7836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19B7F-767A-46EA-8EB5-14C79A20AB23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8041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19B7F-767A-46EA-8EB5-14C79A20AB23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007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314117D-7937-401C-87B2-D812DCC91BAA}" type="datetimeFigureOut">
              <a:rPr lang="ru-RU" smtClean="0"/>
              <a:pPr/>
              <a:t>17.01.2025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psycholog-help.ru/netcat_files/Image/3-22144_1_6.jpg" TargetMode="Externa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4349816"/>
          </a:xfrm>
        </p:spPr>
        <p:txBody>
          <a:bodyPr>
            <a:normAutofit/>
          </a:bodyPr>
          <a:lstStyle/>
          <a:p>
            <a:pPr algn="l"/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Повестка собрания:</a:t>
            </a:r>
            <a:b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«Детская инициатива и самостоятельность: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понятия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ее направления»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Анкетирование родителей «Насколько самостоятелен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b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Родительское собрание на тему: </a:t>
            </a:r>
          </a:p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«Детская инициатива и самостоятельность -это миф или реальность?!»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1585" y="3971501"/>
            <a:ext cx="2200847" cy="64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29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393745" y="548680"/>
            <a:ext cx="4293056" cy="396044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«Детская инициатива и самостоятельность: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понятия и направления понятия»</a:t>
            </a:r>
            <a:endParaRPr lang="ru-RU" sz="3600" dirty="0"/>
          </a:p>
        </p:txBody>
      </p:sp>
      <p:pic>
        <p:nvPicPr>
          <p:cNvPr id="6" name="Объект 5" descr="Описание: http://www.psycholog-help.ru/netcat_files/Image/3-22144_1_6.jpg">
            <a:hlinkClick r:id="rId2"/>
          </p:cNvPr>
          <p:cNvPicPr>
            <a:picLocks noGrp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0" r="4300"/>
          <a:stretch>
            <a:fillRect/>
          </a:stretch>
        </p:blipFill>
        <p:spPr bwMode="auto">
          <a:xfrm>
            <a:off x="827584" y="2492896"/>
            <a:ext cx="3566160" cy="22322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00350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836712"/>
            <a:ext cx="8229600" cy="2298584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Конституции Российской Федерации, в «Концепции модернизации российского образования», в Законе Российской Федерации «Об образовании в РФ» и других нормативных документах Российской Федерации сформулирован социальный заказ государства системе образования:</a:t>
            </a:r>
            <a: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CC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ru-RU" sz="1800" b="1" i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воспитание инициативного, ответственного человека, готового самостоятельно принимать решения в ситуации выбора.</a:t>
            </a: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1800" b="1" dirty="0"/>
          </a:p>
        </p:txBody>
      </p:sp>
      <p:pic>
        <p:nvPicPr>
          <p:cNvPr id="6" name="Рисунок 5" descr="http://static.wixstatic.com/media/8d35d3_4447a210a8d648e69f953e8ebecdeeaf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73016"/>
            <a:ext cx="4418330" cy="2951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082973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1B0F3D"/>
                </a:solidFill>
              </a:rPr>
              <a:t>Что такое самостоятельность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455" y="2708920"/>
            <a:ext cx="3211089" cy="3658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288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66700" indent="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независимость, свобода от внешних влияний, принуждений, от посторонней поддержки, помощи;</a:t>
            </a:r>
          </a:p>
          <a:p>
            <a:pPr marL="266700" indent="0" algn="ctr"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(Словарь русского языка)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635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к независимым действиям, суждениям, обладание инициативой, решительность. </a:t>
            </a:r>
          </a:p>
          <a:p>
            <a:pPr marL="0" indent="0" algn="r">
              <a:buNone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(Толковый  словарь)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635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волевых сфер личности, умение не поддаваться влиянию различных факторов, действовать на основе своих взглядов и побуждений. </a:t>
            </a:r>
          </a:p>
          <a:p>
            <a:pPr marL="266700" indent="0" algn="r">
              <a:buNone/>
            </a:pP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(Педагогический словарь)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-6350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Самостоятельность 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485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dou-9-efremov.ucoz.ru/article6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2786404" cy="174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gde.by/images/img_by/474x354/ce/42/ce42ed1f7947fafef6f3c017d1221b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149080"/>
            <a:ext cx="2976265" cy="222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956753" y="5459560"/>
            <a:ext cx="1656184" cy="914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Первичные представления</a:t>
            </a:r>
          </a:p>
        </p:txBody>
      </p:sp>
      <p:sp>
        <p:nvSpPr>
          <p:cNvPr id="8" name="Стрелка углом 7"/>
          <p:cNvSpPr/>
          <p:nvPr/>
        </p:nvSpPr>
        <p:spPr>
          <a:xfrm>
            <a:off x="1799121" y="4443680"/>
            <a:ext cx="813816" cy="868680"/>
          </a:xfrm>
          <a:prstGeom prst="ben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89954" y="4347120"/>
            <a:ext cx="1872208" cy="914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Формирование умений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851920" y="3018656"/>
            <a:ext cx="1656184" cy="914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Применение умений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652120" y="1600496"/>
            <a:ext cx="2160240" cy="116156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Творческое применение умений в новой ситуации</a:t>
            </a:r>
          </a:p>
        </p:txBody>
      </p:sp>
      <p:sp>
        <p:nvSpPr>
          <p:cNvPr id="12" name="Стрелка углом 11"/>
          <p:cNvSpPr/>
          <p:nvPr/>
        </p:nvSpPr>
        <p:spPr>
          <a:xfrm>
            <a:off x="2876745" y="3296126"/>
            <a:ext cx="813816" cy="868680"/>
          </a:xfrm>
          <a:prstGeom prst="ben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 углом 12"/>
          <p:cNvSpPr/>
          <p:nvPr/>
        </p:nvSpPr>
        <p:spPr>
          <a:xfrm>
            <a:off x="4572000" y="1974331"/>
            <a:ext cx="813816" cy="868680"/>
          </a:xfrm>
          <a:prstGeom prst="ben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918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такое инициативность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022" y="2492896"/>
            <a:ext cx="3613226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447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Инициативность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2852936"/>
            <a:ext cx="79208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09600" indent="-342900"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почин, внутреннее побуждение к новым формам деятельности. </a:t>
            </a:r>
          </a:p>
          <a:p>
            <a:pPr algn="r">
              <a:buNone/>
            </a:pP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(С.И. Ожегов и Н.Ю. Шведова)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52450" indent="-285750">
              <a:buFont typeface="Wingdings" panose="05000000000000000000" pitchFamily="2" charset="2"/>
              <a:buChar char="q"/>
            </a:pP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52450" indent="-285750"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проявление субъектом активности, не стимулированной извне и не определенной независимыми от него обстоятельствами.</a:t>
            </a:r>
          </a:p>
          <a:p>
            <a:pPr marL="273050" indent="-6350" algn="r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Словарь практического психолога).</a:t>
            </a:r>
          </a:p>
          <a:p>
            <a:pPr marL="552450" indent="-285750">
              <a:buFont typeface="Wingdings" panose="05000000000000000000" pitchFamily="2" charset="2"/>
              <a:buChar char="q"/>
            </a:pP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52450" indent="-285750">
              <a:buFont typeface="Wingdings" panose="05000000000000000000" pitchFamily="2" charset="2"/>
              <a:buChar char="q"/>
            </a:pPr>
            <a:r>
              <a:rPr lang="ru-RU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руководящая роль в каких – либо действиях.</a:t>
            </a:r>
          </a:p>
          <a:p>
            <a:pPr marL="273050" indent="-6350"/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3050" indent="-6350"/>
            <a:endParaRPr lang="ru-RU" b="1" i="1" dirty="0"/>
          </a:p>
          <a:p>
            <a:pPr marL="273050" indent="-6350"/>
            <a:r>
              <a:rPr lang="ru-RU" b="1" i="1" dirty="0">
                <a:solidFill>
                  <a:schemeClr val="accent2">
                    <a:lumMod val="50000"/>
                  </a:schemeClr>
                </a:solidFill>
              </a:rPr>
              <a:t>Синонимы: начинание, предприимчивость, способность к самостоятельным, активным действиям</a:t>
            </a:r>
          </a:p>
          <a:p>
            <a:pPr marL="273050" indent="-6350"/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220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827584" y="2274838"/>
            <a:ext cx="73448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Инициатива как целеполагание и волевое усилие: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включенность в разные виды продуктивной деятельности – рисование, лепку, конструирование,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труд. требующие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усилий по преодолению «сопротивления» материала, где развиваются произвольность, планирующая функция речи</a:t>
            </a:r>
          </a:p>
        </p:txBody>
      </p:sp>
    </p:spTree>
    <p:extLst>
      <p:ext uri="{BB962C8B-B14F-4D97-AF65-F5344CB8AC3E}">
        <p14:creationId xmlns:p14="http://schemas.microsoft.com/office/powerpoint/2010/main" val="184599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Познавательно-исследовательская;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проектирование;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организационная деятельность;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Коммуникативная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Продуктивная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Музыкальная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Двигательная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Трудовая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Режимные моменты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поддержки детской инициативы  и самостоятельности:</a:t>
            </a:r>
          </a:p>
        </p:txBody>
      </p:sp>
    </p:spTree>
    <p:extLst>
      <p:ext uri="{BB962C8B-B14F-4D97-AF65-F5344CB8AC3E}">
        <p14:creationId xmlns:p14="http://schemas.microsoft.com/office/powerpoint/2010/main" val="3248998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42011"/>
          </a:xfrm>
        </p:spPr>
        <p:txBody>
          <a:bodyPr/>
          <a:lstStyle/>
          <a:p>
            <a:r>
              <a:rPr lang="ru-RU" dirty="0"/>
              <a:t>4 сферы инициатив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1651299"/>
            <a:ext cx="6984776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Творческая инициатива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включенность в сюжетную игру как основную творческую деятельность ребенка, где развиваются воображение, образное мышление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2880590"/>
            <a:ext cx="6984776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Коммуникативная инициатива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включенность ребенка в взаимодействие со сверстниками, где развязываются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эмпатия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коммуникативная функция речи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4162907"/>
            <a:ext cx="6984776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Познавательная инициатива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любознательность: включенность в экспериментирование, простую познавательно-исследовательскую деятельность, где развиваются способности устанавливать пространственно-временные, причинно- следственные и </a:t>
            </a:r>
            <a:r>
              <a:rPr lang="ru-RU" sz="1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родо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-видовые отношения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259632" y="5448267"/>
            <a:ext cx="6984776" cy="9144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Инициатива как целеполагание и волевое усилие: </a:t>
            </a:r>
            <a:r>
              <a:rPr lang="ru-RU" sz="1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включенность в разные виды продуктивной деятельности – рисование, лепку, конструирование, требующие усилий по преодолению «сопротивления» материала, где развиваются произвольность, планирующая функция речи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84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1844824"/>
            <a:ext cx="7884864" cy="435334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5-6 лет</a:t>
            </a:r>
          </a:p>
          <a:p>
            <a:pPr marL="0" indent="0">
              <a:buNone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Приоритетная сфера инициативы –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внеситуативно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-личностное общение.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воспитателя по поддержке детской инициативы: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в группе положительный психологический микроклимат, в равной мере проявляя любовь и заботу ко всем детям: выражать радость при встрече, использовать ласку и теплое слово для выражения своего отношения к ребенку;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уважать индивидуальные вкусы и привычки детей;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поощрять желание создавать что- либо по собственному замыслу; обращать внимание детей на полезность будущего продукта для других или ту радость, которую он доставит кому-то (маме, бабушке, папе, другу)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931224" cy="1152128"/>
          </a:xfrm>
        </p:spPr>
        <p:txBody>
          <a:bodyPr>
            <a:normAutofit fontScale="90000"/>
          </a:bodyPr>
          <a:lstStyle/>
          <a:p>
            <a:pPr lvl="2" algn="ctr" rtl="0">
              <a:spcBef>
                <a:spcPct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и направления поддержки детской инициативы</a:t>
            </a:r>
            <a:r>
              <a:rPr lang="ru-RU" sz="4400" dirty="0">
                <a:solidFill>
                  <a:schemeClr val="bg1"/>
                </a:solidFill>
              </a:rPr>
              <a:t/>
            </a:r>
            <a:br>
              <a:rPr lang="ru-RU" sz="4400" dirty="0">
                <a:solidFill>
                  <a:schemeClr val="bg1"/>
                </a:solidFill>
              </a:rPr>
            </a:br>
            <a:r>
              <a:rPr lang="ru-RU" sz="4400" dirty="0">
                <a:solidFill>
                  <a:schemeClr val="bg1"/>
                </a:solidFill>
              </a:rPr>
              <a:t/>
            </a:r>
            <a:br>
              <a:rPr lang="ru-RU" sz="4400" dirty="0">
                <a:solidFill>
                  <a:schemeClr val="bg1"/>
                </a:solidFill>
              </a:rPr>
            </a:br>
            <a:r>
              <a:rPr lang="ru-RU" sz="4400" dirty="0">
                <a:solidFill>
                  <a:schemeClr val="bg1"/>
                </a:solidFill>
              </a:rPr>
              <a:t/>
            </a:r>
            <a:br>
              <a:rPr lang="ru-RU" sz="4400" dirty="0">
                <a:solidFill>
                  <a:schemeClr val="bg1"/>
                </a:solidFill>
              </a:rPr>
            </a:br>
            <a:r>
              <a:rPr lang="ru-RU" sz="4400" dirty="0">
                <a:solidFill>
                  <a:schemeClr val="bg1"/>
                </a:solidFill>
              </a:rPr>
              <a:t/>
            </a:r>
            <a:br>
              <a:rPr lang="ru-RU" sz="4400" dirty="0">
                <a:solidFill>
                  <a:schemeClr val="bg1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369226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916832"/>
            <a:ext cx="7740848" cy="3417829"/>
          </a:xfrm>
        </p:spPr>
        <p:txBody>
          <a:bodyPr>
            <a:normAutofit/>
          </a:bodyPr>
          <a:lstStyle/>
          <a:p>
            <a:pPr marL="0" lvl="6" indent="0" algn="ctr">
              <a:buNone/>
            </a:pPr>
            <a:r>
              <a:rPr lang="ru-RU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5-6 лет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условия для разнообразной самостоятельной творческой деятельности детей;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необходимости помогать детям в решении проблем организации игры;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привлекать детей к планированию жизни группы на день и на более отдаленную перспективу. Обсуждать совместные проекты;</a:t>
            </a:r>
          </a:p>
          <a:p>
            <a:pPr lvl="0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условия и выделять время для самостоятельной творческой, познавательной деятельности детей по интересам.</a:t>
            </a: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6" indent="0">
              <a:buNone/>
            </a:pPr>
            <a:endParaRPr lang="ru-RU" sz="1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3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19256" cy="970368"/>
          </a:xfr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и направления поддержки детской инициативы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003151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060848"/>
            <a:ext cx="8424936" cy="453650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6-7 </a:t>
            </a:r>
            <a:r>
              <a:rPr lang="ru-RU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</a:p>
          <a:p>
            <a:pPr marL="0" indent="0">
              <a:buNone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Приоритетная сфера инициативы – научение.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воспитателя по поддержке детской инициативы:</a:t>
            </a:r>
          </a:p>
          <a:p>
            <a:pPr lvl="0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вводить адекватную оценку результата деятельности ребенка с одновременным признанием его усилий и указанием возможных путей и способов совершенствования продукта деятельности;</a:t>
            </a:r>
          </a:p>
          <a:p>
            <a:pPr lvl="0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спокойно реагировать на неуспех ребенка и предлагать несколько вариантов исправления работы: повторное исполнение спустя некоторое время, доделывание, совершенствование деталей. Рассказывать детям о своих трудностях, которые испытывали при обучении новым видам деятельности;</a:t>
            </a:r>
          </a:p>
          <a:p>
            <a:pPr lvl="0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ситуации, позволяющие ребенку реализовать свою компетентность, обретая уважение и признание взрослых и сверстников;</a:t>
            </a:r>
          </a:p>
          <a:p>
            <a:pPr lvl="0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обращаться к детям, с просьбой продемонстрировать свои достижения и научить его добиваться таких же результатов сверстников;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19256" cy="792088"/>
          </a:xfrm>
        </p:spPr>
        <p:txBody>
          <a:bodyPr>
            <a:normAutofit fontScale="90000"/>
          </a:bodyPr>
          <a:lstStyle/>
          <a:p>
            <a:pPr lvl="2" algn="ctr" rtl="0">
              <a:spcBef>
                <a:spcPct val="0"/>
              </a:spcBef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и направления поддержки детской инициативы</a:t>
            </a:r>
            <a: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83447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1556792"/>
            <a:ext cx="7696365" cy="4248472"/>
          </a:xfrm>
        </p:spPr>
        <p:txBody>
          <a:bodyPr>
            <a:normAutofit fontScale="32500" lnSpcReduction="20000"/>
          </a:bodyPr>
          <a:lstStyle/>
          <a:p>
            <a:pPr marL="266700" lvl="2" indent="-266700" algn="ctr">
              <a:buNone/>
            </a:pPr>
            <a:r>
              <a:rPr lang="ru-RU" sz="9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6-7 </a:t>
            </a:r>
            <a:r>
              <a:rPr lang="ru-RU" sz="9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</a:t>
            </a:r>
          </a:p>
          <a:p>
            <a:pPr marL="627063" lvl="2" indent="0" algn="ctr">
              <a:buNone/>
            </a:pPr>
            <a:endParaRPr lang="ru-RU" sz="9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поддерживать чувство гордости за свой труд и удовлетворение его результатами;</a:t>
            </a:r>
          </a:p>
          <a:p>
            <a:pPr lvl="0"/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создавать условия для различной самостоятельной творческой деятельности детей по их интересам и запросам, предоставлять детям на данный вид деятельности определенное время;</a:t>
            </a:r>
          </a:p>
          <a:p>
            <a:pPr lvl="0"/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необходимости помогать детям решать проблемы при организации игры;</a:t>
            </a:r>
          </a:p>
          <a:p>
            <a:pPr lvl="0"/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проводить планирование жизни группы на день, неделю, месяц с учетом интересов детей, стараться реализовывать их пожелания и предложения;</a:t>
            </a:r>
          </a:p>
          <a:p>
            <a:pPr lvl="0"/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презентовать продукты детского творчества другим детям, родителям, педагогам (концерты, выставки и др.)</a:t>
            </a:r>
          </a:p>
          <a:p>
            <a:pPr marL="0" indent="0">
              <a:buNone/>
            </a:pPr>
            <a:r>
              <a:rPr lang="ru-RU" dirty="0"/>
              <a:t> </a:t>
            </a:r>
          </a:p>
          <a:p>
            <a:pPr marL="0" indent="0">
              <a:buNone/>
            </a:pP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627063" lvl="2" indent="0">
              <a:buNone/>
            </a:pPr>
            <a:endParaRPr lang="ru-RU" sz="8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27063" lvl="2" indent="0">
              <a:buNone/>
            </a:pPr>
            <a:endParaRPr lang="ru-RU" sz="8000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Способы и направления поддержки детской инициативы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601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780928"/>
            <a:ext cx="7696365" cy="381073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обследования предмета, рабочие листы;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моделирование ситуаций с участием персонажей;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индивидуально-личностное общение с ребенком;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поощрение самостоятельности;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побуждение и поддержка детских инициатив во всех видах деятельности;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оказание поддержки развитию индивидуальности ребенка. </a:t>
            </a:r>
          </a:p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приемы развития инициативы и самостоятельности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947973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при участии взрослого обсуждать важные события со сверстниками;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совершать выбор и обосновывать его;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предъявлять  и обосновывать свою инициативу;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планировать собственные действия  индивидуально, в малой группе, в команде;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оценивать результаты своих действий индивидуально и в команде.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 целью поддержки детской инициативы и самостоятельности педагогам следует регулярно создавать ситуации:</a:t>
            </a:r>
          </a:p>
        </p:txBody>
      </p:sp>
    </p:spTree>
    <p:extLst>
      <p:ext uri="{BB962C8B-B14F-4D97-AF65-F5344CB8AC3E}">
        <p14:creationId xmlns:p14="http://schemas.microsoft.com/office/powerpoint/2010/main" val="39309498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epia.ru/images/u/pages/383/spasibo-za-vnimanie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6271551" cy="470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3432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378</TotalTime>
  <Words>809</Words>
  <Application>Microsoft Office PowerPoint</Application>
  <PresentationFormat>Экран (4:3)</PresentationFormat>
  <Paragraphs>98</Paragraphs>
  <Slides>18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Calibri</vt:lpstr>
      <vt:lpstr>Candara</vt:lpstr>
      <vt:lpstr>Symbol</vt:lpstr>
      <vt:lpstr>Times New Roman</vt:lpstr>
      <vt:lpstr>Wingdings</vt:lpstr>
      <vt:lpstr>Волна</vt:lpstr>
      <vt:lpstr>Повестка собрания: 1. «Детская инициатива и самостоятельность: основы понятия и ее направления» 2. Анкетирование родителей «Насколько самостоятелен                                          </vt:lpstr>
      <vt:lpstr> «Детская инициатива и самостоятельность: основы понятия и направления понятия»</vt:lpstr>
      <vt:lpstr>В Конституции Российской Федерации, в «Концепции модернизации российского образования», в Законе Российской Федерации «Об образовании в РФ» и других нормативных документах Российской Федерации сформулирован социальный заказ государства системе образования:   воспитание инициативного, ответственного человека, готового самостоятельно принимать решения в ситуации выбора. </vt:lpstr>
      <vt:lpstr>Что такое самостоятельность </vt:lpstr>
      <vt:lpstr>Самостоятельность :</vt:lpstr>
      <vt:lpstr>Презентация PowerPoint</vt:lpstr>
      <vt:lpstr>Что такое инициативность</vt:lpstr>
      <vt:lpstr>Инициативность</vt:lpstr>
      <vt:lpstr>Презентация PowerPoint</vt:lpstr>
      <vt:lpstr>Формы поддержки детской инициативы  и самостоятельности:</vt:lpstr>
      <vt:lpstr>4 сферы инициатив</vt:lpstr>
      <vt:lpstr>        Способы и направления поддержки детской инициативы     </vt:lpstr>
      <vt:lpstr>Способы и направления поддержки детской инициативы </vt:lpstr>
      <vt:lpstr>    Способы и направления поддержки детской инициативы  </vt:lpstr>
      <vt:lpstr>Способы и направления поддержки детской инициативы</vt:lpstr>
      <vt:lpstr>Методы и приемы развития инициативы и самостоятельности</vt:lpstr>
      <vt:lpstr>С целью поддержки детской инициативы и самостоятельности педагогам следует регулярно создавать ситуации: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Механизмы управления введением ФГОС ДО в условиях  ДОО.</dc:title>
  <dc:creator>Доу 306</dc:creator>
  <cp:lastModifiedBy>Dolphin</cp:lastModifiedBy>
  <cp:revision>84</cp:revision>
  <dcterms:created xsi:type="dcterms:W3CDTF">2015-05-22T07:29:12Z</dcterms:created>
  <dcterms:modified xsi:type="dcterms:W3CDTF">2025-01-17T09:36:50Z</dcterms:modified>
</cp:coreProperties>
</file>