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23" r:id="rId1"/>
  </p:sldMasterIdLst>
  <p:notesMasterIdLst>
    <p:notesMasterId r:id="rId38"/>
  </p:notesMasterIdLst>
  <p:sldIdLst>
    <p:sldId id="269" r:id="rId2"/>
    <p:sldId id="257" r:id="rId3"/>
    <p:sldId id="261" r:id="rId4"/>
    <p:sldId id="258" r:id="rId5"/>
    <p:sldId id="259" r:id="rId6"/>
    <p:sldId id="262" r:id="rId7"/>
    <p:sldId id="271" r:id="rId8"/>
    <p:sldId id="265" r:id="rId9"/>
    <p:sldId id="263" r:id="rId10"/>
    <p:sldId id="264" r:id="rId11"/>
    <p:sldId id="266" r:id="rId12"/>
    <p:sldId id="267" r:id="rId13"/>
    <p:sldId id="272" r:id="rId14"/>
    <p:sldId id="268" r:id="rId15"/>
    <p:sldId id="270" r:id="rId16"/>
    <p:sldId id="273" r:id="rId17"/>
    <p:sldId id="274" r:id="rId18"/>
    <p:sldId id="275" r:id="rId19"/>
    <p:sldId id="276" r:id="rId20"/>
    <p:sldId id="277" r:id="rId21"/>
    <p:sldId id="288" r:id="rId22"/>
    <p:sldId id="289" r:id="rId23"/>
    <p:sldId id="290" r:id="rId24"/>
    <p:sldId id="291" r:id="rId25"/>
    <p:sldId id="292" r:id="rId26"/>
    <p:sldId id="293" r:id="rId27"/>
    <p:sldId id="283" r:id="rId28"/>
    <p:sldId id="278" r:id="rId29"/>
    <p:sldId id="279" r:id="rId30"/>
    <p:sldId id="280" r:id="rId31"/>
    <p:sldId id="281" r:id="rId32"/>
    <p:sldId id="284" r:id="rId33"/>
    <p:sldId id="282" r:id="rId34"/>
    <p:sldId id="285" r:id="rId35"/>
    <p:sldId id="287" r:id="rId36"/>
    <p:sldId id="286" r:id="rId3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Средний стиль 2 —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Средний стиль 2 —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Средний стиль 2 —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Средний стиль 2 —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93296810-A885-4BE3-A3E7-6D5BEEA58F35}" styleName="Средний стиль 2 —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288" autoAdjust="0"/>
    <p:restoredTop sz="94660"/>
  </p:normalViewPr>
  <p:slideViewPr>
    <p:cSldViewPr snapToGrid="0">
      <p:cViewPr varScale="1">
        <p:scale>
          <a:sx n="69" d="100"/>
          <a:sy n="69" d="100"/>
        </p:scale>
        <p:origin x="75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17490E9-4E0C-48BF-A530-92A368F4F5F7}" type="datetimeFigureOut">
              <a:rPr lang="ru-RU" smtClean="0"/>
              <a:t>03.02.2025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519552F-DE52-44B9-B062-348C7560B0D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032479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19552F-DE52-44B9-B062-348C7560B0D4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5919032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19552F-DE52-44B9-B062-348C7560B0D4}" type="slidenum">
              <a:rPr lang="ru-RU" smtClean="0"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714887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19552F-DE52-44B9-B062-348C7560B0D4}" type="slidenum">
              <a:rPr lang="ru-RU" smtClean="0"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9906693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19552F-DE52-44B9-B062-348C7560B0D4}" type="slidenum">
              <a:rPr lang="ru-RU" smtClean="0"/>
              <a:t>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4267695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19552F-DE52-44B9-B062-348C7560B0D4}" type="slidenum">
              <a:rPr lang="ru-RU" smtClean="0"/>
              <a:t>19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7455237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19552F-DE52-44B9-B062-348C7560B0D4}" type="slidenum">
              <a:rPr lang="ru-RU" smtClean="0"/>
              <a:t>29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7169369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19552F-DE52-44B9-B062-348C7560B0D4}" type="slidenum">
              <a:rPr lang="ru-RU" smtClean="0"/>
              <a:t>31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0041005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C7D414-7579-4897-9D37-FB1BA4F4D66E}" type="datetimeFigureOut">
              <a:rPr lang="ru-RU" smtClean="0"/>
              <a:t>03.02.2025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7FED64-0E56-4647-9242-7CFA403F032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315550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C7D414-7579-4897-9D37-FB1BA4F4D66E}" type="datetimeFigureOut">
              <a:rPr lang="ru-RU" smtClean="0"/>
              <a:t>03.02.2025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7FED64-0E56-4647-9242-7CFA403F032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215139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C7D414-7579-4897-9D37-FB1BA4F4D66E}" type="datetimeFigureOut">
              <a:rPr lang="ru-RU" smtClean="0"/>
              <a:t>03.02.2025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7FED64-0E56-4647-9242-7CFA403F032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425777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C7D414-7579-4897-9D37-FB1BA4F4D66E}" type="datetimeFigureOut">
              <a:rPr lang="ru-RU" smtClean="0"/>
              <a:t>03.02.2025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7FED64-0E56-4647-9242-7CFA403F032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913001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C7D414-7579-4897-9D37-FB1BA4F4D66E}" type="datetimeFigureOut">
              <a:rPr lang="ru-RU" smtClean="0"/>
              <a:t>03.02.2025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7FED64-0E56-4647-9242-7CFA403F032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860901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C7D414-7579-4897-9D37-FB1BA4F4D66E}" type="datetimeFigureOut">
              <a:rPr lang="ru-RU" smtClean="0"/>
              <a:t>03.02.2025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7FED64-0E56-4647-9242-7CFA403F032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420852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C7D414-7579-4897-9D37-FB1BA4F4D66E}" type="datetimeFigureOut">
              <a:rPr lang="ru-RU" smtClean="0"/>
              <a:t>03.02.2025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7FED64-0E56-4647-9242-7CFA403F032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874844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C7D414-7579-4897-9D37-FB1BA4F4D66E}" type="datetimeFigureOut">
              <a:rPr lang="ru-RU" smtClean="0"/>
              <a:t>03.02.2025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7FED64-0E56-4647-9242-7CFA403F032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95045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C7D414-7579-4897-9D37-FB1BA4F4D66E}" type="datetimeFigureOut">
              <a:rPr lang="ru-RU" smtClean="0"/>
              <a:t>03.02.2025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7FED64-0E56-4647-9242-7CFA403F032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197974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C7D414-7579-4897-9D37-FB1BA4F4D66E}" type="datetimeFigureOut">
              <a:rPr lang="ru-RU" smtClean="0"/>
              <a:t>03.02.2025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7FED64-0E56-4647-9242-7CFA403F032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129577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C7D414-7579-4897-9D37-FB1BA4F4D66E}" type="datetimeFigureOut">
              <a:rPr lang="ru-RU" smtClean="0"/>
              <a:t>03.02.2025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7FED64-0E56-4647-9242-7CFA403F032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247836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  <a:alpha val="57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C7D414-7579-4897-9D37-FB1BA4F4D66E}" type="datetimeFigureOut">
              <a:rPr lang="ru-RU" smtClean="0"/>
              <a:t>03.02.2025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7FED64-0E56-4647-9242-7CFA403F032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325158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24" r:id="rId1"/>
    <p:sldLayoutId id="2147484025" r:id="rId2"/>
    <p:sldLayoutId id="2147484026" r:id="rId3"/>
    <p:sldLayoutId id="2147484027" r:id="rId4"/>
    <p:sldLayoutId id="2147484028" r:id="rId5"/>
    <p:sldLayoutId id="2147484029" r:id="rId6"/>
    <p:sldLayoutId id="2147484030" r:id="rId7"/>
    <p:sldLayoutId id="2147484031" r:id="rId8"/>
    <p:sldLayoutId id="2147484032" r:id="rId9"/>
    <p:sldLayoutId id="2147484033" r:id="rId10"/>
    <p:sldLayoutId id="2147484034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6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pPr>
              <a:spcBef>
                <a:spcPts val="1000"/>
              </a:spcBef>
            </a:pPr>
            <a:r>
              <a:rPr lang="ru-RU" sz="3600" b="1" dirty="0">
                <a:latin typeface="+mn-lt"/>
                <a:ea typeface="+mn-ea"/>
                <a:cs typeface="+mn-cs"/>
              </a:rPr>
              <a:t>Мастер-класс </a:t>
            </a:r>
            <a:br>
              <a:rPr lang="ru-RU" sz="3600" b="1" dirty="0">
                <a:latin typeface="+mn-lt"/>
                <a:ea typeface="+mn-ea"/>
                <a:cs typeface="+mn-cs"/>
              </a:rPr>
            </a:br>
            <a:r>
              <a:rPr lang="ru-RU" sz="3600" b="1" dirty="0">
                <a:latin typeface="+mn-lt"/>
                <a:ea typeface="+mn-ea"/>
                <a:cs typeface="+mn-cs"/>
              </a:rPr>
              <a:t>«Развитие речи детей дошкольного возраста с использованием сенсорной стимуляции </a:t>
            </a:r>
            <a:br>
              <a:rPr lang="ru-RU" sz="3600" b="1" dirty="0">
                <a:latin typeface="+mn-lt"/>
                <a:ea typeface="+mn-ea"/>
                <a:cs typeface="+mn-cs"/>
              </a:rPr>
            </a:br>
            <a:r>
              <a:rPr lang="ru-RU" sz="3600" b="1" dirty="0">
                <a:latin typeface="+mn-lt"/>
                <a:ea typeface="+mn-ea"/>
                <a:cs typeface="+mn-cs"/>
              </a:rPr>
              <a:t>(движение и речь)</a:t>
            </a:r>
          </a:p>
        </p:txBody>
      </p:sp>
    </p:spTree>
    <p:extLst>
      <p:ext uri="{BB962C8B-B14F-4D97-AF65-F5344CB8AC3E}">
        <p14:creationId xmlns:p14="http://schemas.microsoft.com/office/powerpoint/2010/main" val="26676346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  <a:alpha val="57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000" b="1" dirty="0">
                <a:solidFill>
                  <a:schemeClr val="dk1"/>
                </a:solidFill>
                <a:latin typeface="+mn-lt"/>
                <a:ea typeface="+mn-ea"/>
                <a:cs typeface="+mn-cs"/>
              </a:rPr>
              <a:t>Коды языка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92500" lnSpcReduction="10000"/>
          </a:bodyPr>
          <a:lstStyle/>
          <a:p>
            <a:pPr>
              <a:lnSpc>
                <a:spcPct val="200000"/>
              </a:lnSpc>
            </a:pPr>
            <a:r>
              <a:rPr lang="ru-RU" sz="3600" dirty="0" smtClean="0"/>
              <a:t>Лексический код (лексика)</a:t>
            </a:r>
          </a:p>
          <a:p>
            <a:pPr>
              <a:lnSpc>
                <a:spcPct val="200000"/>
              </a:lnSpc>
            </a:pPr>
            <a:r>
              <a:rPr lang="ru-RU" sz="3600" dirty="0" smtClean="0"/>
              <a:t>Морфологический код (грамматика)</a:t>
            </a:r>
            <a:endParaRPr lang="ru-RU" sz="3600" dirty="0"/>
          </a:p>
          <a:p>
            <a:pPr>
              <a:lnSpc>
                <a:spcPct val="200000"/>
              </a:lnSpc>
            </a:pPr>
            <a:r>
              <a:rPr lang="ru-RU" sz="3600" dirty="0" smtClean="0"/>
              <a:t>Синтаксический код (синтаксис)</a:t>
            </a:r>
            <a:endParaRPr lang="ru-RU" sz="3600" dirty="0"/>
          </a:p>
          <a:p>
            <a:pPr>
              <a:lnSpc>
                <a:spcPct val="200000"/>
              </a:lnSpc>
            </a:pPr>
            <a:r>
              <a:rPr lang="ru-RU" sz="3600" dirty="0" smtClean="0"/>
              <a:t>Фонетический код (фонетика)</a:t>
            </a:r>
            <a:endParaRPr lang="ru-RU" sz="3600" dirty="0"/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71457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000" b="1" dirty="0">
                <a:solidFill>
                  <a:schemeClr val="dk1"/>
                </a:solidFill>
                <a:latin typeface="+mn-lt"/>
                <a:ea typeface="+mn-ea"/>
                <a:cs typeface="+mn-cs"/>
              </a:rPr>
              <a:t>Бернштейн </a:t>
            </a:r>
            <a:br>
              <a:rPr lang="ru-RU" sz="4000" b="1" dirty="0">
                <a:solidFill>
                  <a:schemeClr val="dk1"/>
                </a:solidFill>
                <a:latin typeface="+mn-lt"/>
                <a:ea typeface="+mn-ea"/>
                <a:cs typeface="+mn-cs"/>
              </a:rPr>
            </a:br>
            <a:r>
              <a:rPr lang="ru-RU" sz="4000" b="1" dirty="0">
                <a:solidFill>
                  <a:schemeClr val="dk1"/>
                </a:solidFill>
                <a:latin typeface="+mn-lt"/>
                <a:ea typeface="+mn-ea"/>
                <a:cs typeface="+mn-cs"/>
              </a:rPr>
              <a:t>Николай Александрович </a:t>
            </a:r>
          </a:p>
        </p:txBody>
      </p:sp>
      <p:grpSp>
        <p:nvGrpSpPr>
          <p:cNvPr id="5" name="Группа 4"/>
          <p:cNvGrpSpPr/>
          <p:nvPr/>
        </p:nvGrpSpPr>
        <p:grpSpPr>
          <a:xfrm>
            <a:off x="838201" y="1967779"/>
            <a:ext cx="10515599" cy="4239491"/>
            <a:chOff x="824345" y="2067187"/>
            <a:chExt cx="10515599" cy="4239491"/>
          </a:xfrm>
        </p:grpSpPr>
        <p:pic>
          <p:nvPicPr>
            <p:cNvPr id="3" name="Picture 2" descr="Picture background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661" t="24432" r="62248" b="17613"/>
            <a:stretch/>
          </p:blipFill>
          <p:spPr bwMode="auto">
            <a:xfrm>
              <a:off x="824345" y="2067187"/>
              <a:ext cx="3325091" cy="4239491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190500" cap="rnd">
              <a:solidFill>
                <a:srgbClr val="FFFFFF"/>
              </a:solidFill>
            </a:ln>
            <a:effectLst>
              <a:outerShdw blurRad="50000" algn="tl" rotWithShape="0">
                <a:srgbClr val="000000">
                  <a:alpha val="41000"/>
                </a:srgbClr>
              </a:outerShdw>
            </a:effectLst>
            <a:scene3d>
              <a:camera prst="orthographicFront"/>
              <a:lightRig rig="twoPt" dir="t">
                <a:rot lat="0" lon="0" rev="7800000"/>
              </a:lightRig>
            </a:scene3d>
            <a:sp3d contourW="6350">
              <a:bevelT w="50800" h="16510"/>
              <a:contourClr>
                <a:srgbClr val="C0C0C0"/>
              </a:contourClr>
            </a:sp3d>
            <a:extLst/>
          </p:spPr>
        </p:pic>
        <p:sp>
          <p:nvSpPr>
            <p:cNvPr id="4" name="TextBox 3"/>
            <p:cNvSpPr txBox="1"/>
            <p:nvPr/>
          </p:nvSpPr>
          <p:spPr>
            <a:xfrm>
              <a:off x="4613563" y="2067187"/>
              <a:ext cx="6726381" cy="3416320"/>
            </a:xfrm>
            <a:prstGeom prst="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just"/>
              <a:r>
                <a:rPr lang="ru-RU" sz="3600" dirty="0" smtClean="0">
                  <a:solidFill>
                    <a:schemeClr val="dk1"/>
                  </a:solidFill>
                </a:rPr>
                <a:t>В своей книге </a:t>
              </a:r>
              <a:r>
                <a:rPr lang="ru-RU" sz="3600" dirty="0">
                  <a:solidFill>
                    <a:schemeClr val="dk1"/>
                  </a:solidFill>
                </a:rPr>
                <a:t>«О ловкости и её развитии</a:t>
              </a:r>
              <a:r>
                <a:rPr lang="ru-RU" sz="3600" dirty="0" smtClean="0">
                  <a:solidFill>
                    <a:schemeClr val="dk1"/>
                  </a:solidFill>
                </a:rPr>
                <a:t>» подробно описывает развитие каждого уровня движения (</a:t>
              </a:r>
              <a:r>
                <a:rPr lang="en-US" sz="3600" dirty="0" smtClean="0">
                  <a:solidFill>
                    <a:schemeClr val="dk1"/>
                  </a:solidFill>
                </a:rPr>
                <a:t>A, B, C, D)</a:t>
              </a:r>
              <a:r>
                <a:rPr lang="ru-RU" sz="3600" dirty="0" smtClean="0">
                  <a:solidFill>
                    <a:schemeClr val="dk1"/>
                  </a:solidFill>
                </a:rPr>
                <a:t> и соответствующие каждому уровню возможностей ребёнка.</a:t>
              </a:r>
              <a:endParaRPr lang="ru-RU" sz="3600" dirty="0">
                <a:solidFill>
                  <a:schemeClr val="dk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9801734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0288877"/>
              </p:ext>
            </p:extLst>
          </p:nvPr>
        </p:nvGraphicFramePr>
        <p:xfrm>
          <a:off x="290946" y="163080"/>
          <a:ext cx="11540836" cy="6354098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440454">
                  <a:extLst>
                    <a:ext uri="{9D8B030D-6E8A-4147-A177-3AD203B41FA5}">
                      <a16:colId xmlns:a16="http://schemas.microsoft.com/office/drawing/2014/main" val="4010098736"/>
                    </a:ext>
                  </a:extLst>
                </a:gridCol>
                <a:gridCol w="6135509">
                  <a:extLst>
                    <a:ext uri="{9D8B030D-6E8A-4147-A177-3AD203B41FA5}">
                      <a16:colId xmlns:a16="http://schemas.microsoft.com/office/drawing/2014/main" val="2153411036"/>
                    </a:ext>
                  </a:extLst>
                </a:gridCol>
                <a:gridCol w="2964873">
                  <a:extLst>
                    <a:ext uri="{9D8B030D-6E8A-4147-A177-3AD203B41FA5}">
                      <a16:colId xmlns:a16="http://schemas.microsoft.com/office/drawing/2014/main" val="643463346"/>
                    </a:ext>
                  </a:extLst>
                </a:gridCol>
              </a:tblGrid>
              <a:tr h="1017939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Уровни развития движения по Н.А.</a:t>
                      </a:r>
                      <a:r>
                        <a:rPr lang="ru-RU" baseline="0" dirty="0" smtClean="0"/>
                        <a:t> Бернштейну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Проявление нарушения функций уровня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Коррекция нарушений функций уровня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2375009"/>
                  </a:ext>
                </a:extLst>
              </a:tr>
              <a:tr h="1017939">
                <a:tc>
                  <a:txBody>
                    <a:bodyPr/>
                    <a:lstStyle/>
                    <a:p>
                      <a:r>
                        <a:rPr lang="ru-RU" b="1" dirty="0" smtClean="0"/>
                        <a:t>Уровень</a:t>
                      </a:r>
                      <a:r>
                        <a:rPr lang="ru-RU" b="1" baseline="0" dirty="0" smtClean="0"/>
                        <a:t> А </a:t>
                      </a:r>
                      <a:r>
                        <a:rPr lang="ru-RU" baseline="0" dirty="0" smtClean="0"/>
                        <a:t>(руброспинальный)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ru-RU" dirty="0" smtClean="0"/>
                        <a:t>Тремор мышц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ru-RU" dirty="0" smtClean="0"/>
                        <a:t>нарушение осанки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ru-RU" dirty="0" err="1" smtClean="0"/>
                        <a:t>гипо</a:t>
                      </a:r>
                      <a:r>
                        <a:rPr lang="ru-RU" dirty="0" smtClean="0"/>
                        <a:t>- или гипертонус мышц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Нормализация тонуса мышц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15715755"/>
                  </a:ext>
                </a:extLst>
              </a:tr>
              <a:tr h="2580860">
                <a:tc>
                  <a:txBody>
                    <a:bodyPr/>
                    <a:lstStyle/>
                    <a:p>
                      <a:r>
                        <a:rPr lang="ru-RU" b="1" dirty="0" smtClean="0"/>
                        <a:t>Уровень Б </a:t>
                      </a:r>
                      <a:r>
                        <a:rPr lang="ru-RU" dirty="0" smtClean="0"/>
                        <a:t>(подкорковый)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ru-RU" dirty="0" smtClean="0"/>
                        <a:t>Не прыгает с места через верёвку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ru-RU" dirty="0" smtClean="0"/>
                        <a:t>Не чередует шаг и хлопок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ru-RU" dirty="0" smtClean="0"/>
                        <a:t>Не</a:t>
                      </a:r>
                      <a:r>
                        <a:rPr lang="ru-RU" baseline="0" dirty="0" smtClean="0"/>
                        <a:t> может присесть на носках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ru-RU" baseline="0" dirty="0" smtClean="0"/>
                        <a:t>Нарушено переключение с одного движения на другое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ru-RU" baseline="0" dirty="0" smtClean="0"/>
                        <a:t>Не поддерживает другой рукой лист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ru-RU" baseline="0" dirty="0" smtClean="0"/>
                        <a:t>Мимика невыразительная, движения неловкие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ru-RU" baseline="0" dirty="0" smtClean="0"/>
                        <a:t>Нарушена точность и плавность движений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ru-RU" baseline="0" dirty="0" smtClean="0"/>
                        <a:t>Не может отстучать заданный ритм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Выработка координации движений</a:t>
                      </a:r>
                    </a:p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01274953"/>
                  </a:ext>
                </a:extLst>
              </a:tr>
              <a:tr h="1017939">
                <a:tc>
                  <a:txBody>
                    <a:bodyPr/>
                    <a:lstStyle/>
                    <a:p>
                      <a:r>
                        <a:rPr lang="ru-RU" b="1" dirty="0" smtClean="0"/>
                        <a:t>Уровень С </a:t>
                      </a:r>
                      <a:r>
                        <a:rPr lang="ru-RU" dirty="0" smtClean="0"/>
                        <a:t>(</a:t>
                      </a:r>
                      <a:r>
                        <a:rPr lang="ru-RU" dirty="0" err="1" smtClean="0"/>
                        <a:t>пирамидно-стриальный</a:t>
                      </a:r>
                      <a:r>
                        <a:rPr lang="ru-RU" dirty="0" smtClean="0"/>
                        <a:t>)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ru-RU" dirty="0" smtClean="0"/>
                        <a:t>Промахивается при попытке поразить цель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ru-RU" dirty="0" smtClean="0"/>
                        <a:t>Затрудняется поймать двигающийся предмет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ru-RU" dirty="0" smtClean="0"/>
                        <a:t>Затрудняется в подражательных действиях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ru-RU" dirty="0" smtClean="0"/>
                        <a:t>Затруднены</a:t>
                      </a:r>
                      <a:r>
                        <a:rPr lang="ru-RU" baseline="0" dirty="0" smtClean="0"/>
                        <a:t> установочно- выжидательные движения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ru-RU" baseline="0" dirty="0" smtClean="0"/>
                        <a:t>Не может поставить точку в заданном месте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ru-RU" baseline="0" dirty="0" smtClean="0"/>
                        <a:t>Не может поставить язык в заданную позицию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Достижение точности</a:t>
                      </a:r>
                      <a:r>
                        <a:rPr lang="ru-RU" baseline="0" dirty="0" smtClean="0"/>
                        <a:t> движений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7290599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617165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02801236"/>
              </p:ext>
            </p:extLst>
          </p:nvPr>
        </p:nvGraphicFramePr>
        <p:xfrm>
          <a:off x="263236" y="260062"/>
          <a:ext cx="11665527" cy="6362411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466821">
                  <a:extLst>
                    <a:ext uri="{9D8B030D-6E8A-4147-A177-3AD203B41FA5}">
                      <a16:colId xmlns:a16="http://schemas.microsoft.com/office/drawing/2014/main" val="4010098736"/>
                    </a:ext>
                  </a:extLst>
                </a:gridCol>
                <a:gridCol w="5725656">
                  <a:extLst>
                    <a:ext uri="{9D8B030D-6E8A-4147-A177-3AD203B41FA5}">
                      <a16:colId xmlns:a16="http://schemas.microsoft.com/office/drawing/2014/main" val="2153411036"/>
                    </a:ext>
                  </a:extLst>
                </a:gridCol>
                <a:gridCol w="3473050">
                  <a:extLst>
                    <a:ext uri="{9D8B030D-6E8A-4147-A177-3AD203B41FA5}">
                      <a16:colId xmlns:a16="http://schemas.microsoft.com/office/drawing/2014/main" val="643463346"/>
                    </a:ext>
                  </a:extLst>
                </a:gridCol>
              </a:tblGrid>
              <a:tr h="1154366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Уровни развития движения по Н.А.</a:t>
                      </a:r>
                      <a:r>
                        <a:rPr lang="ru-RU" baseline="0" dirty="0" smtClean="0"/>
                        <a:t> Бернштейну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Проявление нарушения функций уровня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Коррекция нарушений функций уровня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2375009"/>
                  </a:ext>
                </a:extLst>
              </a:tr>
              <a:tr h="2281291">
                <a:tc>
                  <a:txBody>
                    <a:bodyPr/>
                    <a:lstStyle/>
                    <a:p>
                      <a:r>
                        <a:rPr lang="ru-RU" b="1" dirty="0" smtClean="0"/>
                        <a:t>Уровень</a:t>
                      </a:r>
                      <a:r>
                        <a:rPr lang="ru-RU" b="1" baseline="0" dirty="0" smtClean="0"/>
                        <a:t> </a:t>
                      </a:r>
                      <a:r>
                        <a:rPr lang="en-US" b="1" baseline="0" dirty="0" smtClean="0"/>
                        <a:t>D</a:t>
                      </a:r>
                      <a:endParaRPr lang="ru-RU" b="1" baseline="0" dirty="0" smtClean="0"/>
                    </a:p>
                    <a:p>
                      <a:r>
                        <a:rPr lang="ru-RU" baseline="0" dirty="0" smtClean="0"/>
                        <a:t>уровень предметных действий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ru-RU" dirty="0" smtClean="0"/>
                        <a:t>Затруднены любые смысловые действия (ребёнок не может определить предмет на ощупь)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ru-RU" dirty="0" smtClean="0"/>
                        <a:t>Снижена ловкость рук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ru-RU" dirty="0" smtClean="0"/>
                        <a:t>Непонимание  пространственных отношений, выраженных словами (предлогов, предложно-падежных конструкций), трудности автоматизации звуков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Усвоение словесных выражений пространственных</a:t>
                      </a:r>
                      <a:r>
                        <a:rPr lang="ru-RU" baseline="0" dirty="0" smtClean="0"/>
                        <a:t> отношений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15715755"/>
                  </a:ext>
                </a:extLst>
              </a:tr>
              <a:tr h="2926754">
                <a:tc>
                  <a:txBody>
                    <a:bodyPr/>
                    <a:lstStyle/>
                    <a:p>
                      <a:r>
                        <a:rPr lang="ru-RU" b="1" dirty="0" smtClean="0"/>
                        <a:t>Уровень </a:t>
                      </a:r>
                      <a:r>
                        <a:rPr lang="en-US" b="1" dirty="0" smtClean="0"/>
                        <a:t>E</a:t>
                      </a:r>
                      <a:r>
                        <a:rPr lang="ru-RU" b="1" dirty="0" smtClean="0"/>
                        <a:t> </a:t>
                      </a:r>
                    </a:p>
                    <a:p>
                      <a:r>
                        <a:rPr lang="ru-RU" dirty="0" smtClean="0"/>
                        <a:t>Уровень интеллектуальных двигательных актов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ru-RU" sz="1800" kern="1200" dirty="0" smtClean="0">
                          <a:effectLst/>
                        </a:rPr>
                        <a:t>Наблюдаются непроизвольные движения, сопутствующие произвольным (при рисовании</a:t>
                      </a:r>
                      <a:r>
                        <a:rPr lang="ru-RU" sz="1800" kern="1200" baseline="0" dirty="0" smtClean="0">
                          <a:effectLst/>
                        </a:rPr>
                        <a:t> высовывают язык)</a:t>
                      </a:r>
                      <a:endParaRPr lang="ru-RU" baseline="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Научить ребёнка рассказывать о проделанной работе,</a:t>
                      </a:r>
                      <a:r>
                        <a:rPr lang="ru-RU" baseline="0" dirty="0" smtClean="0"/>
                        <a:t> действии.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0127495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786713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ru-RU" sz="4000" b="1" dirty="0">
                <a:solidFill>
                  <a:schemeClr val="dk1"/>
                </a:solidFill>
                <a:latin typeface="+mn-lt"/>
                <a:ea typeface="+mn-ea"/>
                <a:cs typeface="+mn-cs"/>
              </a:rPr>
              <a:t>Коррекция нарушений функций уровня А</a:t>
            </a:r>
          </a:p>
        </p:txBody>
      </p:sp>
      <p:sp>
        <p:nvSpPr>
          <p:cNvPr id="7" name="Объект 2"/>
          <p:cNvSpPr>
            <a:spLocks noGrp="1"/>
          </p:cNvSpPr>
          <p:nvPr>
            <p:ph sz="half" idx="1"/>
          </p:nvPr>
        </p:nvSpPr>
        <p:spPr>
          <a:xfrm>
            <a:off x="4779890" y="1932348"/>
            <a:ext cx="2859775" cy="4351338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b="1" dirty="0" smtClean="0"/>
              <a:t>Артикуляционные упражнения:</a:t>
            </a:r>
          </a:p>
          <a:p>
            <a:r>
              <a:rPr lang="ru-RU" sz="2400" dirty="0" smtClean="0"/>
              <a:t>статические упражнения</a:t>
            </a:r>
            <a:endParaRPr lang="ru-RU" sz="2400" dirty="0"/>
          </a:p>
        </p:txBody>
      </p:sp>
      <p:sp>
        <p:nvSpPr>
          <p:cNvPr id="9" name="Объект 2"/>
          <p:cNvSpPr>
            <a:spLocks noGrp="1"/>
          </p:cNvSpPr>
          <p:nvPr>
            <p:ph sz="half" idx="2"/>
          </p:nvPr>
        </p:nvSpPr>
        <p:spPr>
          <a:xfrm>
            <a:off x="803272" y="1932348"/>
            <a:ext cx="3245570" cy="4351338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b="1" dirty="0" smtClean="0"/>
              <a:t>Физические упражнения:</a:t>
            </a:r>
          </a:p>
          <a:p>
            <a:r>
              <a:rPr lang="ru-RU" sz="2400" dirty="0" smtClean="0"/>
              <a:t>на равновесие</a:t>
            </a:r>
          </a:p>
          <a:p>
            <a:r>
              <a:rPr lang="ru-RU" sz="2400" dirty="0" smtClean="0"/>
              <a:t>удержание позы без зрительной опоры (5-15 сек),</a:t>
            </a:r>
          </a:p>
          <a:p>
            <a:r>
              <a:rPr lang="ru-RU" sz="2400" dirty="0" smtClean="0"/>
              <a:t>удержание позы  на балансире</a:t>
            </a:r>
          </a:p>
          <a:p>
            <a:pPr marL="0" indent="0">
              <a:buNone/>
            </a:pPr>
            <a:endParaRPr lang="ru-RU" sz="2400" dirty="0"/>
          </a:p>
        </p:txBody>
      </p:sp>
      <p:sp>
        <p:nvSpPr>
          <p:cNvPr id="12" name="Объект 2"/>
          <p:cNvSpPr>
            <a:spLocks noGrp="1"/>
          </p:cNvSpPr>
          <p:nvPr>
            <p:ph sz="half" idx="4294967295"/>
          </p:nvPr>
        </p:nvSpPr>
        <p:spPr>
          <a:xfrm>
            <a:off x="8320088" y="1931988"/>
            <a:ext cx="3422773" cy="4351337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b="1" dirty="0" smtClean="0"/>
              <a:t>Упражнения для развития мелкой моторики:</a:t>
            </a:r>
          </a:p>
          <a:p>
            <a:r>
              <a:rPr lang="ru-RU" sz="2400" dirty="0" smtClean="0"/>
              <a:t>самомассаж пальце рук с предметов и без предметов,</a:t>
            </a:r>
          </a:p>
          <a:p>
            <a:r>
              <a:rPr lang="ru-RU" sz="2400" dirty="0" smtClean="0"/>
              <a:t>упражнения с эспандером</a:t>
            </a:r>
          </a:p>
          <a:p>
            <a:r>
              <a:rPr lang="ru-RU" sz="2400" dirty="0" smtClean="0"/>
              <a:t>графические упражнения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8072138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4000" b="1" dirty="0">
                <a:solidFill>
                  <a:schemeClr val="dk1"/>
                </a:solidFill>
                <a:latin typeface="+mn-lt"/>
                <a:ea typeface="+mn-ea"/>
                <a:cs typeface="+mn-cs"/>
              </a:rPr>
              <a:t>Физические упражнения на удержание позы</a:t>
            </a:r>
          </a:p>
        </p:txBody>
      </p:sp>
      <p:pic>
        <p:nvPicPr>
          <p:cNvPr id="1026" name="Picture 2" descr="Picture background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83" r="8094" b="1711"/>
          <a:stretch/>
        </p:blipFill>
        <p:spPr bwMode="auto">
          <a:xfrm>
            <a:off x="1427018" y="1551709"/>
            <a:ext cx="8645237" cy="508461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92D05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35570420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000" b="1" dirty="0">
                <a:solidFill>
                  <a:schemeClr val="dk1"/>
                </a:solidFill>
                <a:latin typeface="+mn-lt"/>
                <a:ea typeface="+mn-ea"/>
                <a:cs typeface="+mn-cs"/>
              </a:rPr>
              <a:t>Статические артикуляционные упражнения</a:t>
            </a:r>
          </a:p>
        </p:txBody>
      </p:sp>
      <p:pic>
        <p:nvPicPr>
          <p:cNvPr id="5122" name="Picture 2" descr="Picture background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57" t="23165" r="10280" b="14252"/>
          <a:stretch/>
        </p:blipFill>
        <p:spPr bwMode="auto">
          <a:xfrm>
            <a:off x="484909" y="2216727"/>
            <a:ext cx="5056910" cy="325581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92D05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/>
        </p:spPr>
      </p:pic>
      <p:sp>
        <p:nvSpPr>
          <p:cNvPr id="3" name="AutoShape 4" descr="Picture background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5126" name="Picture 6" descr="Picture background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34" t="19289" r="7947" b="11676"/>
          <a:stretch/>
        </p:blipFill>
        <p:spPr bwMode="auto">
          <a:xfrm>
            <a:off x="6312673" y="2216727"/>
            <a:ext cx="5352854" cy="325581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92D05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2281741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77637" y="171540"/>
            <a:ext cx="10058400" cy="1371600"/>
          </a:xfrm>
        </p:spPr>
        <p:txBody>
          <a:bodyPr>
            <a:normAutofit/>
          </a:bodyPr>
          <a:lstStyle/>
          <a:p>
            <a:pPr algn="ctr"/>
            <a:r>
              <a:rPr lang="ru-RU" sz="4000" b="1" dirty="0">
                <a:solidFill>
                  <a:schemeClr val="dk1"/>
                </a:solidFill>
                <a:latin typeface="+mn-lt"/>
                <a:ea typeface="+mn-ea"/>
                <a:cs typeface="+mn-cs"/>
              </a:rPr>
              <a:t>Массаж «Прижимающий»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7012132" y="1690688"/>
            <a:ext cx="3920836" cy="4351338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77500" lnSpcReduction="20000"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ru-RU" dirty="0" smtClean="0"/>
              <a:t>Шёл </a:t>
            </a:r>
            <a:r>
              <a:rPr lang="ru-RU" dirty="0"/>
              <a:t>медведь к своей берлоге, </a:t>
            </a:r>
            <a:endParaRPr lang="ru-RU" dirty="0" smtClean="0"/>
          </a:p>
          <a:p>
            <a:pPr marL="0" indent="0">
              <a:lnSpc>
                <a:spcPct val="110000"/>
              </a:lnSpc>
              <a:buNone/>
            </a:pPr>
            <a:r>
              <a:rPr lang="ru-RU" dirty="0" smtClean="0"/>
              <a:t>Да </a:t>
            </a:r>
            <a:r>
              <a:rPr lang="ru-RU" dirty="0"/>
              <a:t>споткнулся на </a:t>
            </a:r>
            <a:r>
              <a:rPr lang="ru-RU" dirty="0" smtClean="0"/>
              <a:t>пороге</a:t>
            </a:r>
            <a:r>
              <a:rPr lang="ru-RU" dirty="0"/>
              <a:t>. </a:t>
            </a:r>
            <a:endParaRPr lang="ru-RU" dirty="0" smtClean="0"/>
          </a:p>
          <a:p>
            <a:pPr marL="0" indent="0">
              <a:lnSpc>
                <a:spcPct val="110000"/>
              </a:lnSpc>
              <a:buNone/>
            </a:pPr>
            <a:r>
              <a:rPr lang="ru-RU" dirty="0" smtClean="0"/>
              <a:t>«</a:t>
            </a:r>
            <a:r>
              <a:rPr lang="ru-RU" dirty="0"/>
              <a:t>Видно, очень мало </a:t>
            </a:r>
            <a:r>
              <a:rPr lang="ru-RU" dirty="0" smtClean="0"/>
              <a:t>сил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ru-RU" dirty="0" smtClean="0"/>
              <a:t> Я </a:t>
            </a:r>
            <a:r>
              <a:rPr lang="ru-RU" dirty="0"/>
              <a:t>на зиму накопил</a:t>
            </a:r>
            <a:r>
              <a:rPr lang="ru-RU" dirty="0" smtClean="0"/>
              <a:t>»,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ru-RU" dirty="0" smtClean="0"/>
              <a:t>Так </a:t>
            </a:r>
            <a:r>
              <a:rPr lang="ru-RU" dirty="0"/>
              <a:t>подумал и пошёл </a:t>
            </a:r>
            <a:endParaRPr lang="ru-RU" dirty="0" smtClean="0"/>
          </a:p>
          <a:p>
            <a:pPr marL="0" indent="0">
              <a:lnSpc>
                <a:spcPct val="110000"/>
              </a:lnSpc>
              <a:buNone/>
            </a:pPr>
            <a:r>
              <a:rPr lang="ru-RU" dirty="0" smtClean="0"/>
              <a:t>Он </a:t>
            </a:r>
            <a:r>
              <a:rPr lang="ru-RU" dirty="0"/>
              <a:t>на поиск диких пчёл</a:t>
            </a:r>
            <a:r>
              <a:rPr lang="ru-RU" dirty="0" smtClean="0"/>
              <a:t>.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ru-RU" dirty="0" smtClean="0"/>
              <a:t>Все </a:t>
            </a:r>
            <a:r>
              <a:rPr lang="ru-RU" dirty="0"/>
              <a:t>медведи — сладкоежки, </a:t>
            </a:r>
            <a:endParaRPr lang="ru-RU" dirty="0" smtClean="0"/>
          </a:p>
          <a:p>
            <a:pPr marL="0" indent="0">
              <a:lnSpc>
                <a:spcPct val="110000"/>
              </a:lnSpc>
              <a:buNone/>
            </a:pPr>
            <a:r>
              <a:rPr lang="ru-RU" dirty="0" smtClean="0"/>
              <a:t>Любят </a:t>
            </a:r>
            <a:r>
              <a:rPr lang="ru-RU" dirty="0"/>
              <a:t>есть </a:t>
            </a:r>
            <a:r>
              <a:rPr lang="ru-RU" dirty="0" smtClean="0"/>
              <a:t>медок </a:t>
            </a:r>
            <a:r>
              <a:rPr lang="ru-RU" dirty="0"/>
              <a:t>без спешки, </a:t>
            </a:r>
            <a:endParaRPr lang="ru-RU" dirty="0" smtClean="0"/>
          </a:p>
          <a:p>
            <a:pPr marL="0" indent="0">
              <a:lnSpc>
                <a:spcPct val="110000"/>
              </a:lnSpc>
              <a:buNone/>
            </a:pPr>
            <a:r>
              <a:rPr lang="ru-RU" dirty="0" smtClean="0"/>
              <a:t>А </a:t>
            </a:r>
            <a:r>
              <a:rPr lang="ru-RU" dirty="0"/>
              <a:t>наевшись, без тревоги </a:t>
            </a:r>
            <a:endParaRPr lang="ru-RU" dirty="0" smtClean="0"/>
          </a:p>
          <a:p>
            <a:pPr marL="0" indent="0">
              <a:lnSpc>
                <a:spcPct val="110000"/>
              </a:lnSpc>
              <a:buNone/>
            </a:pPr>
            <a:r>
              <a:rPr lang="ru-RU" dirty="0" smtClean="0"/>
              <a:t>До </a:t>
            </a:r>
            <a:r>
              <a:rPr lang="ru-RU" dirty="0"/>
              <a:t>весны сопят в берлоге.</a:t>
            </a:r>
          </a:p>
        </p:txBody>
      </p:sp>
      <p:pic>
        <p:nvPicPr>
          <p:cNvPr id="2052" name="Picture 4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1690688"/>
            <a:ext cx="5753100" cy="431482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31514699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000" b="1" dirty="0">
                <a:solidFill>
                  <a:schemeClr val="dk1"/>
                </a:solidFill>
                <a:latin typeface="+mn-lt"/>
                <a:ea typeface="+mn-ea"/>
                <a:cs typeface="+mn-cs"/>
              </a:rPr>
              <a:t>Самомассаж фаланг пальцев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5611091" y="1917209"/>
            <a:ext cx="6289963" cy="4351338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ru-RU" dirty="0" smtClean="0"/>
              <a:t>Ананас, апельсин, абрикос, </a:t>
            </a:r>
            <a:r>
              <a:rPr lang="ru-RU" dirty="0" smtClean="0"/>
              <a:t>мандарин </a:t>
            </a:r>
            <a:r>
              <a:rPr lang="ru-RU" dirty="0" smtClean="0"/>
              <a:t>–</a:t>
            </a:r>
            <a:r>
              <a:rPr lang="ru-RU" b="1" dirty="0" smtClean="0"/>
              <a:t> фрукты</a:t>
            </a:r>
            <a:r>
              <a:rPr lang="ru-RU" dirty="0" smtClean="0"/>
              <a:t>. 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ru-RU" dirty="0" smtClean="0"/>
              <a:t>Снегирь, синица, дятел, ворона – </a:t>
            </a:r>
            <a:r>
              <a:rPr lang="ru-RU" b="1" dirty="0" smtClean="0"/>
              <a:t>зимующие птицы.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ru-RU" dirty="0" smtClean="0"/>
              <a:t>Самолет, пароход, вертолёт, поезд – </a:t>
            </a:r>
            <a:r>
              <a:rPr lang="ru-RU" b="1" dirty="0" smtClean="0"/>
              <a:t>транспорт.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ru-RU" dirty="0" smtClean="0"/>
              <a:t>Лиса, медведь, волк, заяц – </a:t>
            </a:r>
            <a:r>
              <a:rPr lang="ru-RU" b="1" dirty="0" smtClean="0"/>
              <a:t>дикие животные.</a:t>
            </a:r>
            <a:endParaRPr lang="ru-RU" b="1" dirty="0"/>
          </a:p>
        </p:txBody>
      </p:sp>
      <p:pic>
        <p:nvPicPr>
          <p:cNvPr id="4098" name="Picture 2" descr="https://avatars.mds.yandex.net/i?id=99ea42a4c500093370224f1cf6bc2d757ccc94c2-4297958-images-thumbs&amp;n=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109" y="1917209"/>
            <a:ext cx="4793917" cy="379086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92D05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2166541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800" b="1" dirty="0">
                <a:solidFill>
                  <a:schemeClr val="dk1"/>
                </a:solidFill>
                <a:latin typeface="+mn-lt"/>
                <a:ea typeface="+mn-ea"/>
                <a:cs typeface="+mn-cs"/>
              </a:rPr>
              <a:t>Упражнение с мячом ёжиком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5763492" y="1781708"/>
            <a:ext cx="5590308" cy="4031873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3200" dirty="0"/>
              <a:t>Я мячом круги катаю,</a:t>
            </a:r>
          </a:p>
          <a:p>
            <a:r>
              <a:rPr lang="ru-RU" sz="3200" dirty="0"/>
              <a:t>Взад - вперед его гоняю.</a:t>
            </a:r>
          </a:p>
          <a:p>
            <a:r>
              <a:rPr lang="ru-RU" sz="3200" dirty="0"/>
              <a:t>Им поглажу я ладошку.</a:t>
            </a:r>
          </a:p>
          <a:p>
            <a:r>
              <a:rPr lang="ru-RU" sz="3200" dirty="0"/>
              <a:t>Будто я сметаю крошку,</a:t>
            </a:r>
          </a:p>
          <a:p>
            <a:r>
              <a:rPr lang="ru-RU" sz="3200" dirty="0"/>
              <a:t>И сожму его немножко,</a:t>
            </a:r>
          </a:p>
          <a:p>
            <a:r>
              <a:rPr lang="ru-RU" sz="3200" dirty="0"/>
              <a:t>Как сжимает лапу кошка,</a:t>
            </a:r>
          </a:p>
          <a:p>
            <a:r>
              <a:rPr lang="ru-RU" sz="3200" dirty="0"/>
              <a:t>Каждым пальцем мяч прижму,</a:t>
            </a:r>
          </a:p>
          <a:p>
            <a:r>
              <a:rPr lang="ru-RU" sz="3200" dirty="0"/>
              <a:t>И другой рукой начну.</a:t>
            </a:r>
          </a:p>
        </p:txBody>
      </p:sp>
      <p:pic>
        <p:nvPicPr>
          <p:cNvPr id="6146" name="Picture 2" descr="Мяч массажный &quot;Крейт&quot; ММ6 - Орто+Доктор в Кирове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9654" y="1781708"/>
            <a:ext cx="4454237" cy="429173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92D05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30715249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25236" y="226957"/>
            <a:ext cx="10058400" cy="1371600"/>
          </a:xfrm>
        </p:spPr>
        <p:txBody>
          <a:bodyPr>
            <a:normAutofit/>
          </a:bodyPr>
          <a:lstStyle/>
          <a:p>
            <a:pPr algn="ctr"/>
            <a:r>
              <a:rPr lang="ru-RU" sz="4000" b="1" dirty="0">
                <a:solidFill>
                  <a:schemeClr val="dk1"/>
                </a:solidFill>
                <a:latin typeface="+mn-lt"/>
                <a:ea typeface="+mn-ea"/>
                <a:cs typeface="+mn-cs"/>
              </a:rPr>
              <a:t>Коррекция нарушений функций уровня </a:t>
            </a:r>
            <a:r>
              <a:rPr lang="en-US" sz="4000" b="1" dirty="0">
                <a:solidFill>
                  <a:schemeClr val="dk1"/>
                </a:solidFill>
                <a:latin typeface="+mn-lt"/>
                <a:ea typeface="+mn-ea"/>
                <a:cs typeface="+mn-cs"/>
              </a:rPr>
              <a:t>B</a:t>
            </a:r>
            <a:endParaRPr lang="ru-RU" sz="4000" b="1" dirty="0">
              <a:solidFill>
                <a:schemeClr val="dk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7" name="Объект 2"/>
          <p:cNvSpPr>
            <a:spLocks noGrp="1"/>
          </p:cNvSpPr>
          <p:nvPr>
            <p:ph sz="half" idx="1"/>
          </p:nvPr>
        </p:nvSpPr>
        <p:spPr>
          <a:xfrm>
            <a:off x="4364183" y="1877940"/>
            <a:ext cx="3377768" cy="4351338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ru-RU" sz="3000" b="1" dirty="0"/>
              <a:t>Артикуляционные упражнения:</a:t>
            </a:r>
          </a:p>
          <a:p>
            <a:r>
              <a:rPr lang="ru-RU" dirty="0" smtClean="0"/>
              <a:t> </a:t>
            </a:r>
            <a:r>
              <a:rPr lang="ru-RU" sz="2400" dirty="0"/>
              <a:t>переключение с одного  движения на другое со зрительной опорой и по словесной инструкции.</a:t>
            </a:r>
          </a:p>
        </p:txBody>
      </p:sp>
      <p:sp>
        <p:nvSpPr>
          <p:cNvPr id="9" name="Объект 2"/>
          <p:cNvSpPr>
            <a:spLocks noGrp="1"/>
          </p:cNvSpPr>
          <p:nvPr>
            <p:ph sz="half" idx="2"/>
          </p:nvPr>
        </p:nvSpPr>
        <p:spPr>
          <a:xfrm>
            <a:off x="838200" y="1877940"/>
            <a:ext cx="3235037" cy="4351338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ru-RU" sz="3000" b="1" dirty="0"/>
              <a:t>Физические упражнения:</a:t>
            </a:r>
          </a:p>
          <a:p>
            <a:r>
              <a:rPr lang="ru-RU" sz="2400" dirty="0" smtClean="0"/>
              <a:t> ползать, маршировать со звуковым и без звукового сопровождения</a:t>
            </a:r>
          </a:p>
          <a:p>
            <a:r>
              <a:rPr lang="ru-RU" sz="2400" dirty="0" smtClean="0"/>
              <a:t>Выполнять цепочки из 3-6 движений по показу и по словесной инструкции, со зрительной опорой и без неё</a:t>
            </a:r>
          </a:p>
          <a:p>
            <a:r>
              <a:rPr lang="ru-RU" sz="2400" dirty="0" smtClean="0"/>
              <a:t>Чередовать движения</a:t>
            </a:r>
          </a:p>
          <a:p>
            <a:endParaRPr lang="ru-RU" dirty="0" smtClean="0"/>
          </a:p>
          <a:p>
            <a:pPr marL="0" indent="0">
              <a:buNone/>
            </a:pPr>
            <a:endParaRPr lang="ru-RU" dirty="0"/>
          </a:p>
        </p:txBody>
      </p:sp>
      <p:sp>
        <p:nvSpPr>
          <p:cNvPr id="12" name="Объект 2"/>
          <p:cNvSpPr>
            <a:spLocks noGrp="1"/>
          </p:cNvSpPr>
          <p:nvPr>
            <p:ph sz="half" idx="4294967295"/>
          </p:nvPr>
        </p:nvSpPr>
        <p:spPr>
          <a:xfrm>
            <a:off x="7980218" y="1878013"/>
            <a:ext cx="3317048" cy="4351337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>
              <a:lnSpc>
                <a:spcPct val="80000"/>
              </a:lnSpc>
              <a:buNone/>
            </a:pPr>
            <a:r>
              <a:rPr lang="ru-RU" sz="2800" b="1" dirty="0"/>
              <a:t>Упражнения для развития мелкой моторики:</a:t>
            </a:r>
          </a:p>
          <a:p>
            <a:r>
              <a:rPr lang="ru-RU" dirty="0" smtClean="0"/>
              <a:t> </a:t>
            </a:r>
            <a:r>
              <a:rPr lang="ru-RU" sz="2200" dirty="0"/>
              <a:t>упражнения для улучшения </a:t>
            </a:r>
            <a:r>
              <a:rPr lang="ru-RU" sz="2200" dirty="0" smtClean="0"/>
              <a:t>скоординированности, </a:t>
            </a:r>
            <a:r>
              <a:rPr lang="ru-RU" sz="2200" dirty="0"/>
              <a:t>переключаемости движений на уровне глубинных структур мозга.</a:t>
            </a:r>
          </a:p>
        </p:txBody>
      </p:sp>
    </p:spTree>
    <p:extLst>
      <p:ext uri="{BB962C8B-B14F-4D97-AF65-F5344CB8AC3E}">
        <p14:creationId xmlns:p14="http://schemas.microsoft.com/office/powerpoint/2010/main" val="3083949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000" b="1" dirty="0">
                <a:solidFill>
                  <a:schemeClr val="dk1"/>
                </a:solidFill>
                <a:latin typeface="+mn-lt"/>
                <a:ea typeface="+mn-ea"/>
                <a:cs typeface="+mn-cs"/>
              </a:rPr>
              <a:t>Физические упражнения</a:t>
            </a:r>
          </a:p>
        </p:txBody>
      </p:sp>
      <p:pic>
        <p:nvPicPr>
          <p:cNvPr id="2050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1" y="2092470"/>
            <a:ext cx="4897582" cy="344805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92D05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/>
        </p:spPr>
      </p:pic>
      <p:sp>
        <p:nvSpPr>
          <p:cNvPr id="3" name="TextBox 2"/>
          <p:cNvSpPr txBox="1"/>
          <p:nvPr/>
        </p:nvSpPr>
        <p:spPr>
          <a:xfrm>
            <a:off x="6483927" y="1981634"/>
            <a:ext cx="5098473" cy="2677656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800" dirty="0"/>
              <a:t>Упражнение </a:t>
            </a:r>
            <a:endParaRPr lang="ru-RU" sz="2800" dirty="0" smtClean="0"/>
          </a:p>
          <a:p>
            <a:r>
              <a:rPr lang="ru-RU" sz="2800" dirty="0" smtClean="0"/>
              <a:t>«</a:t>
            </a:r>
            <a:r>
              <a:rPr lang="ru-RU" sz="2800" dirty="0"/>
              <a:t>Топни- прыгни – хлопни</a:t>
            </a:r>
            <a:r>
              <a:rPr lang="ru-RU" sz="2800" dirty="0" smtClean="0"/>
              <a:t>»</a:t>
            </a:r>
          </a:p>
          <a:p>
            <a:endParaRPr lang="ru-RU" sz="2800" dirty="0" smtClean="0"/>
          </a:p>
          <a:p>
            <a:r>
              <a:rPr lang="ru-RU" sz="2800" dirty="0" smtClean="0"/>
              <a:t>Упражнение «</a:t>
            </a:r>
            <a:r>
              <a:rPr lang="ru-RU" sz="2800" dirty="0" err="1" smtClean="0"/>
              <a:t>Крабики</a:t>
            </a:r>
            <a:r>
              <a:rPr lang="ru-RU" sz="2800" dirty="0" smtClean="0"/>
              <a:t>»</a:t>
            </a:r>
            <a:endParaRPr lang="ru-RU" sz="2800" dirty="0"/>
          </a:p>
          <a:p>
            <a:r>
              <a:rPr lang="ru-RU" sz="2800" dirty="0" smtClean="0"/>
              <a:t> </a:t>
            </a:r>
          </a:p>
          <a:p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2434745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000" b="1" dirty="0">
                <a:solidFill>
                  <a:schemeClr val="dk1"/>
                </a:solidFill>
                <a:latin typeface="+mn-lt"/>
                <a:ea typeface="+mn-ea"/>
                <a:cs typeface="+mn-cs"/>
              </a:rPr>
              <a:t>Динамические артикуляционные упражнения</a:t>
            </a:r>
          </a:p>
        </p:txBody>
      </p:sp>
      <p:pic>
        <p:nvPicPr>
          <p:cNvPr id="7170" name="Picture 2" descr="Picture background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33" t="17252" r="22476" b="34953"/>
          <a:stretch/>
        </p:blipFill>
        <p:spPr bwMode="auto">
          <a:xfrm>
            <a:off x="872837" y="2189017"/>
            <a:ext cx="5763490" cy="349177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92D05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/>
        </p:spPr>
      </p:pic>
      <p:sp>
        <p:nvSpPr>
          <p:cNvPr id="3" name="TextBox 2"/>
          <p:cNvSpPr txBox="1"/>
          <p:nvPr/>
        </p:nvSpPr>
        <p:spPr>
          <a:xfrm>
            <a:off x="7079673" y="2189017"/>
            <a:ext cx="4599709" cy="3108543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800" b="1" dirty="0" smtClean="0"/>
              <a:t>«Трубочка – улыбка – бегемот открывает рот»</a:t>
            </a:r>
          </a:p>
          <a:p>
            <a:endParaRPr lang="ru-RU" sz="2800" dirty="0" smtClean="0"/>
          </a:p>
          <a:p>
            <a:r>
              <a:rPr lang="ru-RU" sz="2800" dirty="0" smtClean="0"/>
              <a:t>Улыбается ребенок,</a:t>
            </a:r>
          </a:p>
          <a:p>
            <a:r>
              <a:rPr lang="ru-RU" sz="2800" dirty="0" smtClean="0"/>
              <a:t>Хобот вытянул слонёнок,</a:t>
            </a:r>
          </a:p>
          <a:p>
            <a:r>
              <a:rPr lang="ru-RU" sz="2800" dirty="0" smtClean="0"/>
              <a:t>Вот зевает бегемот,</a:t>
            </a:r>
          </a:p>
          <a:p>
            <a:r>
              <a:rPr lang="ru-RU" sz="2800" dirty="0" smtClean="0"/>
              <a:t>Широко открыв свой рот.</a:t>
            </a:r>
          </a:p>
        </p:txBody>
      </p:sp>
    </p:spTree>
    <p:extLst>
      <p:ext uri="{BB962C8B-B14F-4D97-AF65-F5344CB8AC3E}">
        <p14:creationId xmlns:p14="http://schemas.microsoft.com/office/powerpoint/2010/main" val="2108372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000" b="1" dirty="0" smtClean="0">
                <a:solidFill>
                  <a:schemeClr val="dk1"/>
                </a:solidFill>
                <a:latin typeface="+mn-lt"/>
                <a:ea typeface="+mn-ea"/>
                <a:cs typeface="+mn-cs"/>
              </a:rPr>
              <a:t>Кинезиологические упражнения </a:t>
            </a:r>
            <a:endParaRPr lang="ru-RU" sz="4000" b="1" dirty="0">
              <a:solidFill>
                <a:schemeClr val="dk1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3074" name="Picture 2" descr="Picture background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00" t="17922" r="76718" b="26273"/>
          <a:stretch/>
        </p:blipFill>
        <p:spPr bwMode="auto">
          <a:xfrm>
            <a:off x="838200" y="2216728"/>
            <a:ext cx="1745672" cy="3241965"/>
          </a:xfrm>
          <a:prstGeom prst="rect">
            <a:avLst/>
          </a:prstGeom>
          <a:solidFill>
            <a:srgbClr val="FFFFFF">
              <a:shade val="85000"/>
            </a:srgbClr>
          </a:solidFill>
          <a:ln w="9525" cap="sq">
            <a:solidFill>
              <a:srgbClr val="92D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4" name="Picture 2" descr="Picture background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834" t="16932" r="41284" b="27263"/>
          <a:stretch/>
        </p:blipFill>
        <p:spPr bwMode="auto">
          <a:xfrm>
            <a:off x="2667006" y="2216727"/>
            <a:ext cx="1745672" cy="3241965"/>
          </a:xfrm>
          <a:prstGeom prst="rect">
            <a:avLst/>
          </a:prstGeom>
          <a:solidFill>
            <a:srgbClr val="FFFFFF">
              <a:shade val="85000"/>
            </a:srgbClr>
          </a:solidFill>
          <a:ln w="9525" cap="sq">
            <a:solidFill>
              <a:srgbClr val="92D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5" name="Picture 2" descr="Picture background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267" t="16932" r="5851" b="27263"/>
          <a:stretch/>
        </p:blipFill>
        <p:spPr bwMode="auto">
          <a:xfrm>
            <a:off x="4495812" y="2216727"/>
            <a:ext cx="1745672" cy="3241965"/>
          </a:xfrm>
          <a:prstGeom prst="rect">
            <a:avLst/>
          </a:prstGeom>
          <a:solidFill>
            <a:srgbClr val="FFFFFF">
              <a:shade val="85000"/>
            </a:srgbClr>
          </a:solidFill>
          <a:ln w="9525" cap="sq">
            <a:solidFill>
              <a:srgbClr val="92D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3" name="TextBox 2"/>
          <p:cNvSpPr txBox="1"/>
          <p:nvPr/>
        </p:nvSpPr>
        <p:spPr>
          <a:xfrm>
            <a:off x="6580909" y="2216727"/>
            <a:ext cx="5159682" cy="138499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2800" dirty="0"/>
              <a:t>Упражнение «Заяц, коза, вилка»</a:t>
            </a:r>
          </a:p>
          <a:p>
            <a:r>
              <a:rPr lang="ru-RU" sz="2800" dirty="0"/>
              <a:t>Упражнение «Ухо-нос»</a:t>
            </a:r>
          </a:p>
          <a:p>
            <a:r>
              <a:rPr lang="ru-RU" sz="2800" dirty="0"/>
              <a:t>Упражнение «</a:t>
            </a:r>
            <a:r>
              <a:rPr lang="ru-RU" sz="2800" dirty="0" smtClean="0"/>
              <a:t>Ок-лайк</a:t>
            </a:r>
            <a:r>
              <a:rPr lang="ru-RU" sz="2800" dirty="0"/>
              <a:t>»</a:t>
            </a:r>
          </a:p>
        </p:txBody>
      </p:sp>
    </p:spTree>
    <p:extLst>
      <p:ext uri="{BB962C8B-B14F-4D97-AF65-F5344CB8AC3E}">
        <p14:creationId xmlns:p14="http://schemas.microsoft.com/office/powerpoint/2010/main" val="31208924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25236" y="226957"/>
            <a:ext cx="10058400" cy="1371600"/>
          </a:xfrm>
        </p:spPr>
        <p:txBody>
          <a:bodyPr>
            <a:normAutofit/>
          </a:bodyPr>
          <a:lstStyle/>
          <a:p>
            <a:pPr algn="ctr"/>
            <a:r>
              <a:rPr lang="ru-RU" sz="4000" b="1" dirty="0">
                <a:solidFill>
                  <a:schemeClr val="dk1"/>
                </a:solidFill>
                <a:latin typeface="+mn-lt"/>
                <a:ea typeface="+mn-ea"/>
                <a:cs typeface="+mn-cs"/>
              </a:rPr>
              <a:t>Коррекция нарушений функций уровня </a:t>
            </a:r>
            <a:r>
              <a:rPr lang="ru-RU" sz="4000" b="1" dirty="0" smtClean="0">
                <a:solidFill>
                  <a:schemeClr val="dk1"/>
                </a:solidFill>
                <a:latin typeface="+mn-lt"/>
                <a:ea typeface="+mn-ea"/>
                <a:cs typeface="+mn-cs"/>
              </a:rPr>
              <a:t>С</a:t>
            </a:r>
            <a:endParaRPr lang="ru-RU" sz="4000" b="1" dirty="0">
              <a:solidFill>
                <a:schemeClr val="dk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7" name="Объект 2"/>
          <p:cNvSpPr>
            <a:spLocks noGrp="1"/>
          </p:cNvSpPr>
          <p:nvPr>
            <p:ph sz="half" idx="1"/>
          </p:nvPr>
        </p:nvSpPr>
        <p:spPr>
          <a:xfrm>
            <a:off x="4391891" y="1877940"/>
            <a:ext cx="3350059" cy="4351338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>
              <a:buNone/>
            </a:pPr>
            <a:r>
              <a:rPr lang="ru-RU" sz="3000" b="1" dirty="0"/>
              <a:t>Артикуляционные упражнения:</a:t>
            </a:r>
          </a:p>
          <a:p>
            <a:r>
              <a:rPr lang="ru-RU" dirty="0" smtClean="0"/>
              <a:t> </a:t>
            </a:r>
            <a:r>
              <a:rPr lang="ru-RU" sz="2400" dirty="0" smtClean="0"/>
              <a:t> перед зеркалом на переключение</a:t>
            </a:r>
            <a:endParaRPr lang="ru-RU" sz="2400" dirty="0"/>
          </a:p>
        </p:txBody>
      </p:sp>
      <p:sp>
        <p:nvSpPr>
          <p:cNvPr id="9" name="Объект 2"/>
          <p:cNvSpPr>
            <a:spLocks noGrp="1"/>
          </p:cNvSpPr>
          <p:nvPr>
            <p:ph sz="half" idx="2"/>
          </p:nvPr>
        </p:nvSpPr>
        <p:spPr>
          <a:xfrm>
            <a:off x="838200" y="1877940"/>
            <a:ext cx="3235037" cy="4351338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>
              <a:buNone/>
            </a:pPr>
            <a:r>
              <a:rPr lang="ru-RU" sz="3000" b="1" dirty="0"/>
              <a:t>Физические упражнения:</a:t>
            </a:r>
          </a:p>
          <a:p>
            <a:r>
              <a:rPr lang="ru-RU" sz="2400" dirty="0" smtClean="0"/>
              <a:t> стоять вратарём на воротах, </a:t>
            </a:r>
          </a:p>
          <a:p>
            <a:r>
              <a:rPr lang="ru-RU" sz="2400" dirty="0" smtClean="0"/>
              <a:t>Бросать мяч в цель</a:t>
            </a:r>
          </a:p>
          <a:p>
            <a:endParaRPr lang="ru-RU" dirty="0" smtClean="0"/>
          </a:p>
          <a:p>
            <a:pPr marL="0" indent="0">
              <a:buNone/>
            </a:pPr>
            <a:endParaRPr lang="ru-RU" dirty="0"/>
          </a:p>
        </p:txBody>
      </p:sp>
      <p:sp>
        <p:nvSpPr>
          <p:cNvPr id="12" name="Объект 2"/>
          <p:cNvSpPr>
            <a:spLocks noGrp="1"/>
          </p:cNvSpPr>
          <p:nvPr>
            <p:ph sz="half" idx="4294967295"/>
          </p:nvPr>
        </p:nvSpPr>
        <p:spPr>
          <a:xfrm>
            <a:off x="8175626" y="1878013"/>
            <a:ext cx="3121640" cy="4351337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92500" lnSpcReduction="10000"/>
          </a:bodyPr>
          <a:lstStyle/>
          <a:p>
            <a:pPr marL="0" indent="0">
              <a:lnSpc>
                <a:spcPct val="80000"/>
              </a:lnSpc>
              <a:buNone/>
            </a:pPr>
            <a:r>
              <a:rPr lang="ru-RU" sz="3200" b="1" dirty="0"/>
              <a:t>Упражнения для развития мелкой моторики:</a:t>
            </a:r>
          </a:p>
          <a:p>
            <a:r>
              <a:rPr lang="ru-RU" dirty="0" smtClean="0"/>
              <a:t> скорость движения </a:t>
            </a:r>
          </a:p>
          <a:p>
            <a:r>
              <a:rPr lang="ru-RU" dirty="0" smtClean="0"/>
              <a:t>точность переключения</a:t>
            </a:r>
          </a:p>
          <a:p>
            <a:r>
              <a:rPr lang="ru-RU" dirty="0" smtClean="0"/>
              <a:t> графические упражнения, рисование проходов в лабиринтах</a:t>
            </a:r>
          </a:p>
          <a:p>
            <a:endParaRPr lang="ru-RU" dirty="0" smtClean="0"/>
          </a:p>
          <a:p>
            <a:pPr marL="0" indent="0">
              <a:buNone/>
            </a:pPr>
            <a:endParaRPr lang="ru-RU" sz="2200" dirty="0"/>
          </a:p>
        </p:txBody>
      </p:sp>
    </p:spTree>
    <p:extLst>
      <p:ext uri="{BB962C8B-B14F-4D97-AF65-F5344CB8AC3E}">
        <p14:creationId xmlns:p14="http://schemas.microsoft.com/office/powerpoint/2010/main" val="34394762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/>
              <a:t>Физические упражнения:</a:t>
            </a:r>
            <a:br>
              <a:rPr lang="ru-RU" b="1" dirty="0"/>
            </a:br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6338454" y="1663412"/>
            <a:ext cx="4890655" cy="3693319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sz="2600" dirty="0"/>
              <a:t>Упражнение «Комки из бумаги»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sz="2600" dirty="0"/>
              <a:t>Упражнение «Вратарь</a:t>
            </a:r>
            <a:r>
              <a:rPr lang="ru-RU" sz="2600" dirty="0" smtClean="0"/>
              <a:t>»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sz="2600" dirty="0" smtClean="0"/>
              <a:t>Упражнение «Попади в цель»</a:t>
            </a:r>
            <a:endParaRPr lang="ru-RU" sz="26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sz="2600" dirty="0"/>
              <a:t>Игра с </a:t>
            </a:r>
            <a:r>
              <a:rPr lang="ru-RU" sz="2600" dirty="0" smtClean="0"/>
              <a:t>мячом и колокольчиком </a:t>
            </a:r>
            <a:r>
              <a:rPr lang="ru-RU" sz="2600" dirty="0" smtClean="0"/>
              <a:t>«Скажи наоборот», «Один – много»,</a:t>
            </a:r>
          </a:p>
          <a:p>
            <a:r>
              <a:rPr lang="ru-RU" sz="2600" dirty="0" smtClean="0"/>
              <a:t>«Один – два –пять»,</a:t>
            </a:r>
          </a:p>
          <a:p>
            <a:r>
              <a:rPr lang="ru-RU" sz="2600" dirty="0" smtClean="0"/>
              <a:t>«Назови признак, действие»</a:t>
            </a:r>
            <a:endParaRPr lang="ru-RU" sz="2600" dirty="0"/>
          </a:p>
        </p:txBody>
      </p:sp>
      <p:pic>
        <p:nvPicPr>
          <p:cNvPr id="4100" name="Picture 4" descr="Picture background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47" t="12501" r="6828" b="6156"/>
          <a:stretch/>
        </p:blipFill>
        <p:spPr bwMode="auto">
          <a:xfrm>
            <a:off x="429491" y="1690688"/>
            <a:ext cx="5500254" cy="347749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92D05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2925582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000" b="1" dirty="0" err="1" smtClean="0">
                <a:solidFill>
                  <a:schemeClr val="dk1"/>
                </a:solidFill>
                <a:latin typeface="+mn-lt"/>
                <a:ea typeface="+mn-ea"/>
                <a:cs typeface="+mn-cs"/>
              </a:rPr>
              <a:t>Пальцеход</a:t>
            </a:r>
            <a:endParaRPr lang="ru-RU" sz="4000" b="1" dirty="0">
              <a:solidFill>
                <a:schemeClr val="dk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126182" y="1690688"/>
            <a:ext cx="5779467" cy="255454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4000" dirty="0" smtClean="0"/>
              <a:t>Ходит цапля по болоту,</a:t>
            </a:r>
          </a:p>
          <a:p>
            <a:r>
              <a:rPr lang="ru-RU" sz="4000" dirty="0" smtClean="0"/>
              <a:t>На прогулку, на охоту-</a:t>
            </a:r>
          </a:p>
          <a:p>
            <a:r>
              <a:rPr lang="ru-RU" sz="4000" dirty="0" smtClean="0"/>
              <a:t>Очень нужно цапле там</a:t>
            </a:r>
          </a:p>
          <a:p>
            <a:r>
              <a:rPr lang="ru-RU" sz="4000" dirty="0" smtClean="0"/>
              <a:t>Взять еду своим птенцам</a:t>
            </a:r>
            <a:r>
              <a:rPr lang="ru-RU" sz="2800" dirty="0" smtClean="0"/>
              <a:t>.</a:t>
            </a:r>
            <a:endParaRPr lang="ru-RU" sz="2800" dirty="0"/>
          </a:p>
        </p:txBody>
      </p:sp>
      <p:pic>
        <p:nvPicPr>
          <p:cNvPr id="5122" name="Picture 2" descr="Picture background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79" r="6089" b="12088"/>
          <a:stretch/>
        </p:blipFill>
        <p:spPr bwMode="auto">
          <a:xfrm flipH="1">
            <a:off x="1149927" y="1664816"/>
            <a:ext cx="3020290" cy="473558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92D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13408306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25236" y="226957"/>
            <a:ext cx="10058400" cy="1371600"/>
          </a:xfrm>
        </p:spPr>
        <p:txBody>
          <a:bodyPr>
            <a:normAutofit/>
          </a:bodyPr>
          <a:lstStyle/>
          <a:p>
            <a:pPr algn="ctr"/>
            <a:r>
              <a:rPr lang="ru-RU" sz="4000" b="1" dirty="0">
                <a:solidFill>
                  <a:schemeClr val="dk1"/>
                </a:solidFill>
                <a:latin typeface="+mn-lt"/>
                <a:ea typeface="+mn-ea"/>
                <a:cs typeface="+mn-cs"/>
              </a:rPr>
              <a:t>Коррекция нарушений функций уровня </a:t>
            </a:r>
            <a:r>
              <a:rPr lang="en-US" sz="4000" b="1" dirty="0">
                <a:solidFill>
                  <a:schemeClr val="dk1"/>
                </a:solidFill>
                <a:latin typeface="+mn-lt"/>
                <a:ea typeface="+mn-ea"/>
                <a:cs typeface="+mn-cs"/>
              </a:rPr>
              <a:t>D</a:t>
            </a:r>
            <a:endParaRPr lang="ru-RU" sz="4000" b="1" dirty="0">
              <a:solidFill>
                <a:schemeClr val="dk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7" name="Объект 2"/>
          <p:cNvSpPr>
            <a:spLocks noGrp="1"/>
          </p:cNvSpPr>
          <p:nvPr>
            <p:ph sz="half" idx="1"/>
          </p:nvPr>
        </p:nvSpPr>
        <p:spPr>
          <a:xfrm>
            <a:off x="4391891" y="1877940"/>
            <a:ext cx="3643745" cy="4351338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>
              <a:buNone/>
            </a:pPr>
            <a:r>
              <a:rPr lang="ru-RU" sz="3000" b="1" dirty="0" smtClean="0"/>
              <a:t>Дыхательные </a:t>
            </a:r>
            <a:r>
              <a:rPr lang="ru-RU" sz="3000" b="1" dirty="0"/>
              <a:t>упражнения:</a:t>
            </a:r>
          </a:p>
          <a:p>
            <a:r>
              <a:rPr lang="ru-RU" sz="2400" dirty="0" smtClean="0"/>
              <a:t>пропевание гласных с различной высотой звучания</a:t>
            </a:r>
            <a:endParaRPr lang="ru-RU" sz="2400" dirty="0"/>
          </a:p>
        </p:txBody>
      </p:sp>
      <p:sp>
        <p:nvSpPr>
          <p:cNvPr id="9" name="Объект 2"/>
          <p:cNvSpPr>
            <a:spLocks noGrp="1"/>
          </p:cNvSpPr>
          <p:nvPr>
            <p:ph sz="half" idx="2"/>
          </p:nvPr>
        </p:nvSpPr>
        <p:spPr>
          <a:xfrm>
            <a:off x="554182" y="1877940"/>
            <a:ext cx="3642302" cy="4351338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>
              <a:buNone/>
            </a:pPr>
            <a:r>
              <a:rPr lang="ru-RU" sz="3000" b="1" dirty="0"/>
              <a:t>Физические упражнения:</a:t>
            </a:r>
          </a:p>
          <a:p>
            <a:r>
              <a:rPr lang="ru-RU" sz="2400" dirty="0" smtClean="0"/>
              <a:t>строевые </a:t>
            </a:r>
            <a:r>
              <a:rPr lang="ru-RU" sz="2400" dirty="0"/>
              <a:t>упражнения</a:t>
            </a:r>
          </a:p>
          <a:p>
            <a:r>
              <a:rPr lang="ru-RU" sz="2400" dirty="0"/>
              <a:t>упражнения с </a:t>
            </a:r>
            <a:r>
              <a:rPr lang="ru-RU" sz="2400" dirty="0" smtClean="0"/>
              <a:t>сопротивлением (в случает отсутствия противопоказаний, можно выполнять только после консультации невролога)</a:t>
            </a:r>
          </a:p>
          <a:p>
            <a:endParaRPr lang="ru-RU" sz="2400" dirty="0"/>
          </a:p>
          <a:p>
            <a:pPr marL="0" indent="0">
              <a:buNone/>
            </a:pPr>
            <a:endParaRPr lang="ru-RU" dirty="0"/>
          </a:p>
        </p:txBody>
      </p:sp>
      <p:sp>
        <p:nvSpPr>
          <p:cNvPr id="12" name="Объект 2"/>
          <p:cNvSpPr>
            <a:spLocks noGrp="1"/>
          </p:cNvSpPr>
          <p:nvPr>
            <p:ph sz="half" idx="4294967295"/>
          </p:nvPr>
        </p:nvSpPr>
        <p:spPr>
          <a:xfrm>
            <a:off x="8175625" y="1878013"/>
            <a:ext cx="3489901" cy="4351337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>
              <a:lnSpc>
                <a:spcPct val="80000"/>
              </a:lnSpc>
              <a:buNone/>
            </a:pPr>
            <a:r>
              <a:rPr lang="ru-RU" sz="3200" b="1" dirty="0" smtClean="0"/>
              <a:t>Движения, сочетаемые с речью:</a:t>
            </a:r>
            <a:endParaRPr lang="ru-RU" sz="3200" b="1" dirty="0"/>
          </a:p>
          <a:p>
            <a:r>
              <a:rPr lang="ru-RU" sz="2400" dirty="0"/>
              <a:t>Упражнения, снимающие напряжения мышц шеи и плеч, вызывающие прилив крови к речевым органам</a:t>
            </a:r>
          </a:p>
          <a:p>
            <a:pPr marL="0" indent="0">
              <a:buNone/>
            </a:pPr>
            <a:endParaRPr lang="ru-RU" sz="2200" dirty="0"/>
          </a:p>
        </p:txBody>
      </p:sp>
    </p:spTree>
    <p:extLst>
      <p:ext uri="{BB962C8B-B14F-4D97-AF65-F5344CB8AC3E}">
        <p14:creationId xmlns:p14="http://schemas.microsoft.com/office/powerpoint/2010/main" val="146515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000" b="1" dirty="0" smtClean="0">
                <a:solidFill>
                  <a:schemeClr val="dk1"/>
                </a:solidFill>
                <a:latin typeface="+mn-lt"/>
                <a:ea typeface="+mn-ea"/>
                <a:cs typeface="+mn-cs"/>
              </a:rPr>
              <a:t>Пропевание гласных с движением</a:t>
            </a:r>
            <a:endParaRPr lang="ru-RU" sz="4000" b="1" dirty="0">
              <a:solidFill>
                <a:schemeClr val="dk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096000" y="1565997"/>
            <a:ext cx="5679568" cy="255454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4000" dirty="0" smtClean="0"/>
              <a:t> </a:t>
            </a:r>
            <a:r>
              <a:rPr lang="ru-RU" sz="3200" dirty="0" smtClean="0"/>
              <a:t>Упражнения: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sz="2000" dirty="0" smtClean="0"/>
              <a:t>«Цветок распускается» - пропевание звука А.</a:t>
            </a:r>
            <a:endParaRPr lang="ru-RU" sz="20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sz="2000" dirty="0" smtClean="0"/>
              <a:t>«Рубим дрова» - пропевание </a:t>
            </a:r>
            <a:r>
              <a:rPr lang="ru-RU" sz="2000" dirty="0"/>
              <a:t>звука </a:t>
            </a:r>
            <a:r>
              <a:rPr lang="ru-RU" sz="2000" dirty="0" smtClean="0"/>
              <a:t>У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sz="2000" dirty="0" smtClean="0"/>
              <a:t>«Пускаем облачко» - </a:t>
            </a:r>
            <a:r>
              <a:rPr lang="ru-RU" sz="2000" dirty="0"/>
              <a:t>пропевание звука </a:t>
            </a:r>
            <a:r>
              <a:rPr lang="ru-RU" sz="2000" dirty="0" smtClean="0"/>
              <a:t>О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sz="2000" dirty="0" smtClean="0"/>
              <a:t>«Держим большой мяч» - </a:t>
            </a:r>
            <a:r>
              <a:rPr lang="ru-RU" sz="2000" dirty="0"/>
              <a:t>пропевание звука </a:t>
            </a:r>
            <a:r>
              <a:rPr lang="ru-RU" sz="2000" dirty="0" smtClean="0"/>
              <a:t>Э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sz="2000" dirty="0" smtClean="0"/>
              <a:t>«Маятник» - </a:t>
            </a:r>
            <a:r>
              <a:rPr lang="ru-RU" sz="2000" dirty="0"/>
              <a:t>пропевание звука </a:t>
            </a:r>
            <a:r>
              <a:rPr lang="ru-RU" sz="2000" dirty="0" smtClean="0"/>
              <a:t>Ы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sz="2000" dirty="0" smtClean="0"/>
              <a:t>«Поймаем лучик» - </a:t>
            </a:r>
            <a:r>
              <a:rPr lang="ru-RU" sz="2000" dirty="0"/>
              <a:t>пропевание звука И</a:t>
            </a:r>
          </a:p>
        </p:txBody>
      </p:sp>
      <p:pic>
        <p:nvPicPr>
          <p:cNvPr id="6146" name="Picture 2" descr="Picture background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885" b="10119"/>
          <a:stretch/>
        </p:blipFill>
        <p:spPr bwMode="auto">
          <a:xfrm>
            <a:off x="3204334" y="1935395"/>
            <a:ext cx="2686986" cy="202233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92D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6148" name="Picture 4" descr="Picture background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92" t="32792" r="12055" b="8394"/>
          <a:stretch/>
        </p:blipFill>
        <p:spPr bwMode="auto">
          <a:xfrm>
            <a:off x="279980" y="1565997"/>
            <a:ext cx="2719674" cy="180920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92D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6150" name="Picture 6" descr="Picture background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682" b="49495"/>
          <a:stretch/>
        </p:blipFill>
        <p:spPr bwMode="auto">
          <a:xfrm>
            <a:off x="330707" y="4202432"/>
            <a:ext cx="3765440" cy="182880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92D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8" name="Picture 6" descr="Picture background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76" t="51652" r="-2576" b="10525"/>
          <a:stretch/>
        </p:blipFill>
        <p:spPr bwMode="auto">
          <a:xfrm>
            <a:off x="4376234" y="4562651"/>
            <a:ext cx="3765440" cy="182880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92D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319830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000" b="1" dirty="0" smtClean="0">
                <a:solidFill>
                  <a:schemeClr val="dk1"/>
                </a:solidFill>
                <a:latin typeface="+mn-lt"/>
                <a:ea typeface="+mn-ea"/>
                <a:cs typeface="+mn-cs"/>
              </a:rPr>
              <a:t>Пропевание гласных с движением</a:t>
            </a:r>
            <a:endParaRPr lang="ru-RU" sz="4000" b="1" dirty="0">
              <a:solidFill>
                <a:schemeClr val="dk1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5" t="14582" r="3382"/>
          <a:stretch/>
        </p:blipFill>
        <p:spPr>
          <a:xfrm>
            <a:off x="2215466" y="1593272"/>
            <a:ext cx="7761068" cy="475211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92D05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6321746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000" b="1" dirty="0" smtClean="0">
                <a:solidFill>
                  <a:schemeClr val="dk1"/>
                </a:solidFill>
                <a:latin typeface="+mn-lt"/>
                <a:ea typeface="+mn-ea"/>
                <a:cs typeface="+mn-cs"/>
              </a:rPr>
              <a:t>Пропевание гласных с движением</a:t>
            </a:r>
            <a:endParaRPr lang="ru-RU" sz="4000" b="1" dirty="0">
              <a:solidFill>
                <a:schemeClr val="dk1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9271"/>
          <a:stretch/>
        </p:blipFill>
        <p:spPr>
          <a:xfrm>
            <a:off x="2320635" y="1690688"/>
            <a:ext cx="7550729" cy="482138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92D05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3162769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000" b="1" dirty="0" smtClean="0">
                <a:solidFill>
                  <a:schemeClr val="dk1"/>
                </a:solidFill>
                <a:latin typeface="+mn-lt"/>
                <a:ea typeface="+mn-ea"/>
                <a:cs typeface="+mn-cs"/>
              </a:rPr>
              <a:t>Пропевание гласных с движением</a:t>
            </a:r>
            <a:endParaRPr lang="ru-RU" sz="4000" b="1" dirty="0">
              <a:solidFill>
                <a:schemeClr val="dk1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437" b="-1166"/>
          <a:stretch/>
        </p:blipFill>
        <p:spPr>
          <a:xfrm>
            <a:off x="2320635" y="1690688"/>
            <a:ext cx="7550729" cy="482138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92D05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2108197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000" b="1" dirty="0" smtClean="0">
                <a:solidFill>
                  <a:schemeClr val="dk1"/>
                </a:solidFill>
                <a:latin typeface="+mn-lt"/>
                <a:ea typeface="+mn-ea"/>
                <a:cs typeface="+mn-cs"/>
              </a:rPr>
              <a:t>Пропевание гласных с движением</a:t>
            </a:r>
            <a:endParaRPr lang="ru-RU" sz="4000" b="1" dirty="0">
              <a:solidFill>
                <a:schemeClr val="dk1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1733"/>
          <a:stretch/>
        </p:blipFill>
        <p:spPr>
          <a:xfrm>
            <a:off x="2280534" y="1690688"/>
            <a:ext cx="7630931" cy="477938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92D05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9780719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000" b="1" dirty="0" smtClean="0">
                <a:solidFill>
                  <a:schemeClr val="dk1"/>
                </a:solidFill>
                <a:latin typeface="+mn-lt"/>
                <a:ea typeface="+mn-ea"/>
                <a:cs typeface="+mn-cs"/>
              </a:rPr>
              <a:t>Пропевание гласных с движением</a:t>
            </a:r>
            <a:endParaRPr lang="ru-RU" sz="4000" b="1" dirty="0">
              <a:solidFill>
                <a:schemeClr val="dk1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81" t="51070" r="1524" b="663"/>
          <a:stretch/>
        </p:blipFill>
        <p:spPr>
          <a:xfrm>
            <a:off x="2280535" y="1690688"/>
            <a:ext cx="7528484" cy="477938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92D05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29006560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000" b="1" dirty="0" smtClean="0">
                <a:solidFill>
                  <a:schemeClr val="dk1"/>
                </a:solidFill>
                <a:latin typeface="+mn-lt"/>
                <a:ea typeface="+mn-ea"/>
                <a:cs typeface="+mn-cs"/>
              </a:rPr>
              <a:t>Пропевание гласных с движением</a:t>
            </a:r>
            <a:endParaRPr lang="ru-RU" sz="4000" b="1" dirty="0">
              <a:solidFill>
                <a:schemeClr val="dk1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27" t="15687" r="6323"/>
          <a:stretch/>
        </p:blipFill>
        <p:spPr>
          <a:xfrm>
            <a:off x="2202184" y="1690688"/>
            <a:ext cx="7787631" cy="461356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92D05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0971598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88034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ru-RU" sz="4800" b="1" dirty="0">
                <a:solidFill>
                  <a:schemeClr val="dk1"/>
                </a:solidFill>
                <a:latin typeface="+mn-lt"/>
                <a:ea typeface="+mn-ea"/>
                <a:cs typeface="+mn-cs"/>
              </a:rPr>
              <a:t>Игры с мячом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573881" y="1205778"/>
            <a:ext cx="11044238" cy="4595104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457200" indent="-4572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ru-RU" sz="2000" b="1" dirty="0">
                <a:solidFill>
                  <a:schemeClr val="dk1"/>
                </a:solidFill>
              </a:rPr>
              <a:t>Игра «Мячик мы ладошкой «стук», повторяем дружно звук»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000" dirty="0" smtClean="0">
                <a:solidFill>
                  <a:schemeClr val="dk1"/>
                </a:solidFill>
              </a:rPr>
              <a:t>Когда </a:t>
            </a:r>
            <a:r>
              <a:rPr lang="ru-RU" sz="2000" dirty="0">
                <a:solidFill>
                  <a:schemeClr val="dk1"/>
                </a:solidFill>
              </a:rPr>
              <a:t>услышите звук «А», стукните мячом об пол. Поймав мяч, повторите этот звук. А — У — О— У —А — А — О— У </a:t>
            </a:r>
          </a:p>
          <a:p>
            <a:pPr marL="457200" indent="-4572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ru-RU" sz="2000" b="1" dirty="0">
                <a:solidFill>
                  <a:schemeClr val="dk1"/>
                </a:solidFill>
              </a:rPr>
              <a:t>Игра «Гласный звук услышат ушки, мяч взлетает над макушкой»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000" dirty="0" smtClean="0">
                <a:solidFill>
                  <a:schemeClr val="dk1"/>
                </a:solidFill>
              </a:rPr>
              <a:t>Я </a:t>
            </a:r>
            <a:r>
              <a:rPr lang="ru-RU" sz="2000" dirty="0">
                <a:solidFill>
                  <a:schemeClr val="dk1"/>
                </a:solidFill>
              </a:rPr>
              <a:t>буду называть гласные звуки. Подбросьте мяч, когда услышите звук «Э». А—Э — У — Ы — Э—А — У—О—А—Э — Ы — Э </a:t>
            </a:r>
          </a:p>
          <a:p>
            <a:pPr marL="457200" indent="-4572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ru-RU" sz="2000" b="1" dirty="0">
                <a:solidFill>
                  <a:schemeClr val="dk1"/>
                </a:solidFill>
              </a:rPr>
              <a:t>Игра «Звуки гласные поем мы с мячом моим вдвоем»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000" b="1" dirty="0" smtClean="0">
                <a:solidFill>
                  <a:schemeClr val="dk1"/>
                </a:solidFill>
              </a:rPr>
              <a:t>Вариант </a:t>
            </a:r>
            <a:r>
              <a:rPr lang="ru-RU" sz="2000" b="1" dirty="0">
                <a:solidFill>
                  <a:schemeClr val="dk1"/>
                </a:solidFill>
              </a:rPr>
              <a:t>1. </a:t>
            </a:r>
            <a:r>
              <a:rPr lang="ru-RU" sz="2000" dirty="0">
                <a:solidFill>
                  <a:schemeClr val="dk1"/>
                </a:solidFill>
              </a:rPr>
              <a:t>Предлагаем детям пропеть гласный звук, одновременно прокатывая шарик по столу. Ребенок делает вдох, плавно катит шар товарищу, пропевая гласный: — А—А— А—А—А—А. </a:t>
            </a:r>
          </a:p>
          <a:p>
            <a:r>
              <a:rPr lang="ru-RU" sz="2000" b="1" dirty="0">
                <a:solidFill>
                  <a:schemeClr val="dk1"/>
                </a:solidFill>
              </a:rPr>
              <a:t>Вариант 2. </a:t>
            </a:r>
            <a:r>
              <a:rPr lang="ru-RU" sz="2000" dirty="0">
                <a:solidFill>
                  <a:schemeClr val="dk1"/>
                </a:solidFill>
              </a:rPr>
              <a:t>Игру можно проводить сидя на полу в кругу или парами, пропевая заданные гласные звуки и прокатывая мяч. Обращает внимание детей на то, что мяч нужно прокатывать плавно, звук пропевать </a:t>
            </a:r>
            <a:r>
              <a:rPr lang="ru-RU" dirty="0"/>
              <a:t>протяжно.</a:t>
            </a:r>
          </a:p>
        </p:txBody>
      </p:sp>
    </p:spTree>
    <p:extLst>
      <p:ext uri="{BB962C8B-B14F-4D97-AF65-F5344CB8AC3E}">
        <p14:creationId xmlns:p14="http://schemas.microsoft.com/office/powerpoint/2010/main" val="17688618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000" b="1" dirty="0" smtClean="0">
                <a:solidFill>
                  <a:schemeClr val="dk1"/>
                </a:solidFill>
                <a:latin typeface="+mn-lt"/>
                <a:ea typeface="+mn-ea"/>
                <a:cs typeface="+mn-cs"/>
              </a:rPr>
              <a:t>Пропевание гласных с разной интонацией</a:t>
            </a:r>
            <a:endParaRPr lang="ru-RU" sz="4000" b="1" dirty="0">
              <a:solidFill>
                <a:schemeClr val="dk1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7170" name="Picture 2" descr="Picture background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35" r="57403" b="66995"/>
          <a:stretch/>
        </p:blipFill>
        <p:spPr bwMode="auto">
          <a:xfrm>
            <a:off x="5943600" y="1884218"/>
            <a:ext cx="5645472" cy="378185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7172" name="Picture 4" descr="Picture background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94" t="11045" r="10778" b="52040"/>
          <a:stretch/>
        </p:blipFill>
        <p:spPr bwMode="auto">
          <a:xfrm>
            <a:off x="838200" y="1884218"/>
            <a:ext cx="4565073" cy="351905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92D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33487803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83140" y="254291"/>
            <a:ext cx="10515600" cy="32728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000" b="1" dirty="0" smtClean="0">
                <a:solidFill>
                  <a:schemeClr val="dk1"/>
                </a:solidFill>
                <a:latin typeface="+mn-lt"/>
                <a:ea typeface="+mn-ea"/>
                <a:cs typeface="+mn-cs"/>
              </a:rPr>
              <a:t>Движения, сочетаемые с речью</a:t>
            </a:r>
            <a:endParaRPr lang="ru-RU" sz="4000" b="1" dirty="0">
              <a:solidFill>
                <a:schemeClr val="dk1"/>
              </a:solidFill>
              <a:latin typeface="+mn-lt"/>
              <a:ea typeface="+mn-ea"/>
              <a:cs typeface="+mn-cs"/>
            </a:endParaRPr>
          </a:p>
        </p:txBody>
      </p:sp>
      <p:grpSp>
        <p:nvGrpSpPr>
          <p:cNvPr id="11" name="Группа 10"/>
          <p:cNvGrpSpPr/>
          <p:nvPr/>
        </p:nvGrpSpPr>
        <p:grpSpPr>
          <a:xfrm>
            <a:off x="783859" y="718907"/>
            <a:ext cx="10259291" cy="886414"/>
            <a:chOff x="1072287" y="1690688"/>
            <a:chExt cx="9678840" cy="886414"/>
          </a:xfrm>
        </p:grpSpPr>
        <p:sp>
          <p:nvSpPr>
            <p:cNvPr id="5" name="TextBox 4"/>
            <p:cNvSpPr txBox="1"/>
            <p:nvPr/>
          </p:nvSpPr>
          <p:spPr>
            <a:xfrm>
              <a:off x="1072287" y="1690688"/>
              <a:ext cx="4104646" cy="830997"/>
            </a:xfrm>
            <a:prstGeom prst="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r>
                <a:rPr lang="ru-RU" sz="2400" dirty="0" smtClean="0"/>
                <a:t>Вверх и вниз, вверх и вниз</a:t>
              </a:r>
            </a:p>
            <a:p>
              <a:r>
                <a:rPr lang="ru-RU" sz="2400" dirty="0" smtClean="0"/>
                <a:t>Это, мама, не каприз!</a:t>
              </a:r>
              <a:endParaRPr lang="ru-RU" sz="2400" dirty="0"/>
            </a:p>
          </p:txBody>
        </p:sp>
        <p:sp>
          <p:nvSpPr>
            <p:cNvPr id="9" name="Стрелка вправо 8"/>
            <p:cNvSpPr/>
            <p:nvPr/>
          </p:nvSpPr>
          <p:spPr>
            <a:xfrm>
              <a:off x="4987636" y="2037209"/>
              <a:ext cx="1939637" cy="124395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6927273" y="1746105"/>
              <a:ext cx="3823854" cy="830997"/>
            </a:xfrm>
            <a:prstGeom prst="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r>
                <a:rPr lang="ru-RU" sz="2400" i="1" dirty="0" smtClean="0"/>
                <a:t>Движения головой вверх и вниз</a:t>
              </a:r>
              <a:endParaRPr lang="ru-RU" sz="2400" i="1" dirty="0"/>
            </a:p>
          </p:txBody>
        </p:sp>
      </p:grpSp>
      <p:grpSp>
        <p:nvGrpSpPr>
          <p:cNvPr id="16" name="Группа 15"/>
          <p:cNvGrpSpPr/>
          <p:nvPr/>
        </p:nvGrpSpPr>
        <p:grpSpPr>
          <a:xfrm>
            <a:off x="804639" y="1577148"/>
            <a:ext cx="10259291" cy="886414"/>
            <a:chOff x="741218" y="1690688"/>
            <a:chExt cx="10259291" cy="886414"/>
          </a:xfrm>
        </p:grpSpPr>
        <p:sp>
          <p:nvSpPr>
            <p:cNvPr id="17" name="TextBox 16"/>
            <p:cNvSpPr txBox="1"/>
            <p:nvPr/>
          </p:nvSpPr>
          <p:spPr>
            <a:xfrm>
              <a:off x="741218" y="1690688"/>
              <a:ext cx="4350806" cy="830997"/>
            </a:xfrm>
            <a:prstGeom prst="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r>
                <a:rPr lang="ru-RU" sz="2400" dirty="0" smtClean="0"/>
                <a:t>Вправо-влево</a:t>
              </a:r>
              <a:r>
                <a:rPr lang="ru-RU" sz="2400" dirty="0"/>
                <a:t>, Вправо-влево Посмотри</a:t>
              </a:r>
              <a:r>
                <a:rPr lang="ru-RU" sz="2400" dirty="0" smtClean="0"/>
                <a:t>, как королева</a:t>
              </a:r>
              <a:endParaRPr lang="ru-RU" sz="2400" dirty="0"/>
            </a:p>
          </p:txBody>
        </p:sp>
        <p:sp>
          <p:nvSpPr>
            <p:cNvPr id="18" name="Стрелка вправо 17"/>
            <p:cNvSpPr/>
            <p:nvPr/>
          </p:nvSpPr>
          <p:spPr>
            <a:xfrm>
              <a:off x="4987636" y="2037209"/>
              <a:ext cx="1939637" cy="124395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6927273" y="1746105"/>
              <a:ext cx="4073236" cy="830997"/>
            </a:xfrm>
            <a:prstGeom prst="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r>
                <a:rPr lang="ru-RU" sz="2400" i="1" dirty="0" smtClean="0"/>
                <a:t>Движения головой направо и налево</a:t>
              </a:r>
              <a:endParaRPr lang="ru-RU" sz="2400" i="1" dirty="0"/>
            </a:p>
          </p:txBody>
        </p:sp>
      </p:grpSp>
      <p:grpSp>
        <p:nvGrpSpPr>
          <p:cNvPr id="20" name="Группа 19"/>
          <p:cNvGrpSpPr/>
          <p:nvPr/>
        </p:nvGrpSpPr>
        <p:grpSpPr>
          <a:xfrm>
            <a:off x="804639" y="2434837"/>
            <a:ext cx="10162309" cy="830997"/>
            <a:chOff x="1163782" y="1690688"/>
            <a:chExt cx="9587345" cy="830997"/>
          </a:xfrm>
        </p:grpSpPr>
        <p:sp>
          <p:nvSpPr>
            <p:cNvPr id="21" name="TextBox 20"/>
            <p:cNvSpPr txBox="1"/>
            <p:nvPr/>
          </p:nvSpPr>
          <p:spPr>
            <a:xfrm>
              <a:off x="1163782" y="1690688"/>
              <a:ext cx="4104646" cy="830997"/>
            </a:xfrm>
            <a:prstGeom prst="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r>
                <a:rPr lang="ru-RU" sz="2400" dirty="0" smtClean="0"/>
                <a:t>Покивать по сторонам</a:t>
              </a:r>
            </a:p>
            <a:p>
              <a:r>
                <a:rPr lang="ru-RU" sz="2400" dirty="0" smtClean="0"/>
                <a:t>Нужно нам, так нужно нам.</a:t>
              </a:r>
              <a:endParaRPr lang="ru-RU" sz="2400" dirty="0"/>
            </a:p>
          </p:txBody>
        </p:sp>
        <p:sp>
          <p:nvSpPr>
            <p:cNvPr id="22" name="Стрелка вправо 21"/>
            <p:cNvSpPr/>
            <p:nvPr/>
          </p:nvSpPr>
          <p:spPr>
            <a:xfrm>
              <a:off x="5060204" y="2037209"/>
              <a:ext cx="1939637" cy="124395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7018768" y="1746105"/>
              <a:ext cx="3732359" cy="461665"/>
            </a:xfrm>
            <a:prstGeom prst="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r>
                <a:rPr lang="ru-RU" sz="2400" i="1" dirty="0" smtClean="0"/>
                <a:t>Наклоны головы к плечам</a:t>
              </a:r>
              <a:endParaRPr lang="ru-RU" sz="2400" i="1" dirty="0"/>
            </a:p>
          </p:txBody>
        </p:sp>
      </p:grpSp>
      <p:grpSp>
        <p:nvGrpSpPr>
          <p:cNvPr id="25" name="Группа 24"/>
          <p:cNvGrpSpPr/>
          <p:nvPr/>
        </p:nvGrpSpPr>
        <p:grpSpPr>
          <a:xfrm>
            <a:off x="813300" y="3293516"/>
            <a:ext cx="10297390" cy="830997"/>
            <a:chOff x="1072287" y="1690688"/>
            <a:chExt cx="9714783" cy="830997"/>
          </a:xfrm>
        </p:grpSpPr>
        <p:sp>
          <p:nvSpPr>
            <p:cNvPr id="26" name="TextBox 25"/>
            <p:cNvSpPr txBox="1"/>
            <p:nvPr/>
          </p:nvSpPr>
          <p:spPr>
            <a:xfrm>
              <a:off x="1072287" y="1690688"/>
              <a:ext cx="4104646" cy="830997"/>
            </a:xfrm>
            <a:prstGeom prst="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r>
                <a:rPr lang="ru-RU" sz="2400" dirty="0" smtClean="0"/>
                <a:t>Головою покрутить</a:t>
              </a:r>
            </a:p>
            <a:p>
              <a:r>
                <a:rPr lang="ru-RU" sz="2400" dirty="0" smtClean="0"/>
                <a:t>Не забыть, не забыть.</a:t>
              </a:r>
              <a:endParaRPr lang="ru-RU" sz="2400" dirty="0"/>
            </a:p>
          </p:txBody>
        </p:sp>
        <p:sp>
          <p:nvSpPr>
            <p:cNvPr id="27" name="Стрелка вправо 26"/>
            <p:cNvSpPr/>
            <p:nvPr/>
          </p:nvSpPr>
          <p:spPr>
            <a:xfrm>
              <a:off x="4987636" y="2037209"/>
              <a:ext cx="1939637" cy="124395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6963216" y="1815139"/>
              <a:ext cx="3823854" cy="461665"/>
            </a:xfrm>
            <a:prstGeom prst="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r>
                <a:rPr lang="ru-RU" sz="2400" i="1" dirty="0" smtClean="0"/>
                <a:t>Вращение головой</a:t>
              </a:r>
              <a:endParaRPr lang="ru-RU" sz="2400" i="1" dirty="0"/>
            </a:p>
          </p:txBody>
        </p:sp>
      </p:grpSp>
      <p:grpSp>
        <p:nvGrpSpPr>
          <p:cNvPr id="29" name="Группа 28"/>
          <p:cNvGrpSpPr/>
          <p:nvPr/>
        </p:nvGrpSpPr>
        <p:grpSpPr>
          <a:xfrm>
            <a:off x="804639" y="4151934"/>
            <a:ext cx="10259291" cy="830997"/>
            <a:chOff x="1072287" y="1690688"/>
            <a:chExt cx="9678840" cy="830997"/>
          </a:xfrm>
        </p:grpSpPr>
        <p:sp>
          <p:nvSpPr>
            <p:cNvPr id="30" name="TextBox 29"/>
            <p:cNvSpPr txBox="1"/>
            <p:nvPr/>
          </p:nvSpPr>
          <p:spPr>
            <a:xfrm>
              <a:off x="1072287" y="1690688"/>
              <a:ext cx="4104646" cy="830997"/>
            </a:xfrm>
            <a:prstGeom prst="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r>
                <a:rPr lang="ru-RU" sz="2400" dirty="0" smtClean="0"/>
                <a:t>И незнайками побыть</a:t>
              </a:r>
            </a:p>
            <a:p>
              <a:r>
                <a:rPr lang="ru-RU" sz="2400" dirty="0" smtClean="0"/>
                <a:t>Плечи вверх и опустить</a:t>
              </a:r>
              <a:endParaRPr lang="ru-RU" sz="2400" dirty="0"/>
            </a:p>
          </p:txBody>
        </p:sp>
        <p:sp>
          <p:nvSpPr>
            <p:cNvPr id="31" name="Стрелка вправо 30"/>
            <p:cNvSpPr/>
            <p:nvPr/>
          </p:nvSpPr>
          <p:spPr>
            <a:xfrm>
              <a:off x="5176933" y="2109278"/>
              <a:ext cx="1731414" cy="98492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2" name="TextBox 31"/>
            <p:cNvSpPr txBox="1"/>
            <p:nvPr/>
          </p:nvSpPr>
          <p:spPr>
            <a:xfrm>
              <a:off x="6927273" y="1852542"/>
              <a:ext cx="3823854" cy="461665"/>
            </a:xfrm>
            <a:prstGeom prst="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r>
                <a:rPr lang="ru-RU" sz="2400" i="1" dirty="0" smtClean="0"/>
                <a:t>Пожимание плечами</a:t>
              </a:r>
              <a:endParaRPr lang="ru-RU" sz="2400" i="1" dirty="0"/>
            </a:p>
          </p:txBody>
        </p:sp>
      </p:grpSp>
      <p:grpSp>
        <p:nvGrpSpPr>
          <p:cNvPr id="33" name="Группа 32"/>
          <p:cNvGrpSpPr/>
          <p:nvPr/>
        </p:nvGrpSpPr>
        <p:grpSpPr>
          <a:xfrm>
            <a:off x="813300" y="5063208"/>
            <a:ext cx="11159478" cy="830997"/>
            <a:chOff x="1072287" y="1690688"/>
            <a:chExt cx="10528096" cy="830997"/>
          </a:xfrm>
        </p:grpSpPr>
        <p:sp>
          <p:nvSpPr>
            <p:cNvPr id="34" name="TextBox 33"/>
            <p:cNvSpPr txBox="1"/>
            <p:nvPr/>
          </p:nvSpPr>
          <p:spPr>
            <a:xfrm>
              <a:off x="1072287" y="1690688"/>
              <a:ext cx="4104646" cy="830997"/>
            </a:xfrm>
            <a:prstGeom prst="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r>
                <a:rPr lang="ru-RU" sz="2400" dirty="0" smtClean="0"/>
                <a:t>И плечами повращать</a:t>
              </a:r>
            </a:p>
            <a:p>
              <a:r>
                <a:rPr lang="ru-RU" sz="2400" dirty="0" smtClean="0"/>
                <a:t>Нужно плечики размять</a:t>
              </a:r>
              <a:endParaRPr lang="ru-RU" sz="2400" dirty="0"/>
            </a:p>
          </p:txBody>
        </p:sp>
        <p:sp>
          <p:nvSpPr>
            <p:cNvPr id="35" name="Стрелка вправо 34"/>
            <p:cNvSpPr/>
            <p:nvPr/>
          </p:nvSpPr>
          <p:spPr>
            <a:xfrm>
              <a:off x="5082283" y="1915611"/>
              <a:ext cx="1805888" cy="97612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6927272" y="1701574"/>
              <a:ext cx="4673111" cy="461665"/>
            </a:xfrm>
            <a:prstGeom prst="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r>
                <a:rPr lang="ru-RU" sz="2400" i="1" dirty="0" smtClean="0"/>
                <a:t>Вращение  плечами вперёд-назад.</a:t>
              </a:r>
              <a:endParaRPr lang="ru-RU" sz="2400" i="1" dirty="0"/>
            </a:p>
          </p:txBody>
        </p:sp>
      </p:grpSp>
      <p:grpSp>
        <p:nvGrpSpPr>
          <p:cNvPr id="37" name="Группа 36"/>
          <p:cNvGrpSpPr/>
          <p:nvPr/>
        </p:nvGrpSpPr>
        <p:grpSpPr>
          <a:xfrm>
            <a:off x="804639" y="5814426"/>
            <a:ext cx="10625716" cy="910776"/>
            <a:chOff x="1072287" y="1610909"/>
            <a:chExt cx="10024533" cy="910776"/>
          </a:xfrm>
        </p:grpSpPr>
        <p:sp>
          <p:nvSpPr>
            <p:cNvPr id="38" name="TextBox 37"/>
            <p:cNvSpPr txBox="1"/>
            <p:nvPr/>
          </p:nvSpPr>
          <p:spPr>
            <a:xfrm>
              <a:off x="1072287" y="1690688"/>
              <a:ext cx="4104646" cy="830997"/>
            </a:xfrm>
            <a:prstGeom prst="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r>
                <a:rPr lang="ru-RU" sz="2400" dirty="0" smtClean="0"/>
                <a:t>Вперёд-назад, вперёд- назад,- </a:t>
              </a:r>
            </a:p>
            <a:p>
              <a:r>
                <a:rPr lang="ru-RU" sz="2400" dirty="0" smtClean="0"/>
                <a:t>И все дела пойдут на лад.</a:t>
              </a:r>
              <a:endParaRPr lang="ru-RU" sz="2400" dirty="0"/>
            </a:p>
          </p:txBody>
        </p:sp>
        <p:sp>
          <p:nvSpPr>
            <p:cNvPr id="39" name="Стрелка вправо 38"/>
            <p:cNvSpPr/>
            <p:nvPr/>
          </p:nvSpPr>
          <p:spPr>
            <a:xfrm>
              <a:off x="4968710" y="2083375"/>
              <a:ext cx="1939637" cy="124395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6927272" y="1610909"/>
              <a:ext cx="4169548" cy="461665"/>
            </a:xfrm>
            <a:prstGeom prst="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r>
                <a:rPr lang="ru-RU" sz="2400" i="1" dirty="0" smtClean="0"/>
                <a:t>Отведение плеч вперёд-назад.</a:t>
              </a:r>
              <a:endParaRPr lang="ru-RU" sz="2400" i="1" dirty="0"/>
            </a:p>
          </p:txBody>
        </p:sp>
      </p:grpSp>
    </p:spTree>
    <p:extLst>
      <p:ext uri="{BB962C8B-B14F-4D97-AF65-F5344CB8AC3E}">
        <p14:creationId xmlns:p14="http://schemas.microsoft.com/office/powerpoint/2010/main" val="13449691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3600" b="1" dirty="0">
                <a:solidFill>
                  <a:schemeClr val="dk1"/>
                </a:solidFill>
                <a:latin typeface="+mn-lt"/>
                <a:ea typeface="+mn-ea"/>
                <a:cs typeface="+mn-cs"/>
              </a:rPr>
              <a:t>Упражнения на развитие мелкой моторики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6096000" y="1552142"/>
            <a:ext cx="4696692" cy="437042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400" b="1" dirty="0" smtClean="0"/>
              <a:t>Упражнение «Фокусник»</a:t>
            </a:r>
          </a:p>
          <a:p>
            <a:r>
              <a:rPr lang="ru-RU" sz="2400" dirty="0"/>
              <a:t>Ловко с мячиком играем</a:t>
            </a:r>
            <a:br>
              <a:rPr lang="ru-RU" sz="2400" dirty="0"/>
            </a:br>
            <a:r>
              <a:rPr lang="ru-RU" sz="2400" dirty="0"/>
              <a:t>И предлоги называем.</a:t>
            </a:r>
            <a:br>
              <a:rPr lang="ru-RU" sz="2400" dirty="0"/>
            </a:br>
            <a:r>
              <a:rPr lang="ru-RU" sz="2400" dirty="0"/>
              <a:t>За рукой и под рукой,</a:t>
            </a:r>
            <a:br>
              <a:rPr lang="ru-RU" sz="2400" dirty="0"/>
            </a:br>
            <a:r>
              <a:rPr lang="ru-RU" sz="2400" dirty="0"/>
              <a:t>Из-под кисти — на покой.</a:t>
            </a:r>
            <a:br>
              <a:rPr lang="ru-RU" sz="2400" dirty="0"/>
            </a:br>
            <a:r>
              <a:rPr lang="ru-RU" sz="2400" dirty="0"/>
              <a:t>Над рукою мяч кружит,</a:t>
            </a:r>
            <a:br>
              <a:rPr lang="ru-RU" sz="2400" dirty="0"/>
            </a:br>
            <a:r>
              <a:rPr lang="ru-RU" sz="2400" dirty="0"/>
              <a:t>От нее теперь бежит.</a:t>
            </a:r>
            <a:br>
              <a:rPr lang="ru-RU" sz="2400" dirty="0"/>
            </a:br>
            <a:r>
              <a:rPr lang="ru-RU" sz="2400" dirty="0"/>
              <a:t>Между пальцев подержу</a:t>
            </a:r>
            <a:br>
              <a:rPr lang="ru-RU" sz="2400" dirty="0"/>
            </a:br>
            <a:r>
              <a:rPr lang="ru-RU" sz="2400" dirty="0"/>
              <a:t>И в ладошку положу.</a:t>
            </a:r>
            <a:br>
              <a:rPr lang="ru-RU" sz="2400" dirty="0"/>
            </a:br>
            <a:r>
              <a:rPr lang="ru-RU" sz="2400" dirty="0" smtClean="0"/>
              <a:t>Вдоль </a:t>
            </a:r>
            <a:r>
              <a:rPr lang="ru-RU" sz="2400" dirty="0"/>
              <a:t>ладони, через палец</a:t>
            </a:r>
            <a:br>
              <a:rPr lang="ru-RU" sz="2400" dirty="0"/>
            </a:br>
            <a:r>
              <a:rPr lang="ru-RU" sz="2400" dirty="0"/>
              <a:t>И вокруг запястья танец</a:t>
            </a:r>
            <a:r>
              <a:rPr lang="ru-RU" sz="1400" dirty="0"/>
              <a:t/>
            </a:r>
            <a:br>
              <a:rPr lang="ru-RU" sz="1400" dirty="0"/>
            </a:br>
            <a:endParaRPr lang="ru-RU" sz="1400" b="1" dirty="0"/>
          </a:p>
        </p:txBody>
      </p:sp>
      <p:pic>
        <p:nvPicPr>
          <p:cNvPr id="10242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1908295"/>
            <a:ext cx="4630593" cy="313143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92D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10605379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25236" y="226957"/>
            <a:ext cx="10058400" cy="1371600"/>
          </a:xfrm>
        </p:spPr>
        <p:txBody>
          <a:bodyPr>
            <a:normAutofit/>
          </a:bodyPr>
          <a:lstStyle/>
          <a:p>
            <a:pPr algn="ctr"/>
            <a:r>
              <a:rPr lang="ru-RU" sz="4000" b="1" dirty="0">
                <a:solidFill>
                  <a:schemeClr val="dk1"/>
                </a:solidFill>
                <a:latin typeface="+mn-lt"/>
                <a:ea typeface="+mn-ea"/>
                <a:cs typeface="+mn-cs"/>
              </a:rPr>
              <a:t>Коррекция нарушений функций уровня </a:t>
            </a:r>
            <a:r>
              <a:rPr lang="en-US" sz="4000" b="1" dirty="0" smtClean="0">
                <a:solidFill>
                  <a:schemeClr val="dk1"/>
                </a:solidFill>
                <a:latin typeface="+mn-lt"/>
                <a:ea typeface="+mn-ea"/>
                <a:cs typeface="+mn-cs"/>
              </a:rPr>
              <a:t>E</a:t>
            </a:r>
            <a:endParaRPr lang="ru-RU" sz="4000" b="1" dirty="0">
              <a:solidFill>
                <a:schemeClr val="dk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7" name="Объект 2"/>
          <p:cNvSpPr>
            <a:spLocks noGrp="1"/>
          </p:cNvSpPr>
          <p:nvPr>
            <p:ph sz="half" idx="1"/>
          </p:nvPr>
        </p:nvSpPr>
        <p:spPr>
          <a:xfrm>
            <a:off x="4073237" y="1877940"/>
            <a:ext cx="3643745" cy="4351338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>
              <a:buNone/>
            </a:pPr>
            <a:r>
              <a:rPr lang="ru-RU" sz="3000" b="1" dirty="0" smtClean="0"/>
              <a:t>Упражнения для развития мелкой моторики:</a:t>
            </a:r>
            <a:endParaRPr lang="ru-RU" sz="3000" b="1" dirty="0"/>
          </a:p>
          <a:p>
            <a:r>
              <a:rPr lang="ru-RU" sz="2400" dirty="0" smtClean="0"/>
              <a:t>Самомассаж пальцев рук с проговариванием действий</a:t>
            </a:r>
          </a:p>
          <a:p>
            <a:r>
              <a:rPr lang="ru-RU" sz="2400" dirty="0" smtClean="0"/>
              <a:t>Графические упражнения – раскраски со словесными заданиями</a:t>
            </a:r>
            <a:endParaRPr lang="ru-RU" sz="2400" dirty="0"/>
          </a:p>
        </p:txBody>
      </p:sp>
      <p:sp>
        <p:nvSpPr>
          <p:cNvPr id="9" name="Объект 2"/>
          <p:cNvSpPr>
            <a:spLocks noGrp="1"/>
          </p:cNvSpPr>
          <p:nvPr>
            <p:ph sz="half" idx="2"/>
          </p:nvPr>
        </p:nvSpPr>
        <p:spPr>
          <a:xfrm>
            <a:off x="554182" y="1877940"/>
            <a:ext cx="3325091" cy="4351338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>
              <a:buNone/>
            </a:pPr>
            <a:r>
              <a:rPr lang="ru-RU" sz="3000" b="1" dirty="0"/>
              <a:t>Физические упражнения:</a:t>
            </a:r>
          </a:p>
          <a:p>
            <a:r>
              <a:rPr lang="ru-RU" sz="2400" dirty="0" smtClean="0"/>
              <a:t>Выполнение упражнений по словесной инструкции</a:t>
            </a:r>
          </a:p>
          <a:p>
            <a:r>
              <a:rPr lang="ru-RU" sz="2400" dirty="0" smtClean="0"/>
              <a:t>Проговаривание порядка действий при выполнении самомассажного комплекса</a:t>
            </a:r>
          </a:p>
          <a:p>
            <a:endParaRPr lang="ru-RU" sz="2400" dirty="0"/>
          </a:p>
          <a:p>
            <a:pPr marL="0" indent="0">
              <a:buNone/>
            </a:pPr>
            <a:endParaRPr lang="ru-RU" dirty="0"/>
          </a:p>
        </p:txBody>
      </p:sp>
      <p:sp>
        <p:nvSpPr>
          <p:cNvPr id="12" name="Объект 2"/>
          <p:cNvSpPr>
            <a:spLocks noGrp="1"/>
          </p:cNvSpPr>
          <p:nvPr>
            <p:ph sz="half" idx="4294967295"/>
          </p:nvPr>
        </p:nvSpPr>
        <p:spPr>
          <a:xfrm>
            <a:off x="7910947" y="1878013"/>
            <a:ext cx="3754580" cy="4351337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>
              <a:lnSpc>
                <a:spcPct val="80000"/>
              </a:lnSpc>
              <a:buNone/>
            </a:pPr>
            <a:r>
              <a:rPr lang="ru-RU" sz="3200" b="1" dirty="0" smtClean="0"/>
              <a:t>Кинезиологические упражнения:</a:t>
            </a:r>
            <a:endParaRPr lang="ru-RU" sz="3200" b="1" dirty="0"/>
          </a:p>
          <a:p>
            <a:r>
              <a:rPr lang="ru-RU" sz="2400" dirty="0" smtClean="0"/>
              <a:t>Упражнения, направленные на взаимодействие полушарий.</a:t>
            </a:r>
            <a:endParaRPr lang="ru-RU" sz="2400" dirty="0"/>
          </a:p>
          <a:p>
            <a:pPr marL="0" indent="0">
              <a:buNone/>
            </a:pPr>
            <a:endParaRPr lang="ru-RU" sz="2200" dirty="0"/>
          </a:p>
        </p:txBody>
      </p:sp>
    </p:spTree>
    <p:extLst>
      <p:ext uri="{BB962C8B-B14F-4D97-AF65-F5344CB8AC3E}">
        <p14:creationId xmlns:p14="http://schemas.microsoft.com/office/powerpoint/2010/main" val="922425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4425" y="0"/>
            <a:ext cx="10515600" cy="1325563"/>
          </a:xfrm>
        </p:spPr>
        <p:txBody>
          <a:bodyPr>
            <a:normAutofit/>
          </a:bodyPr>
          <a:lstStyle/>
          <a:p>
            <a:r>
              <a:rPr lang="ru-RU" sz="3600" b="1" dirty="0">
                <a:solidFill>
                  <a:schemeClr val="dk1"/>
                </a:solidFill>
                <a:latin typeface="+mn-lt"/>
                <a:ea typeface="+mn-ea"/>
                <a:cs typeface="+mn-cs"/>
              </a:rPr>
              <a:t>Интерактивная артикуляционная гимнастика</a:t>
            </a:r>
          </a:p>
        </p:txBody>
      </p:sp>
      <p:pic>
        <p:nvPicPr>
          <p:cNvPr id="13314" name="Picture 2" descr="Picture background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4425" y="1812925"/>
            <a:ext cx="3973888" cy="303862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92D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10" name="Прямоугольник 9"/>
          <p:cNvSpPr/>
          <p:nvPr/>
        </p:nvSpPr>
        <p:spPr>
          <a:xfrm>
            <a:off x="5250873" y="982096"/>
            <a:ext cx="5398077" cy="5091074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ru-RU" sz="1200" dirty="0" smtClean="0">
                <a:solidFill>
                  <a:schemeClr val="dk1"/>
                </a:solidFill>
              </a:rPr>
              <a:t>Толстые внуки приехали в гости</a:t>
            </a:r>
            <a:br>
              <a:rPr lang="ru-RU" sz="1200" dirty="0" smtClean="0">
                <a:solidFill>
                  <a:schemeClr val="dk1"/>
                </a:solidFill>
              </a:rPr>
            </a:br>
            <a:r>
              <a:rPr lang="ru-RU" sz="1200" dirty="0" smtClean="0">
                <a:solidFill>
                  <a:schemeClr val="dk1"/>
                </a:solidFill>
              </a:rPr>
              <a:t>с ними худые - лишь кожа да кости</a:t>
            </a:r>
            <a:br>
              <a:rPr lang="ru-RU" sz="1200" dirty="0" smtClean="0">
                <a:solidFill>
                  <a:schemeClr val="dk1"/>
                </a:solidFill>
              </a:rPr>
            </a:br>
            <a:r>
              <a:rPr lang="ru-RU" sz="1200" dirty="0" smtClean="0">
                <a:solidFill>
                  <a:schemeClr val="dk1"/>
                </a:solidFill>
              </a:rPr>
              <a:t>бабушка с дедушкой всем улыбнулись </a:t>
            </a:r>
          </a:p>
          <a:p>
            <a:pPr>
              <a:lnSpc>
                <a:spcPct val="150000"/>
              </a:lnSpc>
            </a:pPr>
            <a:r>
              <a:rPr lang="ru-RU" sz="1200" dirty="0" smtClean="0">
                <a:solidFill>
                  <a:schemeClr val="dk1"/>
                </a:solidFill>
              </a:rPr>
              <a:t>Поцеловать они всех потянулись</a:t>
            </a:r>
            <a:br>
              <a:rPr lang="ru-RU" sz="1200" dirty="0" smtClean="0">
                <a:solidFill>
                  <a:schemeClr val="dk1"/>
                </a:solidFill>
              </a:rPr>
            </a:br>
            <a:r>
              <a:rPr lang="ru-RU" sz="1200" dirty="0" smtClean="0">
                <a:solidFill>
                  <a:schemeClr val="dk1"/>
                </a:solidFill>
              </a:rPr>
              <a:t>утром проснулись — в улыбочку губы </a:t>
            </a:r>
            <a:br>
              <a:rPr lang="ru-RU" sz="1200" dirty="0" smtClean="0">
                <a:solidFill>
                  <a:schemeClr val="dk1"/>
                </a:solidFill>
              </a:rPr>
            </a:br>
            <a:r>
              <a:rPr lang="ru-RU" sz="1200" dirty="0" smtClean="0">
                <a:solidFill>
                  <a:schemeClr val="dk1"/>
                </a:solidFill>
              </a:rPr>
              <a:t>чистили мы свои верхние зубы </a:t>
            </a:r>
          </a:p>
          <a:p>
            <a:pPr>
              <a:lnSpc>
                <a:spcPct val="150000"/>
              </a:lnSpc>
            </a:pPr>
            <a:r>
              <a:rPr lang="ru-RU" sz="1200" dirty="0" smtClean="0">
                <a:solidFill>
                  <a:schemeClr val="dk1"/>
                </a:solidFill>
              </a:rPr>
              <a:t>Вправо и влево, внутри и снаружи</a:t>
            </a:r>
            <a:br>
              <a:rPr lang="ru-RU" sz="1200" dirty="0" smtClean="0">
                <a:solidFill>
                  <a:schemeClr val="dk1"/>
                </a:solidFill>
              </a:rPr>
            </a:br>
            <a:r>
              <a:rPr lang="ru-RU" sz="1200" dirty="0" smtClean="0">
                <a:solidFill>
                  <a:schemeClr val="dk1"/>
                </a:solidFill>
              </a:rPr>
              <a:t>с нижними зубками тоже мы дружим</a:t>
            </a:r>
          </a:p>
          <a:p>
            <a:pPr>
              <a:lnSpc>
                <a:spcPct val="150000"/>
              </a:lnSpc>
            </a:pPr>
            <a:r>
              <a:rPr lang="ru-RU" sz="1200" dirty="0" smtClean="0">
                <a:solidFill>
                  <a:schemeClr val="dk1"/>
                </a:solidFill>
              </a:rPr>
              <a:t>Губы сожмём мы, и рот прополощем</a:t>
            </a:r>
          </a:p>
          <a:p>
            <a:pPr>
              <a:lnSpc>
                <a:spcPct val="150000"/>
              </a:lnSpc>
            </a:pPr>
            <a:r>
              <a:rPr lang="ru-RU" sz="1200" dirty="0" smtClean="0">
                <a:solidFill>
                  <a:schemeClr val="dk1"/>
                </a:solidFill>
              </a:rPr>
              <a:t>И самоваром пыхтим, что есть мочи</a:t>
            </a:r>
            <a:br>
              <a:rPr lang="ru-RU" sz="1200" dirty="0" smtClean="0">
                <a:solidFill>
                  <a:schemeClr val="dk1"/>
                </a:solidFill>
              </a:rPr>
            </a:br>
            <a:r>
              <a:rPr lang="ru-RU" sz="1200" dirty="0" smtClean="0">
                <a:solidFill>
                  <a:schemeClr val="dk1"/>
                </a:solidFill>
              </a:rPr>
              <a:t>блюдца поставим - положат блины нам </a:t>
            </a:r>
          </a:p>
          <a:p>
            <a:pPr>
              <a:lnSpc>
                <a:spcPct val="150000"/>
              </a:lnSpc>
            </a:pPr>
            <a:r>
              <a:rPr lang="ru-RU" sz="1200" dirty="0" smtClean="0">
                <a:solidFill>
                  <a:schemeClr val="dk1"/>
                </a:solidFill>
              </a:rPr>
              <a:t>Дуем на блинчик — не в щёки, не мимо </a:t>
            </a:r>
            <a:endParaRPr lang="ru-RU" sz="1200" dirty="0" smtClean="0"/>
          </a:p>
          <a:p>
            <a:pPr>
              <a:lnSpc>
                <a:spcPct val="150000"/>
              </a:lnSpc>
            </a:pPr>
            <a:r>
              <a:rPr lang="ru-RU" sz="1200" dirty="0" smtClean="0">
                <a:solidFill>
                  <a:schemeClr val="dk1"/>
                </a:solidFill>
              </a:rPr>
              <a:t>Блинчик жуём, завернём и прикусим</a:t>
            </a:r>
          </a:p>
          <a:p>
            <a:pPr>
              <a:lnSpc>
                <a:spcPct val="150000"/>
              </a:lnSpc>
            </a:pPr>
            <a:r>
              <a:rPr lang="ru-RU" sz="1200" dirty="0" smtClean="0">
                <a:solidFill>
                  <a:schemeClr val="dk1"/>
                </a:solidFill>
              </a:rPr>
              <a:t>Блинчик с вареньем малиновым вкусным </a:t>
            </a:r>
          </a:p>
          <a:p>
            <a:pPr>
              <a:lnSpc>
                <a:spcPct val="150000"/>
              </a:lnSpc>
            </a:pPr>
            <a:r>
              <a:rPr lang="ru-RU" sz="1200" dirty="0" smtClean="0">
                <a:solidFill>
                  <a:schemeClr val="dk1"/>
                </a:solidFill>
              </a:rPr>
              <a:t>Чашки поставим, чтоб чаю налили </a:t>
            </a:r>
          </a:p>
          <a:p>
            <a:pPr>
              <a:lnSpc>
                <a:spcPct val="150000"/>
              </a:lnSpc>
            </a:pPr>
            <a:r>
              <a:rPr lang="ru-RU" sz="1200" dirty="0" smtClean="0">
                <a:solidFill>
                  <a:schemeClr val="dk1"/>
                </a:solidFill>
              </a:rPr>
              <a:t>На нос подули - мы чай остудили</a:t>
            </a:r>
            <a:br>
              <a:rPr lang="ru-RU" sz="1200" dirty="0" smtClean="0">
                <a:solidFill>
                  <a:schemeClr val="dk1"/>
                </a:solidFill>
              </a:rPr>
            </a:br>
            <a:r>
              <a:rPr lang="ru-RU" sz="1200" dirty="0" smtClean="0">
                <a:solidFill>
                  <a:schemeClr val="dk1"/>
                </a:solidFill>
              </a:rPr>
              <a:t>чаю попили — никто не обижен </a:t>
            </a:r>
          </a:p>
          <a:p>
            <a:pPr>
              <a:lnSpc>
                <a:spcPct val="150000"/>
              </a:lnSpc>
            </a:pPr>
            <a:r>
              <a:rPr lang="ru-RU" sz="1200" dirty="0" smtClean="0">
                <a:solidFill>
                  <a:schemeClr val="dk1"/>
                </a:solidFill>
              </a:rPr>
              <a:t>Вкусный был завтрак - мы губки оближем</a:t>
            </a:r>
            <a:r>
              <a:rPr lang="ru-RU" sz="1400" dirty="0" smtClean="0">
                <a:solidFill>
                  <a:schemeClr val="dk1"/>
                </a:solidFill>
              </a:rPr>
              <a:t>.</a:t>
            </a:r>
            <a:endParaRPr lang="ru-RU" sz="1400" dirty="0">
              <a:solidFill>
                <a:schemeClr val="dk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5794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089602"/>
          </a:xfrm>
        </p:spPr>
        <p:txBody>
          <a:bodyPr>
            <a:noAutofit/>
          </a:bodyPr>
          <a:lstStyle/>
          <a:p>
            <a:pPr algn="ctr"/>
            <a:r>
              <a:rPr lang="ru-RU" sz="4000" b="1" dirty="0">
                <a:latin typeface="+mn-lt"/>
                <a:ea typeface="+mn-ea"/>
                <a:cs typeface="+mn-cs"/>
              </a:rPr>
              <a:t>Кинезиологические упражнения:</a:t>
            </a:r>
            <a:br>
              <a:rPr lang="ru-RU" sz="4000" b="1" dirty="0">
                <a:latin typeface="+mn-lt"/>
                <a:ea typeface="+mn-ea"/>
                <a:cs typeface="+mn-cs"/>
              </a:rPr>
            </a:br>
            <a:endParaRPr lang="ru-RU" sz="4000" b="1" dirty="0">
              <a:latin typeface="+mn-lt"/>
              <a:ea typeface="+mn-ea"/>
              <a:cs typeface="+mn-cs"/>
            </a:endParaRPr>
          </a:p>
        </p:txBody>
      </p:sp>
      <p:pic>
        <p:nvPicPr>
          <p:cNvPr id="12290" name="Picture 2" descr="Picture background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13" t="18354" r="69431" b="37038"/>
          <a:stretch/>
        </p:blipFill>
        <p:spPr bwMode="auto">
          <a:xfrm>
            <a:off x="1350826" y="1643931"/>
            <a:ext cx="2023534" cy="19812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4" name="TextBox 3"/>
          <p:cNvSpPr txBox="1"/>
          <p:nvPr/>
        </p:nvSpPr>
        <p:spPr>
          <a:xfrm>
            <a:off x="3301292" y="1037813"/>
            <a:ext cx="558941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/>
              <a:t>Упражнение  «Дом – ёжик - замок</a:t>
            </a:r>
            <a:endParaRPr lang="ru-RU" sz="2800" b="1" dirty="0"/>
          </a:p>
        </p:txBody>
      </p:sp>
      <p:pic>
        <p:nvPicPr>
          <p:cNvPr id="6" name="Picture 2" descr="Picture background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684" t="18157" r="37660" b="37235"/>
          <a:stretch/>
        </p:blipFill>
        <p:spPr bwMode="auto">
          <a:xfrm>
            <a:off x="4953007" y="1643931"/>
            <a:ext cx="2023534" cy="19812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7" name="Picture 2" descr="Picture background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899" t="15995" r="5445" b="39397"/>
          <a:stretch/>
        </p:blipFill>
        <p:spPr bwMode="auto">
          <a:xfrm>
            <a:off x="8555188" y="1643931"/>
            <a:ext cx="2023534" cy="19812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8" name="TextBox 7"/>
          <p:cNvSpPr txBox="1"/>
          <p:nvPr/>
        </p:nvSpPr>
        <p:spPr>
          <a:xfrm>
            <a:off x="3720635" y="3876900"/>
            <a:ext cx="42598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/>
              <a:t>Упражнение  «Фонарики»</a:t>
            </a:r>
            <a:endParaRPr lang="ru-RU" sz="2800" b="1" dirty="0"/>
          </a:p>
        </p:txBody>
      </p:sp>
      <p:pic>
        <p:nvPicPr>
          <p:cNvPr id="12292" name="Picture 4" descr="Picture background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31" t="15185" r="63695" b="44891"/>
          <a:stretch/>
        </p:blipFill>
        <p:spPr bwMode="auto">
          <a:xfrm>
            <a:off x="1130221" y="4451858"/>
            <a:ext cx="2244139" cy="162263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10" name="Picture 4" descr="Picture background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04" t="58137" r="63122" b="1939"/>
          <a:stretch/>
        </p:blipFill>
        <p:spPr bwMode="auto">
          <a:xfrm>
            <a:off x="6311049" y="4451858"/>
            <a:ext cx="2244139" cy="162263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11" name="Picture 4" descr="Picture background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375" t="15867" r="3651" b="44209"/>
          <a:stretch/>
        </p:blipFill>
        <p:spPr bwMode="auto">
          <a:xfrm>
            <a:off x="3720635" y="4451858"/>
            <a:ext cx="2244139" cy="162263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12" name="Picture 4" descr="Picture background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050" t="58137" r="2976" b="1939"/>
          <a:stretch/>
        </p:blipFill>
        <p:spPr bwMode="auto">
          <a:xfrm>
            <a:off x="8901463" y="4451857"/>
            <a:ext cx="2244139" cy="162263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34256571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>
                <a:latin typeface="+mn-lt"/>
                <a:ea typeface="+mn-ea"/>
                <a:cs typeface="+mn-cs"/>
              </a:rPr>
              <a:t>Кинезиологические упражнения:</a:t>
            </a:r>
            <a:r>
              <a:rPr lang="ru-RU" b="1" dirty="0"/>
              <a:t/>
            </a:r>
            <a:br>
              <a:rPr lang="ru-RU" b="1" dirty="0"/>
            </a:br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3576528" y="1167468"/>
            <a:ext cx="503894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/>
              <a:t>Упражнение  «Кулак – ладонь»</a:t>
            </a:r>
            <a:endParaRPr lang="ru-RU" sz="2800" b="1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6748121" y="1829416"/>
            <a:ext cx="4981794" cy="138499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ru-RU" sz="2800" dirty="0" smtClean="0">
                <a:solidFill>
                  <a:schemeClr val="dk1"/>
                </a:solidFill>
              </a:rPr>
              <a:t>Вот - ладошка, вот  - кулак!</a:t>
            </a:r>
          </a:p>
          <a:p>
            <a:pPr>
              <a:lnSpc>
                <a:spcPct val="150000"/>
              </a:lnSpc>
            </a:pPr>
            <a:r>
              <a:rPr lang="ru-RU" sz="2800" dirty="0" smtClean="0"/>
              <a:t>Всё быстрее делай так!</a:t>
            </a:r>
            <a:endParaRPr lang="ru-RU" sz="2800" dirty="0">
              <a:solidFill>
                <a:schemeClr val="dk1"/>
              </a:solidFill>
            </a:endParaRPr>
          </a:p>
        </p:txBody>
      </p:sp>
      <p:pic>
        <p:nvPicPr>
          <p:cNvPr id="14340" name="Picture 4" descr="https://upload.wikimedia.org/wikipedia/commons/thumb/3/3c/%D0%9E%D0%B1%D1%80%D0%B0%D0%B7%D0%B5%D1%86_%D0%B2%D1%8B%D0%BF%D0%BE%D0%BB%D0%BD%D0%B5%D0%BD%D0%B8%D1%8F_%D0%BF%D1%80%D0%BE%D0%B1%D1%8B_%D0%BD%D0%B0_%D1%80%D0%B5%D1%86%D0%B8%D0%BF%D1%80%D0%BE%D0%BA%D0%BD%D1%83%D1%8E_%D0%BA%D0%BE%D0%BE%D1%80%D0%B4%D0%B8%D0%BD%D0%B0%D1%86%D0%B8%D1%8E_%D1%80%D1%83%D0%BA.jpg/220px-%D0%9E%D0%B1%D1%80%D0%B0%D0%B7%D0%B5%D1%86_%D0%B2%D1%8B%D0%BF%D0%BE%D0%BB%D0%BD%D0%B5%D0%BD%D0%B8%D1%8F_%D0%BF%D1%80%D0%BE%D0%B1%D1%8B_%D0%BD%D0%B0_%D1%80%D0%B5%D1%86%D0%B8%D0%BF%D1%80%D0%BE%D0%BA%D0%BD%D1%83%D1%8E_%D0%BA%D0%BE%D0%BE%D1%80%D0%B4%D0%B8%D0%BD%D0%B0%D1%86%D0%B8%D1%8E_%D1%80%D1%83%D0%B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1829416"/>
            <a:ext cx="2095500" cy="157162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8" name="Picture 4" descr="https://upload.wikimedia.org/wikipedia/commons/thumb/3/3c/%D0%9E%D0%B1%D1%80%D0%B0%D0%B7%D0%B5%D1%86_%D0%B2%D1%8B%D0%BF%D0%BE%D0%BB%D0%BD%D0%B5%D0%BD%D0%B8%D1%8F_%D0%BF%D1%80%D0%BE%D0%B1%D1%8B_%D0%BD%D0%B0_%D1%80%D0%B5%D1%86%D0%B8%D0%BF%D1%80%D0%BE%D0%BA%D0%BD%D1%83%D1%8E_%D0%BA%D0%BE%D0%BE%D1%80%D0%B4%D0%B8%D0%BD%D0%B0%D1%86%D0%B8%D1%8E_%D1%80%D1%83%D0%BA.jpg/220px-%D0%9E%D0%B1%D1%80%D0%B0%D0%B7%D0%B5%D1%86_%D0%B2%D1%8B%D0%BF%D0%BE%D0%BB%D0%BD%D0%B5%D0%BD%D0%B8%D1%8F_%D0%BF%D1%80%D0%BE%D0%B1%D1%8B_%D0%BD%D0%B0_%D1%80%D0%B5%D1%86%D0%B8%D0%BF%D1%80%D0%BE%D0%BA%D0%BD%D1%83%D1%8E_%D0%BA%D0%BE%D0%BE%D1%80%D0%B4%D0%B8%D0%BD%D0%B0%D1%86%D0%B8%D1%8E_%D1%80%D1%83%D0%B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793160" y="1829416"/>
            <a:ext cx="2095500" cy="157162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9" name="TextBox 8"/>
          <p:cNvSpPr txBox="1"/>
          <p:nvPr/>
        </p:nvSpPr>
        <p:spPr>
          <a:xfrm>
            <a:off x="3576528" y="3583288"/>
            <a:ext cx="629890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/>
              <a:t>Упражнение  «Кулак – ребро - ладонь»</a:t>
            </a:r>
            <a:endParaRPr lang="ru-RU" sz="2800" b="1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6748121" y="4414513"/>
            <a:ext cx="4981794" cy="138499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ru-RU" sz="2800" dirty="0" smtClean="0">
                <a:solidFill>
                  <a:schemeClr val="dk1"/>
                </a:solidFill>
              </a:rPr>
              <a:t>Лягушка хочет в пруд,</a:t>
            </a:r>
          </a:p>
          <a:p>
            <a:pPr>
              <a:lnSpc>
                <a:spcPct val="150000"/>
              </a:lnSpc>
            </a:pPr>
            <a:r>
              <a:rPr lang="ru-RU" sz="2800" dirty="0" smtClean="0"/>
              <a:t>Лягушке скучно тут!</a:t>
            </a:r>
            <a:endParaRPr lang="ru-RU" sz="2800" dirty="0">
              <a:solidFill>
                <a:schemeClr val="dk1"/>
              </a:solidFill>
            </a:endParaRPr>
          </a:p>
        </p:txBody>
      </p:sp>
      <p:pic>
        <p:nvPicPr>
          <p:cNvPr id="14342" name="Picture 6" descr="Picture background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109" t="26144" r="3423" b="42368"/>
          <a:stretch/>
        </p:blipFill>
        <p:spPr bwMode="auto">
          <a:xfrm>
            <a:off x="3342202" y="4106508"/>
            <a:ext cx="2546458" cy="117034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12" name="Picture 6" descr="Picture background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58" t="27682" r="56374" b="40830"/>
          <a:stretch/>
        </p:blipFill>
        <p:spPr bwMode="auto">
          <a:xfrm>
            <a:off x="387242" y="4106508"/>
            <a:ext cx="2546458" cy="117034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13" name="Picture 6" descr="Picture background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534" t="66635" r="3998" b="1877"/>
          <a:stretch/>
        </p:blipFill>
        <p:spPr bwMode="auto">
          <a:xfrm>
            <a:off x="1885950" y="5429796"/>
            <a:ext cx="2546458" cy="117034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126702060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Picture background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231" t="11878"/>
          <a:stretch/>
        </p:blipFill>
        <p:spPr bwMode="auto">
          <a:xfrm>
            <a:off x="2632364" y="1149926"/>
            <a:ext cx="7152121" cy="544774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92D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3" name="Заголовок 1"/>
          <p:cNvSpPr txBox="1">
            <a:spLocks/>
          </p:cNvSpPr>
          <p:nvPr/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b="1" dirty="0" smtClean="0">
                <a:latin typeface="+mn-lt"/>
                <a:ea typeface="+mn-ea"/>
                <a:cs typeface="+mn-cs"/>
              </a:rPr>
              <a:t>Кинезиологическое упражнение:</a:t>
            </a:r>
            <a:r>
              <a:rPr lang="ru-RU" b="1" dirty="0" smtClean="0"/>
              <a:t/>
            </a:r>
            <a:br>
              <a:rPr lang="ru-RU" b="1" dirty="0" smtClean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9470022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b="1" dirty="0">
                <a:latin typeface="+mn-lt"/>
                <a:ea typeface="+mn-ea"/>
                <a:cs typeface="+mn-cs"/>
              </a:rPr>
              <a:t>Литература</a:t>
            </a:r>
          </a:p>
        </p:txBody>
      </p:sp>
      <p:pic>
        <p:nvPicPr>
          <p:cNvPr id="14340" name="Picture 4" descr="https://avatars.mds.yandex.net/get-goods_pic/6546668/hat8c8eaa2d952cad9808f717db3038bf1e/ori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694" y="1027906"/>
            <a:ext cx="2953011" cy="38199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2" name="Picture 6" descr="Picture backgroun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0173" y="2099761"/>
            <a:ext cx="2982041" cy="38199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4" name="Picture 8" descr="https://avatars.mds.yandex.net/i?id=d609dbccc9dbca4d6bb8ec9a7a7f6a8f7ef2853d-5870163-images-thumbs&amp;n=1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65" t="3252" r="3480" b="3664"/>
          <a:stretch/>
        </p:blipFill>
        <p:spPr bwMode="auto">
          <a:xfrm>
            <a:off x="6232214" y="2449658"/>
            <a:ext cx="2671025" cy="37259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6" name="Picture 10" descr="https://avatars.mds.yandex.net/i?id=4fae3d2a7024b7493af99a396b8f54ece4212edd-8437019-images-thumbs&amp;n=13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102" t="2924" r="17571" b="2590"/>
          <a:stretch/>
        </p:blipFill>
        <p:spPr bwMode="auto">
          <a:xfrm>
            <a:off x="8929322" y="2810606"/>
            <a:ext cx="2641108" cy="38199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68475233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1842</TotalTime>
  <Words>1197</Words>
  <Application>Microsoft Office PowerPoint</Application>
  <PresentationFormat>Широкоэкранный</PresentationFormat>
  <Paragraphs>228</Paragraphs>
  <Slides>36</Slides>
  <Notes>7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36</vt:i4>
      </vt:variant>
    </vt:vector>
  </HeadingPairs>
  <TitlesOfParts>
    <vt:vector size="40" baseType="lpstr">
      <vt:lpstr>Arial</vt:lpstr>
      <vt:lpstr>Calibri</vt:lpstr>
      <vt:lpstr>Calibri Light</vt:lpstr>
      <vt:lpstr>Тема Office</vt:lpstr>
      <vt:lpstr>Мастер-класс  «Развитие речи детей дошкольного возраста с использованием сенсорной стимуляции  (движение и речь)</vt:lpstr>
      <vt:lpstr>Коды языка</vt:lpstr>
      <vt:lpstr>Бернштейн  Николай Александрович </vt:lpstr>
      <vt:lpstr>Презентация PowerPoint</vt:lpstr>
      <vt:lpstr>Презентация PowerPoint</vt:lpstr>
      <vt:lpstr>Коррекция нарушений функций уровня А</vt:lpstr>
      <vt:lpstr>Физические упражнения на удержание позы</vt:lpstr>
      <vt:lpstr>Статические артикуляционные упражнения</vt:lpstr>
      <vt:lpstr>Массаж «Прижимающий»</vt:lpstr>
      <vt:lpstr>Самомассаж фаланг пальцев</vt:lpstr>
      <vt:lpstr>Упражнение с мячом ёжиком</vt:lpstr>
      <vt:lpstr>Коррекция нарушений функций уровня B</vt:lpstr>
      <vt:lpstr>Физические упражнения</vt:lpstr>
      <vt:lpstr>Динамические артикуляционные упражнения</vt:lpstr>
      <vt:lpstr>Кинезиологические упражнения </vt:lpstr>
      <vt:lpstr>Коррекция нарушений функций уровня С</vt:lpstr>
      <vt:lpstr>Физические упражнения: </vt:lpstr>
      <vt:lpstr>Пальцеход</vt:lpstr>
      <vt:lpstr>Коррекция нарушений функций уровня D</vt:lpstr>
      <vt:lpstr>Пропевание гласных с движением</vt:lpstr>
      <vt:lpstr>Пропевание гласных с движением</vt:lpstr>
      <vt:lpstr>Пропевание гласных с движением</vt:lpstr>
      <vt:lpstr>Пропевание гласных с движением</vt:lpstr>
      <vt:lpstr>Пропевание гласных с движением</vt:lpstr>
      <vt:lpstr>Пропевание гласных с движением</vt:lpstr>
      <vt:lpstr>Пропевание гласных с движением</vt:lpstr>
      <vt:lpstr>Игры с мячом</vt:lpstr>
      <vt:lpstr>Пропевание гласных с разной интонацией</vt:lpstr>
      <vt:lpstr>Движения, сочетаемые с речью</vt:lpstr>
      <vt:lpstr>Упражнения на развитие мелкой моторики </vt:lpstr>
      <vt:lpstr>Коррекция нарушений функций уровня E</vt:lpstr>
      <vt:lpstr>Интерактивная артикуляционная гимнастика</vt:lpstr>
      <vt:lpstr>Кинезиологические упражнения: </vt:lpstr>
      <vt:lpstr>Кинезиологические упражнения: </vt:lpstr>
      <vt:lpstr>Презентация PowerPoint</vt:lpstr>
      <vt:lpstr>Литература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STarasova</dc:creator>
  <cp:lastModifiedBy>STarasova</cp:lastModifiedBy>
  <cp:revision>58</cp:revision>
  <dcterms:created xsi:type="dcterms:W3CDTF">2025-01-29T23:43:28Z</dcterms:created>
  <dcterms:modified xsi:type="dcterms:W3CDTF">2025-02-03T03:27:34Z</dcterms:modified>
</cp:coreProperties>
</file>