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85" r:id="rId2"/>
    <p:sldId id="259" r:id="rId3"/>
    <p:sldId id="258" r:id="rId4"/>
    <p:sldId id="261" r:id="rId5"/>
    <p:sldId id="271" r:id="rId6"/>
    <p:sldId id="270" r:id="rId7"/>
    <p:sldId id="288" r:id="rId8"/>
    <p:sldId id="289" r:id="rId9"/>
    <p:sldId id="290" r:id="rId10"/>
    <p:sldId id="292" r:id="rId11"/>
    <p:sldId id="297" r:id="rId12"/>
    <p:sldId id="305" r:id="rId13"/>
    <p:sldId id="307" r:id="rId14"/>
    <p:sldId id="310" r:id="rId15"/>
    <p:sldId id="311" r:id="rId16"/>
    <p:sldId id="313" r:id="rId17"/>
    <p:sldId id="314" r:id="rId18"/>
    <p:sldId id="298" r:id="rId19"/>
    <p:sldId id="303" r:id="rId20"/>
    <p:sldId id="299" r:id="rId21"/>
    <p:sldId id="319" r:id="rId22"/>
    <p:sldId id="322" r:id="rId23"/>
    <p:sldId id="316" r:id="rId24"/>
    <p:sldId id="324" r:id="rId25"/>
    <p:sldId id="323" r:id="rId26"/>
    <p:sldId id="327" r:id="rId27"/>
    <p:sldId id="326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7E4A"/>
    <a:srgbClr val="D60093"/>
    <a:srgbClr val="C40000"/>
    <a:srgbClr val="D20000"/>
    <a:srgbClr val="F77411"/>
    <a:srgbClr val="441B10"/>
    <a:srgbClr val="EBE600"/>
    <a:srgbClr val="B03026"/>
    <a:srgbClr val="56319F"/>
    <a:srgbClr val="923A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85" autoAdjust="0"/>
    <p:restoredTop sz="94660"/>
  </p:normalViewPr>
  <p:slideViewPr>
    <p:cSldViewPr>
      <p:cViewPr varScale="1">
        <p:scale>
          <a:sx n="69" d="100"/>
          <a:sy n="69" d="100"/>
        </p:scale>
        <p:origin x="133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9D7CAA-90F0-4EFF-B679-516F0BF54E74}" type="datetimeFigureOut">
              <a:rPr lang="ru-RU" smtClean="0"/>
              <a:pPr/>
              <a:t>18.09.2021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E859F8-16F3-4046-80A3-0150DF4B3F5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2CE4-782B-4631-8E14-CE3B04531AA8}" type="datetimeFigureOut">
              <a:rPr lang="ru-RU" smtClean="0"/>
              <a:pPr/>
              <a:t>18.09.2021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56559-B8F1-434C-9285-273DB2CDB9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2CE4-782B-4631-8E14-CE3B04531AA8}" type="datetimeFigureOut">
              <a:rPr lang="ru-RU" smtClean="0"/>
              <a:pPr/>
              <a:t>18.09.2021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56559-B8F1-434C-9285-273DB2CDB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2CE4-782B-4631-8E14-CE3B04531AA8}" type="datetimeFigureOut">
              <a:rPr lang="ru-RU" smtClean="0"/>
              <a:pPr/>
              <a:t>18.09.2021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56559-B8F1-434C-9285-273DB2CDB9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2CE4-782B-4631-8E14-CE3B04531AA8}" type="datetimeFigureOut">
              <a:rPr lang="ru-RU" smtClean="0"/>
              <a:pPr/>
              <a:t>18.09.2021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56559-B8F1-434C-9285-273DB2CDB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2CE4-782B-4631-8E14-CE3B04531AA8}" type="datetimeFigureOut">
              <a:rPr lang="ru-RU" smtClean="0"/>
              <a:pPr/>
              <a:t>18.09.2021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56559-B8F1-434C-9285-273DB2CDB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2CE4-782B-4631-8E14-CE3B04531AA8}" type="datetimeFigureOut">
              <a:rPr lang="ru-RU" smtClean="0"/>
              <a:pPr/>
              <a:t>18.09.2021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56559-B8F1-434C-9285-273DB2CDB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2CE4-782B-4631-8E14-CE3B04531AA8}" type="datetimeFigureOut">
              <a:rPr lang="ru-RU" smtClean="0"/>
              <a:pPr/>
              <a:t>18.09.2021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56559-B8F1-434C-9285-273DB2CDB9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2CE4-782B-4631-8E14-CE3B04531AA8}" type="datetimeFigureOut">
              <a:rPr lang="ru-RU" smtClean="0"/>
              <a:pPr/>
              <a:t>18.09.2021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56559-B8F1-434C-9285-273DB2CDB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2CE4-782B-4631-8E14-CE3B04531AA8}" type="datetimeFigureOut">
              <a:rPr lang="ru-RU" smtClean="0"/>
              <a:pPr/>
              <a:t>18.09.2021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56559-B8F1-434C-9285-273DB2CDB9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2CE4-782B-4631-8E14-CE3B04531AA8}" type="datetimeFigureOut">
              <a:rPr lang="ru-RU" smtClean="0"/>
              <a:pPr/>
              <a:t>18.09.2021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56559-B8F1-434C-9285-273DB2CDB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2CE4-782B-4631-8E14-CE3B04531AA8}" type="datetimeFigureOut">
              <a:rPr lang="ru-RU" smtClean="0"/>
              <a:pPr/>
              <a:t>18.09.2021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56559-B8F1-434C-9285-273DB2CDB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FB82CE4-782B-4631-8E14-CE3B04531AA8}" type="datetimeFigureOut">
              <a:rPr lang="ru-RU" smtClean="0"/>
              <a:pPr/>
              <a:t>18.09.2021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F256559-B8F1-434C-9285-273DB2CDB9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048" y="279186"/>
            <a:ext cx="5004000" cy="282916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TextBox 8"/>
          <p:cNvSpPr txBox="1"/>
          <p:nvPr/>
        </p:nvSpPr>
        <p:spPr>
          <a:xfrm>
            <a:off x="1331640" y="3284984"/>
            <a:ext cx="7344816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Segoe Print" panose="02000600000000000000" pitchFamily="2" charset="0"/>
              </a:rPr>
              <a:t>П</a:t>
            </a:r>
            <a:r>
              <a:rPr lang="ru-RU" sz="3600" b="1" dirty="0" smtClean="0">
                <a:latin typeface="Segoe Print" panose="02000600000000000000" pitchFamily="2" charset="0"/>
              </a:rPr>
              <a:t>роект </a:t>
            </a:r>
          </a:p>
          <a:p>
            <a:pPr algn="ctr"/>
            <a:r>
              <a:rPr lang="ru-RU" sz="3600" b="1" u="sng" dirty="0" smtClean="0">
                <a:latin typeface="Segoe Print" panose="02000600000000000000" pitchFamily="2" charset="0"/>
              </a:rPr>
              <a:t>«Копилка добрых дел»</a:t>
            </a:r>
            <a:endParaRPr lang="ru-RU" sz="3600" b="1" u="sng" dirty="0">
              <a:latin typeface="Segoe Print" panose="02000600000000000000" pitchFamily="2" charset="0"/>
            </a:endParaRPr>
          </a:p>
        </p:txBody>
      </p:sp>
      <p:sp>
        <p:nvSpPr>
          <p:cNvPr id="14" name="Подзаголовок 2"/>
          <p:cNvSpPr txBox="1">
            <a:spLocks/>
          </p:cNvSpPr>
          <p:nvPr/>
        </p:nvSpPr>
        <p:spPr>
          <a:xfrm>
            <a:off x="5724128" y="4661944"/>
            <a:ext cx="3312368" cy="2160240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lnSpc>
                <a:spcPct val="120000"/>
              </a:lnSpc>
              <a:buNone/>
            </a:pPr>
            <a:r>
              <a:rPr lang="ru-RU" sz="33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Выполнили:</a:t>
            </a:r>
          </a:p>
          <a:p>
            <a:pPr marL="82296" indent="0">
              <a:lnSpc>
                <a:spcPct val="120000"/>
              </a:lnSpc>
              <a:buNone/>
            </a:pPr>
            <a:r>
              <a:rPr lang="ru-RU" sz="33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Ученики 3 класса</a:t>
            </a:r>
          </a:p>
          <a:p>
            <a:pPr marL="82296" indent="0">
              <a:lnSpc>
                <a:spcPct val="120000"/>
              </a:lnSpc>
              <a:buNone/>
            </a:pPr>
            <a:r>
              <a:rPr lang="ru-RU" sz="33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МКОУ «Шаромская СШ»</a:t>
            </a:r>
            <a:endParaRPr lang="ru-RU" sz="3300" b="1" u="sng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lnSpc>
                <a:spcPct val="120000"/>
              </a:lnSpc>
              <a:buNone/>
            </a:pPr>
            <a:r>
              <a:rPr lang="ru-RU" sz="33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</a:t>
            </a:r>
          </a:p>
          <a:p>
            <a:pPr marL="82296" indent="0">
              <a:lnSpc>
                <a:spcPct val="120000"/>
              </a:lnSpc>
              <a:buNone/>
            </a:pPr>
            <a:r>
              <a:rPr lang="ru-RU" sz="3300" b="1" u="sng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Шихова Светлана Валерьевна</a:t>
            </a:r>
            <a:endParaRPr lang="ru-RU" sz="3300" b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pk3\Desktop\A4a6ed7ba994238ec11051487e6ee6e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764703"/>
            <a:ext cx="1260000" cy="1420278"/>
          </a:xfrm>
          <a:prstGeom prst="rect">
            <a:avLst/>
          </a:prstGeom>
          <a:noFill/>
        </p:spPr>
      </p:pic>
      <p:sp>
        <p:nvSpPr>
          <p:cNvPr id="6" name="Пятиугольник 5"/>
          <p:cNvSpPr/>
          <p:nvPr/>
        </p:nvSpPr>
        <p:spPr>
          <a:xfrm>
            <a:off x="2357422" y="836712"/>
            <a:ext cx="6643734" cy="1584176"/>
          </a:xfrm>
          <a:prstGeom prst="homePlate">
            <a:avLst>
              <a:gd name="adj" fmla="val 4494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0"/>
            <a:ext cx="5832648" cy="836712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проекта: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5984" y="836712"/>
            <a:ext cx="65008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Calibri" pitchFamily="34" charset="0"/>
                <a:cs typeface="Calibri" pitchFamily="34" charset="0"/>
              </a:rPr>
              <a:t>принести пользу обществу, школе, природе,  нуждающимся во внимании и помощи.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283968" y="2420888"/>
            <a:ext cx="21602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b="1" dirty="0" smtClean="0">
                <a:solidFill>
                  <a:srgbClr val="FEB80A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Задачи:</a:t>
            </a:r>
          </a:p>
        </p:txBody>
      </p:sp>
      <p:sp>
        <p:nvSpPr>
          <p:cNvPr id="8" name="Нашивка 7"/>
          <p:cNvSpPr/>
          <p:nvPr/>
        </p:nvSpPr>
        <p:spPr>
          <a:xfrm>
            <a:off x="1187624" y="3140968"/>
            <a:ext cx="7704856" cy="1152128"/>
          </a:xfrm>
          <a:prstGeom prst="chevro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indent="-514350"/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1. Запланировать виды добрых дел.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Нашивка 8"/>
          <p:cNvSpPr/>
          <p:nvPr/>
        </p:nvSpPr>
        <p:spPr>
          <a:xfrm>
            <a:off x="1187624" y="4509120"/>
            <a:ext cx="7776864" cy="864096"/>
          </a:xfrm>
          <a:prstGeom prst="chevro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2. Осуществить запланированные добрые дела.</a:t>
            </a:r>
            <a:endParaRPr lang="ru-RU" sz="2400" b="1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Нашивка 9"/>
          <p:cNvSpPr/>
          <p:nvPr/>
        </p:nvSpPr>
        <p:spPr>
          <a:xfrm>
            <a:off x="1187624" y="5589240"/>
            <a:ext cx="7704856" cy="864096"/>
          </a:xfrm>
          <a:prstGeom prst="chevro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3. Выявить личные изменения, появившиеся в результате реализации добрых дел.</a:t>
            </a:r>
            <a:endParaRPr lang="ru-RU" sz="2400" b="1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C:\Users\pk3\Desktop\369520-1FJZxK14328362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5608" y="178823"/>
            <a:ext cx="1116000" cy="1112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Блок-схема: альтернативный процесс 5"/>
          <p:cNvSpPr/>
          <p:nvPr/>
        </p:nvSpPr>
        <p:spPr>
          <a:xfrm>
            <a:off x="3459871" y="404664"/>
            <a:ext cx="5432609" cy="2592288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Проведение совместных добрых дел поможет стать дружнее и добрее.</a:t>
            </a:r>
          </a:p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Чем больше добрых дел делает человек, тем добрее он становится.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Пятиугольник 6"/>
          <p:cNvSpPr/>
          <p:nvPr/>
        </p:nvSpPr>
        <p:spPr>
          <a:xfrm>
            <a:off x="1435608" y="1279856"/>
            <a:ext cx="1956226" cy="920653"/>
          </a:xfrm>
          <a:prstGeom prst="homePlate">
            <a:avLst>
              <a:gd name="adj" fmla="val 42363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349315" y="1399888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Гипотеза:</a:t>
            </a:r>
            <a:endParaRPr lang="ru-RU" sz="3200" b="1" dirty="0"/>
          </a:p>
        </p:txBody>
      </p:sp>
      <p:sp>
        <p:nvSpPr>
          <p:cNvPr id="17" name="Пирог 5"/>
          <p:cNvSpPr/>
          <p:nvPr/>
        </p:nvSpPr>
        <p:spPr>
          <a:xfrm>
            <a:off x="1435608" y="2708920"/>
            <a:ext cx="5867178" cy="3340706"/>
          </a:xfrm>
          <a:prstGeom prst="pie">
            <a:avLst>
              <a:gd name="adj1" fmla="val 20309271"/>
              <a:gd name="adj2" fmla="val 1197357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993608" y="4341377"/>
            <a:ext cx="504056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dirty="0" smtClean="0">
                <a:solidFill>
                  <a:srgbClr val="81321D"/>
                </a:solidFill>
                <a:latin typeface="Calibri" pitchFamily="34" charset="0"/>
                <a:cs typeface="Calibri" pitchFamily="34" charset="0"/>
              </a:rPr>
              <a:t>Продолжительность проекта – </a:t>
            </a:r>
          </a:p>
          <a:p>
            <a:pPr algn="ctr"/>
            <a:r>
              <a:rPr lang="ru-RU" sz="2500" b="1" dirty="0" smtClean="0">
                <a:solidFill>
                  <a:srgbClr val="81321D"/>
                </a:solidFill>
                <a:latin typeface="Calibri" pitchFamily="34" charset="0"/>
                <a:cs typeface="Calibri" pitchFamily="34" charset="0"/>
              </a:rPr>
              <a:t>1 учебный год </a:t>
            </a:r>
          </a:p>
          <a:p>
            <a:pPr algn="ctr"/>
            <a:r>
              <a:rPr lang="ru-RU" sz="2500" b="1" dirty="0" smtClean="0">
                <a:solidFill>
                  <a:srgbClr val="81321D"/>
                </a:solidFill>
                <a:latin typeface="Calibri" pitchFamily="34" charset="0"/>
                <a:cs typeface="Calibri" pitchFamily="34" charset="0"/>
              </a:rPr>
              <a:t>(с сентября 2018- май 2019)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pk3\Desktop\galochka_24-e14211677004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533944"/>
            <a:ext cx="2078275" cy="208823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153460" y="920259"/>
            <a:ext cx="6408712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100" b="1" dirty="0" smtClean="0">
                <a:solidFill>
                  <a:srgbClr val="FEB80A">
                    <a:lumMod val="50000"/>
                  </a:srgbClr>
                </a:solidFill>
                <a:latin typeface="Calibri" pitchFamily="34" charset="0"/>
                <a:cs typeface="Calibri" pitchFamily="34" charset="0"/>
              </a:rPr>
              <a:t>Реализация проекта в </a:t>
            </a:r>
            <a:r>
              <a:rPr lang="ru-RU" sz="3100" b="1" u="sng" dirty="0" smtClean="0">
                <a:solidFill>
                  <a:srgbClr val="FEB80A">
                    <a:lumMod val="50000"/>
                  </a:srgbClr>
                </a:solidFill>
                <a:latin typeface="Calibri" pitchFamily="34" charset="0"/>
                <a:cs typeface="Calibri" pitchFamily="34" charset="0"/>
              </a:rPr>
              <a:t>3 этапа</a:t>
            </a:r>
            <a:r>
              <a:rPr lang="ru-RU" sz="3100" b="1" dirty="0" smtClean="0">
                <a:solidFill>
                  <a:srgbClr val="FEB80A">
                    <a:lumMod val="50000"/>
                  </a:srgbClr>
                </a:solidFill>
                <a:latin typeface="Calibri" pitchFamily="34" charset="0"/>
                <a:cs typeface="Calibri" pitchFamily="34" charset="0"/>
              </a:rPr>
              <a:t>: </a:t>
            </a:r>
            <a:endParaRPr lang="ru-RU" sz="3100" dirty="0"/>
          </a:p>
        </p:txBody>
      </p:sp>
      <p:sp>
        <p:nvSpPr>
          <p:cNvPr id="9" name="Стрелка вправо 8"/>
          <p:cNvSpPr/>
          <p:nvPr/>
        </p:nvSpPr>
        <p:spPr>
          <a:xfrm>
            <a:off x="3175961" y="1821467"/>
            <a:ext cx="4680520" cy="792088"/>
          </a:xfrm>
          <a:prstGeom prst="rightArrow">
            <a:avLst>
              <a:gd name="adj1" fmla="val 65796"/>
              <a:gd name="adj2" fmla="val 50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1. Подготовительный; </a:t>
            </a:r>
            <a:endParaRPr lang="ru-RU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3175961" y="2785972"/>
            <a:ext cx="5616624" cy="792088"/>
          </a:xfrm>
          <a:prstGeom prst="rightArrow">
            <a:avLst>
              <a:gd name="adj1" fmla="val 61693"/>
              <a:gd name="adj2" fmla="val 4602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2. Основной (практический);</a:t>
            </a:r>
            <a:endParaRPr lang="ru-RU" dirty="0"/>
          </a:p>
        </p:txBody>
      </p:sp>
      <p:sp>
        <p:nvSpPr>
          <p:cNvPr id="11" name="Стрелка вправо 10"/>
          <p:cNvSpPr/>
          <p:nvPr/>
        </p:nvSpPr>
        <p:spPr>
          <a:xfrm>
            <a:off x="3175961" y="3917485"/>
            <a:ext cx="3240360" cy="792088"/>
          </a:xfrm>
          <a:prstGeom prst="rightArrow">
            <a:avLst>
              <a:gd name="adj1" fmla="val 61693"/>
              <a:gd name="adj2" fmla="val 4602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3. Итоговый.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971600" y="6165304"/>
            <a:ext cx="5472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96646" indent="-514350" algn="ctr"/>
            <a:r>
              <a:rPr lang="ru-RU" sz="2800" b="1" dirty="0" smtClean="0">
                <a:solidFill>
                  <a:srgbClr val="D20000"/>
                </a:solidFill>
                <a:latin typeface="Calibri" pitchFamily="34" charset="0"/>
                <a:cs typeface="Calibri" pitchFamily="34" charset="0"/>
              </a:rPr>
              <a:t>Денежных вложений не требует!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917620"/>
            <a:ext cx="4248472" cy="43204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План работы</a:t>
            </a:r>
            <a:endParaRPr lang="ru-RU" sz="3200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2006650"/>
              </p:ext>
            </p:extLst>
          </p:nvPr>
        </p:nvGraphicFramePr>
        <p:xfrm>
          <a:off x="1331640" y="1772816"/>
          <a:ext cx="7560841" cy="4364607"/>
        </p:xfrm>
        <a:graphic>
          <a:graphicData uri="http://schemas.openxmlformats.org/drawingml/2006/table">
            <a:tbl>
              <a:tblPr/>
              <a:tblGrid>
                <a:gridCol w="828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01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25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№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kern="1200" dirty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ambria"/>
                          <a:ea typeface="Times New Roman"/>
                          <a:cs typeface="Arial"/>
                        </a:rPr>
                        <a:t>Мероприятия 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ambria"/>
                          <a:ea typeface="Times New Roman"/>
                          <a:cs typeface="Arial"/>
                        </a:rPr>
                        <a:t>Сроки</a:t>
                      </a:r>
                      <a:endParaRPr lang="ru-RU" sz="2000" b="1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0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1.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Акция «Помощь пожилым людям»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Сентябрь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2.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Акция «От всей души» (День учителя)</a:t>
                      </a: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Октябрь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94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3.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Вечер «Дарим радость». </a:t>
                      </a: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Ноябрь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4.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Акция «Старший товарищ»</a:t>
                      </a: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Декабрь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0677611"/>
                  </a:ext>
                </a:extLst>
              </a:tr>
              <a:tr h="5897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5.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Добрая традиция- отмечаем дни рождения </a:t>
                      </a: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В течении года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3979238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6.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«Добрые руки не знают скуки»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В течении</a:t>
                      </a:r>
                      <a:r>
                        <a:rPr lang="ru-RU" sz="2000" b="1" baseline="0" dirty="0" smtClean="0">
                          <a:latin typeface="Times New Roman"/>
                          <a:ea typeface="Times New Roman"/>
                        </a:rPr>
                        <a:t> года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381503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7.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Акция «Птичье кафе»</a:t>
                      </a: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Январь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2302530"/>
                  </a:ext>
                </a:extLst>
              </a:tr>
              <a:tr h="3735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8.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Акция «Подарок</a:t>
                      </a:r>
                      <a:r>
                        <a:rPr kumimoji="0" lang="ru-RU" sz="20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маленькому другу</a:t>
                      </a: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Март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676987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9.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Трудовой десант «Наше чистое село».</a:t>
                      </a: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Апрель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917694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10.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Акция «Великая Победа»</a:t>
                      </a: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Май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5288" marR="652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1507810"/>
                  </a:ext>
                </a:extLst>
              </a:tr>
            </a:tbl>
          </a:graphicData>
        </a:graphic>
      </p:graphicFrame>
      <p:pic>
        <p:nvPicPr>
          <p:cNvPr id="10242" name="Picture 2" descr="C:\Users\pk3\Desktop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13533" y="6095219"/>
            <a:ext cx="1286259" cy="762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7" descr="C:\Users\pk3\Desktop\Esteghr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79921">
            <a:off x="7265919" y="695748"/>
            <a:ext cx="1434098" cy="972000"/>
          </a:xfrm>
          <a:prstGeom prst="rect">
            <a:avLst/>
          </a:prstGeom>
          <a:noFill/>
        </p:spPr>
      </p:pic>
      <p:sp>
        <p:nvSpPr>
          <p:cNvPr id="17" name="Прямоугольная выноска 16"/>
          <p:cNvSpPr/>
          <p:nvPr/>
        </p:nvSpPr>
        <p:spPr>
          <a:xfrm>
            <a:off x="1331640" y="77427"/>
            <a:ext cx="7200800" cy="513255"/>
          </a:xfrm>
          <a:prstGeom prst="wedgeRectCallout">
            <a:avLst>
              <a:gd name="adj1" fmla="val 17376"/>
              <a:gd name="adj2" fmla="val 97734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u="sng" dirty="0">
                <a:latin typeface="Calibri" pitchFamily="34" charset="0"/>
                <a:cs typeface="Calibri" pitchFamily="34" charset="0"/>
              </a:rPr>
              <a:t>1</a:t>
            </a:r>
            <a:r>
              <a:rPr lang="ru-RU" sz="3600" b="1" u="sng" dirty="0" smtClean="0">
                <a:latin typeface="Calibri" pitchFamily="34" charset="0"/>
                <a:cs typeface="Calibri" pitchFamily="34" charset="0"/>
              </a:rPr>
              <a:t> этап: Подготовительный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924944"/>
            <a:ext cx="3780000" cy="283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Прямоугольная выноска 12"/>
          <p:cNvSpPr/>
          <p:nvPr/>
        </p:nvSpPr>
        <p:spPr>
          <a:xfrm>
            <a:off x="1187624" y="116632"/>
            <a:ext cx="7254196" cy="648072"/>
          </a:xfrm>
          <a:prstGeom prst="wedgeRectCallout">
            <a:avLst>
              <a:gd name="adj1" fmla="val 17376"/>
              <a:gd name="adj2" fmla="val 97734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u="sng" dirty="0">
                <a:latin typeface="Calibri" pitchFamily="34" charset="0"/>
                <a:cs typeface="Calibri" pitchFamily="34" charset="0"/>
              </a:rPr>
              <a:t>2</a:t>
            </a:r>
            <a:r>
              <a:rPr lang="ru-RU" sz="3600" b="1" u="sng" dirty="0" smtClean="0">
                <a:latin typeface="Calibri" pitchFamily="34" charset="0"/>
                <a:cs typeface="Calibri" pitchFamily="34" charset="0"/>
              </a:rPr>
              <a:t> этап: Основной (практический)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23664" y="1124744"/>
            <a:ext cx="8964488" cy="1261884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Акция</a:t>
            </a:r>
            <a:r>
              <a:rPr lang="ru-RU" sz="2800" b="1" kern="11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«Помощь бездомным животным»</a:t>
            </a:r>
          </a:p>
          <a:p>
            <a:pPr algn="ctr"/>
            <a:r>
              <a:rPr lang="ru-RU" sz="2400" b="1" kern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 </a:t>
            </a:r>
            <a:r>
              <a:rPr lang="ru-RU" sz="2400" kern="1100" dirty="0"/>
              <a:t>Сбор кормов для бездомных животных, помощь животным, у которых нет своего теплого дома и любящего хозяина.</a:t>
            </a:r>
            <a:r>
              <a:rPr lang="ru-RU" sz="2400" b="1" kern="1100" dirty="0"/>
              <a:t> </a:t>
            </a:r>
            <a:endParaRPr lang="ru-RU" sz="2400" b="1" kern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923131"/>
            <a:ext cx="3816000" cy="286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493" y="1515585"/>
            <a:ext cx="6516000" cy="488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069" y="1556085"/>
            <a:ext cx="6408000" cy="480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604" y="1488291"/>
            <a:ext cx="6372000" cy="477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604" y="1417638"/>
            <a:ext cx="6876000" cy="5157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464" y="1426633"/>
            <a:ext cx="7200000" cy="5400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920" y="1417638"/>
            <a:ext cx="7128000" cy="5346000"/>
          </a:xfrm>
          <a:prstGeom prst="rect">
            <a:avLst/>
          </a:prstGeom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1170292" y="484715"/>
            <a:ext cx="7668344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  <a:cs typeface="Calibri" pitchFamily="34" charset="0"/>
              </a:rPr>
              <a:t>Помощь</a:t>
            </a: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  <a:cs typeface="Calibri" pitchFamily="34" charset="0"/>
              </a:rPr>
              <a:t> бездомным животным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8213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259632" y="274638"/>
            <a:ext cx="7560841" cy="1261884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Помощь пожилым людям</a:t>
            </a:r>
          </a:p>
          <a:p>
            <a:pPr algn="ctr"/>
            <a:r>
              <a:rPr lang="ru-RU" sz="2400" b="1" kern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 </a:t>
            </a:r>
            <a:r>
              <a:rPr lang="ru-RU" sz="2400" dirty="0" smtClean="0"/>
              <a:t>оказание </a:t>
            </a:r>
            <a:r>
              <a:rPr lang="ru-RU" sz="2400" dirty="0"/>
              <a:t>помощи по хозяйству одиноким пожилым людям.</a:t>
            </a:r>
            <a:endParaRPr lang="ru-RU" sz="2400" b="1" kern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438" y="3008682"/>
            <a:ext cx="2952000" cy="221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081" y="1461941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4" name="Объект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20" y="1362208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438" y="4662771"/>
            <a:ext cx="2628000" cy="1971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28" y="4293096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2080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274638"/>
            <a:ext cx="7560841" cy="52322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Вечер «Дарим радость»</a:t>
            </a:r>
          </a:p>
        </p:txBody>
      </p:sp>
      <p:pic>
        <p:nvPicPr>
          <p:cNvPr id="6" name="Объект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907" y="892358"/>
            <a:ext cx="3240000" cy="2430000"/>
          </a:xfrm>
          <a:prstGeom prst="rect">
            <a:avLst/>
          </a:prstGeom>
        </p:spPr>
      </p:pic>
      <p:pic>
        <p:nvPicPr>
          <p:cNvPr id="7" name="Объект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702" y="4243718"/>
            <a:ext cx="3168000" cy="2376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702" y="965616"/>
            <a:ext cx="3276000" cy="2457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000" y="4347817"/>
            <a:ext cx="3060000" cy="2295000"/>
          </a:xfrm>
          <a:prstGeom prst="rect">
            <a:avLst/>
          </a:prstGeom>
        </p:spPr>
      </p:pic>
      <p:pic>
        <p:nvPicPr>
          <p:cNvPr id="13" name="Объект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671243"/>
            <a:ext cx="3132000" cy="234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06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259632" y="274638"/>
            <a:ext cx="7560841" cy="52322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kern="1100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всей души! (День учителя)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0255" y="1410711"/>
            <a:ext cx="7499350" cy="42400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29279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259632" y="274638"/>
            <a:ext cx="7560841" cy="52322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Акция «Старший товарищ»</a:t>
            </a:r>
            <a:endParaRPr lang="ru-RU" sz="2800" b="1" kern="1100" dirty="0" smtClean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48" y="797858"/>
            <a:ext cx="4356000" cy="2178000"/>
          </a:xfrm>
          <a:prstGeom prst="rect">
            <a:avLst/>
          </a:prstGeom>
        </p:spPr>
      </p:pic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944" y="4221088"/>
            <a:ext cx="3312000" cy="2484000"/>
          </a:xfrm>
        </p:spPr>
      </p:pic>
      <p:pic>
        <p:nvPicPr>
          <p:cNvPr id="8" name="Объект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75" t="36000" r="10001" b="10000"/>
          <a:stretch/>
        </p:blipFill>
        <p:spPr>
          <a:xfrm>
            <a:off x="2988052" y="2564904"/>
            <a:ext cx="4104000" cy="2272989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68"/>
          <a:stretch>
            <a:fillRect/>
          </a:stretch>
        </p:blipFill>
        <p:spPr bwMode="auto">
          <a:xfrm>
            <a:off x="1228475" y="4764072"/>
            <a:ext cx="1571625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309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  <p:sp>
        <p:nvSpPr>
          <p:cNvPr id="4" name="TextBox 3"/>
          <p:cNvSpPr txBox="1"/>
          <p:nvPr/>
        </p:nvSpPr>
        <p:spPr>
          <a:xfrm>
            <a:off x="1259632" y="274638"/>
            <a:ext cx="7560841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Добрая традиция- </a:t>
            </a:r>
            <a:r>
              <a:rPr lang="ru-RU" sz="2800" b="1" kern="1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отмечаем</a:t>
            </a:r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kern="1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Дни рождения</a:t>
            </a:r>
          </a:p>
        </p:txBody>
      </p:sp>
    </p:spTree>
    <p:extLst>
      <p:ext uri="{BB962C8B-B14F-4D97-AF65-F5344CB8AC3E}">
        <p14:creationId xmlns:p14="http://schemas.microsoft.com/office/powerpoint/2010/main" val="260697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425" y="1447800"/>
            <a:ext cx="3596699" cy="4800600"/>
          </a:xfrm>
        </p:spPr>
      </p:pic>
      <p:sp>
        <p:nvSpPr>
          <p:cNvPr id="4" name="TextBox 3"/>
          <p:cNvSpPr txBox="1"/>
          <p:nvPr/>
        </p:nvSpPr>
        <p:spPr>
          <a:xfrm>
            <a:off x="1259632" y="274638"/>
            <a:ext cx="7560841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Добрая традиция- </a:t>
            </a:r>
            <a:r>
              <a:rPr lang="ru-RU" sz="2800" b="1" kern="1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отмечать</a:t>
            </a:r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kern="11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r>
              <a:rPr lang="ru-RU" sz="2800" b="1" kern="1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ень рождение</a:t>
            </a:r>
          </a:p>
        </p:txBody>
      </p:sp>
    </p:spTree>
    <p:extLst>
      <p:ext uri="{BB962C8B-B14F-4D97-AF65-F5344CB8AC3E}">
        <p14:creationId xmlns:p14="http://schemas.microsoft.com/office/powerpoint/2010/main" val="116795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100" y="1728091"/>
            <a:ext cx="7499350" cy="4240017"/>
          </a:xfrm>
        </p:spPr>
      </p:pic>
      <p:sp>
        <p:nvSpPr>
          <p:cNvPr id="4" name="TextBox 3"/>
          <p:cNvSpPr txBox="1"/>
          <p:nvPr/>
        </p:nvSpPr>
        <p:spPr>
          <a:xfrm>
            <a:off x="1259632" y="274638"/>
            <a:ext cx="7560841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Добрая традиция- </a:t>
            </a:r>
            <a:r>
              <a:rPr lang="ru-RU" sz="2800" b="1" kern="1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отмечать</a:t>
            </a:r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kern="11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r>
              <a:rPr lang="ru-RU" sz="2800" b="1" kern="1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ень рождение</a:t>
            </a:r>
          </a:p>
        </p:txBody>
      </p:sp>
    </p:spTree>
    <p:extLst>
      <p:ext uri="{BB962C8B-B14F-4D97-AF65-F5344CB8AC3E}">
        <p14:creationId xmlns:p14="http://schemas.microsoft.com/office/powerpoint/2010/main" val="105538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100" y="1728091"/>
            <a:ext cx="7499350" cy="4240017"/>
          </a:xfrm>
        </p:spPr>
      </p:pic>
      <p:sp>
        <p:nvSpPr>
          <p:cNvPr id="4" name="TextBox 3"/>
          <p:cNvSpPr txBox="1"/>
          <p:nvPr/>
        </p:nvSpPr>
        <p:spPr>
          <a:xfrm>
            <a:off x="1259632" y="274638"/>
            <a:ext cx="7560841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Добрая традиция- </a:t>
            </a:r>
            <a:r>
              <a:rPr lang="ru-RU" sz="2800" b="1" kern="1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отмечать</a:t>
            </a:r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kern="11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r>
              <a:rPr lang="ru-RU" sz="2800" b="1" kern="1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ень рождение</a:t>
            </a:r>
          </a:p>
        </p:txBody>
      </p:sp>
    </p:spTree>
    <p:extLst>
      <p:ext uri="{BB962C8B-B14F-4D97-AF65-F5344CB8AC3E}">
        <p14:creationId xmlns:p14="http://schemas.microsoft.com/office/powerpoint/2010/main" val="155680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259632" y="274638"/>
            <a:ext cx="7560841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Добрые руки не знают скуки!</a:t>
            </a:r>
            <a:endParaRPr lang="ru-RU" sz="2800" b="1" kern="11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037" y="4049339"/>
            <a:ext cx="3600000" cy="203538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280" y="1457416"/>
            <a:ext cx="3600000" cy="203538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900" y="3717032"/>
            <a:ext cx="3600000" cy="2700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648" y="1520656"/>
            <a:ext cx="3600000" cy="2035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64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259632" y="274638"/>
            <a:ext cx="7560841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Добрые руки не знают скуки!</a:t>
            </a:r>
            <a:endParaRPr lang="ru-RU" sz="2800" b="1" kern="11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52" y="3931771"/>
            <a:ext cx="3600000" cy="270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002223"/>
            <a:ext cx="3600000" cy="270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473" y="980728"/>
            <a:ext cx="3600000" cy="27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665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825891"/>
            <a:ext cx="4140000" cy="3105000"/>
          </a:xfrm>
        </p:spPr>
      </p:pic>
      <p:sp>
        <p:nvSpPr>
          <p:cNvPr id="4" name="TextBox 3"/>
          <p:cNvSpPr txBox="1"/>
          <p:nvPr/>
        </p:nvSpPr>
        <p:spPr>
          <a:xfrm>
            <a:off x="1259632" y="274638"/>
            <a:ext cx="7560841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Акция «Птичье кафе»</a:t>
            </a:r>
            <a:endParaRPr lang="ru-RU" sz="2800" b="1" kern="1100" dirty="0" smtClean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Объект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429000"/>
            <a:ext cx="4176000" cy="3132000"/>
          </a:xfrm>
          <a:prstGeom prst="rect">
            <a:avLst/>
          </a:prstGeom>
        </p:spPr>
      </p:pic>
      <p:pic>
        <p:nvPicPr>
          <p:cNvPr id="7" name="Picture 5" descr="C:\Documents and Settings\Tat'yana\Рабочий стол\добро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989" y="4210101"/>
            <a:ext cx="2143125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4045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468" y="2759952"/>
            <a:ext cx="4500000" cy="3375000"/>
          </a:xfrm>
        </p:spPr>
      </p:pic>
      <p:sp>
        <p:nvSpPr>
          <p:cNvPr id="4" name="TextBox 3"/>
          <p:cNvSpPr txBox="1"/>
          <p:nvPr/>
        </p:nvSpPr>
        <p:spPr>
          <a:xfrm>
            <a:off x="1259632" y="274638"/>
            <a:ext cx="7560841" cy="52322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Акция «Птичье кафе»</a:t>
            </a:r>
            <a:endParaRPr lang="ru-RU" sz="2800" b="1" kern="1100" dirty="0" smtClean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Объект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975655"/>
            <a:ext cx="4392000" cy="3294000"/>
          </a:xfrm>
          <a:prstGeom prst="rect">
            <a:avLst/>
          </a:prstGeom>
        </p:spPr>
      </p:pic>
      <p:pic>
        <p:nvPicPr>
          <p:cNvPr id="7" name="Picture 5" descr="C:\Documents and Settings\Tat'yana\Рабочий стол\добро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989" y="4210101"/>
            <a:ext cx="2143125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907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274638"/>
            <a:ext cx="7560841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Акция «Подарок маленькому другу»</a:t>
            </a:r>
            <a:endParaRPr lang="ru-RU" sz="2800" b="1" kern="1100" dirty="0" smtClean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941419"/>
            <a:ext cx="8172399" cy="13849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b="1" dirty="0"/>
              <a:t>Цель: </a:t>
            </a:r>
            <a:r>
              <a:rPr lang="ru-RU" sz="2800" dirty="0" smtClean="0"/>
              <a:t>проведение урока доброты; организация </a:t>
            </a:r>
            <a:r>
              <a:rPr lang="ru-RU" sz="2800" dirty="0"/>
              <a:t>досуга, праздника для воспитанников детского </a:t>
            </a:r>
            <a:r>
              <a:rPr lang="ru-RU" sz="2800" dirty="0" smtClean="0"/>
              <a:t>сада.</a:t>
            </a:r>
            <a:endParaRPr lang="ru-RU" sz="2800" dirty="0"/>
          </a:p>
        </p:txBody>
      </p:sp>
      <p:pic>
        <p:nvPicPr>
          <p:cNvPr id="6" name="Объект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052" y="2468340"/>
            <a:ext cx="5616000" cy="42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76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035608" y="873103"/>
            <a:ext cx="4036956" cy="3541612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2800" b="1" dirty="0">
                <a:solidFill>
                  <a:srgbClr val="002060"/>
                </a:solidFill>
                <a:latin typeface="Georgia" panose="02040502050405020303" pitchFamily="18" charset="0"/>
              </a:rPr>
              <a:t>«У меня было </a:t>
            </a:r>
            <a:r>
              <a:rPr lang="ru-RU" altLang="ru-RU" sz="28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веселое</a:t>
            </a:r>
            <a:r>
              <a:rPr lang="ru-RU" altLang="ru-RU" sz="2800" b="1" dirty="0">
                <a:solidFill>
                  <a:srgbClr val="002060"/>
                </a:solidFill>
                <a:latin typeface="Georgia" panose="02040502050405020303" pitchFamily="18" charset="0"/>
              </a:rPr>
              <a:t>, хорошее настроение. Хочу, чтобы взрослые дети еще раз пришли и показали нам </a:t>
            </a:r>
            <a:r>
              <a:rPr lang="ru-RU" altLang="ru-RU" sz="28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свои фокусы». </a:t>
            </a:r>
          </a:p>
          <a:p>
            <a:pPr algn="ctr" eaLnBrk="1" hangingPunct="1">
              <a:buClrTx/>
              <a:buFontTx/>
              <a:buNone/>
            </a:pPr>
            <a:r>
              <a:rPr lang="ru-RU" altLang="ru-RU" sz="28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Костя</a:t>
            </a:r>
            <a:endParaRPr lang="ru-RU" altLang="ru-RU" sz="28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175" y="295954"/>
            <a:ext cx="3600000" cy="480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49760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760" y="1712125"/>
            <a:ext cx="6400800" cy="4800600"/>
          </a:xfrm>
          <a:ln w="76200">
            <a:solidFill>
              <a:srgbClr val="2A7E4A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467544" y="274638"/>
            <a:ext cx="8352929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Трудовой десант «За чистоту родного села»</a:t>
            </a:r>
            <a:endParaRPr lang="ru-RU" sz="3200" b="1" kern="1100" dirty="0" smtClean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05760" y="1024159"/>
            <a:ext cx="507017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Цель: </a:t>
            </a:r>
            <a:r>
              <a:rPr lang="ru-RU" sz="28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благоустройство села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27957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259632" y="274638"/>
            <a:ext cx="7560841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Трудовой десант «Наше чистое село»</a:t>
            </a:r>
            <a:endParaRPr lang="ru-RU" sz="2800" b="1" kern="1100" dirty="0" smtClean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473" y="1416359"/>
            <a:ext cx="3600000" cy="480000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443890"/>
            <a:ext cx="3600000" cy="4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69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274638"/>
            <a:ext cx="7560841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Трудовой десант </a:t>
            </a:r>
            <a:endParaRPr lang="ru-RU" sz="2800" b="1" kern="1100" dirty="0" smtClean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013" y="1378368"/>
            <a:ext cx="7200000" cy="36000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127" y="1405107"/>
            <a:ext cx="7200000" cy="3600000"/>
          </a:xfrm>
          <a:prstGeom prst="rect">
            <a:avLst/>
          </a:prstGeom>
        </p:spPr>
      </p:pic>
      <p:pic>
        <p:nvPicPr>
          <p:cNvPr id="18" name="Объект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269" y="1326331"/>
            <a:ext cx="7499350" cy="374967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799" y="1334208"/>
            <a:ext cx="7200000" cy="360000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096" y="1319190"/>
            <a:ext cx="7200000" cy="360000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179" y="1336330"/>
            <a:ext cx="7200000" cy="3600000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52" y="1236831"/>
            <a:ext cx="7920000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681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259632" y="274638"/>
            <a:ext cx="7560841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kern="1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Великая Победа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52" y="1229455"/>
            <a:ext cx="6480000" cy="4860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334" y="1229455"/>
            <a:ext cx="6480000" cy="4860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334" y="1229455"/>
            <a:ext cx="6480000" cy="486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273" y="1229455"/>
            <a:ext cx="6480000" cy="48600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555" y="1205938"/>
            <a:ext cx="6480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74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22020" y="1268760"/>
            <a:ext cx="7056784" cy="4824536"/>
          </a:xfrm>
        </p:spPr>
        <p:txBody>
          <a:bodyPr>
            <a:normAutofit fontScale="55000" lnSpcReduction="20000"/>
          </a:bodyPr>
          <a:lstStyle/>
          <a:p>
            <a:pPr marL="82296" indent="0">
              <a:buNone/>
            </a:pPr>
            <a:r>
              <a:rPr lang="ru-RU" altLang="ru-RU" sz="5100" b="1" dirty="0">
                <a:solidFill>
                  <a:srgbClr val="C00000"/>
                </a:solidFill>
                <a:latin typeface="Arial" panose="020B0604020202020204" pitchFamily="34" charset="0"/>
              </a:rPr>
              <a:t>Результаты работы</a:t>
            </a:r>
            <a:r>
              <a:rPr lang="ru-RU" altLang="ru-RU" sz="51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:</a:t>
            </a:r>
          </a:p>
          <a:p>
            <a:pPr marL="82296" indent="0">
              <a:buNone/>
            </a:pPr>
            <a:endParaRPr lang="ru-RU" sz="5100" b="1" dirty="0" smtClean="0">
              <a:solidFill>
                <a:srgbClr val="FF0000"/>
              </a:solidFill>
              <a:latin typeface="Arial" pitchFamily="34" charset="0"/>
            </a:endParaRPr>
          </a:p>
          <a:p>
            <a:pPr algn="ctr">
              <a:buFont typeface="Wingdings" panose="05000000000000000000" pitchFamily="2" charset="2"/>
              <a:buChar char="q"/>
            </a:pPr>
            <a:r>
              <a:rPr lang="ru-RU" sz="3400" b="1" dirty="0" smtClean="0">
                <a:solidFill>
                  <a:srgbClr val="FF0000"/>
                </a:solidFill>
                <a:latin typeface="Arial" pitchFamily="34" charset="0"/>
              </a:rPr>
              <a:t>Было </a:t>
            </a:r>
            <a:r>
              <a:rPr lang="ru-RU" sz="3400" b="1" dirty="0">
                <a:solidFill>
                  <a:srgbClr val="FF0000"/>
                </a:solidFill>
                <a:latin typeface="Arial" pitchFamily="34" charset="0"/>
              </a:rPr>
              <a:t>сделано много добрых, полезных дел</a:t>
            </a:r>
            <a:r>
              <a:rPr lang="ru-RU" sz="3400" b="1" dirty="0">
                <a:solidFill>
                  <a:srgbClr val="7030A0"/>
                </a:solidFill>
                <a:latin typeface="Arial" pitchFamily="34" charset="0"/>
              </a:rPr>
              <a:t>, которые не оставили равнодушными  учащихся школы, жителей </a:t>
            </a:r>
            <a:r>
              <a:rPr lang="ru-RU" sz="3400" b="1" dirty="0" smtClean="0">
                <a:solidFill>
                  <a:srgbClr val="7030A0"/>
                </a:solidFill>
                <a:latin typeface="Arial" pitchFamily="34" charset="0"/>
              </a:rPr>
              <a:t>села.</a:t>
            </a:r>
          </a:p>
          <a:p>
            <a:pPr algn="ctr">
              <a:buFont typeface="Wingdings" panose="05000000000000000000" pitchFamily="2" charset="2"/>
              <a:buChar char="q"/>
            </a:pPr>
            <a:endParaRPr lang="ru-RU" sz="3400" b="1" dirty="0">
              <a:solidFill>
                <a:srgbClr val="7030A0"/>
              </a:solidFill>
              <a:latin typeface="Arial" pitchFamily="34" charset="0"/>
            </a:endParaRPr>
          </a:p>
          <a:p>
            <a:pPr algn="ctr">
              <a:buFont typeface="Wingdings" panose="05000000000000000000" pitchFamily="2" charset="2"/>
              <a:buChar char="q"/>
            </a:pPr>
            <a:r>
              <a:rPr lang="ru-RU" sz="3400" b="1" dirty="0">
                <a:solidFill>
                  <a:srgbClr val="FF0000"/>
                </a:solidFill>
                <a:latin typeface="Arial" pitchFamily="34" charset="0"/>
              </a:rPr>
              <a:t>Сформировался сплоченный единый коллектив учащихся</a:t>
            </a:r>
            <a:r>
              <a:rPr lang="ru-RU" sz="3400" b="1" dirty="0">
                <a:solidFill>
                  <a:srgbClr val="7030A0"/>
                </a:solidFill>
                <a:latin typeface="Arial" pitchFamily="34" charset="0"/>
              </a:rPr>
              <a:t>, родителей, учителей для работы по формированию милосердия, доброго отношения к окружающим людям</a:t>
            </a:r>
            <a:r>
              <a:rPr lang="ru-RU" sz="3400" b="1" dirty="0" smtClean="0">
                <a:solidFill>
                  <a:srgbClr val="7030A0"/>
                </a:solidFill>
                <a:latin typeface="Arial" pitchFamily="34" charset="0"/>
              </a:rPr>
              <a:t>.</a:t>
            </a:r>
          </a:p>
          <a:p>
            <a:pPr algn="ctr">
              <a:buFont typeface="Wingdings" panose="05000000000000000000" pitchFamily="2" charset="2"/>
              <a:buChar char="q"/>
            </a:pPr>
            <a:endParaRPr lang="ru-RU" sz="3400" b="1" dirty="0">
              <a:solidFill>
                <a:srgbClr val="7030A0"/>
              </a:solidFill>
              <a:latin typeface="Arial" pitchFamily="34" charset="0"/>
            </a:endParaRPr>
          </a:p>
          <a:p>
            <a:pPr algn="ctr">
              <a:buFont typeface="Wingdings" panose="05000000000000000000" pitchFamily="2" charset="2"/>
              <a:buChar char="q"/>
            </a:pPr>
            <a:r>
              <a:rPr lang="ru-RU" sz="3400" b="1" dirty="0" smtClean="0">
                <a:solidFill>
                  <a:srgbClr val="7030A0"/>
                </a:solidFill>
                <a:latin typeface="Arial" pitchFamily="34" charset="0"/>
              </a:rPr>
              <a:t>    Сделали </a:t>
            </a:r>
            <a:r>
              <a:rPr lang="ru-RU" sz="3400" b="1" dirty="0">
                <a:solidFill>
                  <a:srgbClr val="7030A0"/>
                </a:solidFill>
                <a:latin typeface="Arial" pitchFamily="34" charset="0"/>
              </a:rPr>
              <a:t>нашу жизнь хоть на капельку добрее и сердечнее.</a:t>
            </a:r>
          </a:p>
          <a:p>
            <a:pPr algn="ctr">
              <a:buFont typeface="Wingdings" panose="05000000000000000000" pitchFamily="2" charset="2"/>
              <a:buChar char="q"/>
            </a:pPr>
            <a:endParaRPr lang="ru-RU" sz="3400" dirty="0" smtClean="0"/>
          </a:p>
          <a:p>
            <a:pPr algn="ctr">
              <a:buFont typeface="Wingdings" panose="05000000000000000000" pitchFamily="2" charset="2"/>
              <a:buChar char="q"/>
            </a:pPr>
            <a:r>
              <a:rPr lang="ru-RU" sz="3400" b="1" dirty="0">
                <a:solidFill>
                  <a:srgbClr val="FF0000"/>
                </a:solidFill>
                <a:latin typeface="Arial" pitchFamily="34" charset="0"/>
              </a:rPr>
              <a:t>Зажгли в сердцах других людей желание делать добрые </a:t>
            </a:r>
            <a:r>
              <a:rPr lang="ru-RU" sz="3400" b="1" dirty="0">
                <a:solidFill>
                  <a:srgbClr val="7030A0"/>
                </a:solidFill>
                <a:latin typeface="Arial" pitchFamily="34" charset="0"/>
              </a:rPr>
              <a:t>дела, не жить равнодушной жизнью.</a:t>
            </a:r>
          </a:p>
          <a:p>
            <a:pPr marL="596646" indent="-514350">
              <a:buNone/>
            </a:pPr>
            <a:endParaRPr lang="ru-RU" b="1" dirty="0"/>
          </a:p>
        </p:txBody>
      </p:sp>
      <p:sp>
        <p:nvSpPr>
          <p:cNvPr id="4" name="Нашивка 3"/>
          <p:cNvSpPr/>
          <p:nvPr/>
        </p:nvSpPr>
        <p:spPr>
          <a:xfrm>
            <a:off x="1259632" y="2168860"/>
            <a:ext cx="576064" cy="504056"/>
          </a:xfrm>
          <a:prstGeom prst="chevr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Нашивка 4"/>
          <p:cNvSpPr/>
          <p:nvPr/>
        </p:nvSpPr>
        <p:spPr>
          <a:xfrm>
            <a:off x="1259632" y="4354372"/>
            <a:ext cx="576064" cy="504056"/>
          </a:xfrm>
          <a:prstGeom prst="chevr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Нашивка 7"/>
          <p:cNvSpPr/>
          <p:nvPr/>
        </p:nvSpPr>
        <p:spPr>
          <a:xfrm>
            <a:off x="1245956" y="3068960"/>
            <a:ext cx="576064" cy="504056"/>
          </a:xfrm>
          <a:prstGeom prst="chevr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Нашивка 8"/>
          <p:cNvSpPr/>
          <p:nvPr/>
        </p:nvSpPr>
        <p:spPr>
          <a:xfrm>
            <a:off x="1259632" y="5254472"/>
            <a:ext cx="576064" cy="504056"/>
          </a:xfrm>
          <a:prstGeom prst="chevr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рямоугольная выноска 10"/>
          <p:cNvSpPr/>
          <p:nvPr/>
        </p:nvSpPr>
        <p:spPr>
          <a:xfrm>
            <a:off x="1547664" y="188640"/>
            <a:ext cx="7272808" cy="792088"/>
          </a:xfrm>
          <a:prstGeom prst="wedgeRectCallout">
            <a:avLst>
              <a:gd name="adj1" fmla="val 17376"/>
              <a:gd name="adj2" fmla="val 97734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u="sng" dirty="0" smtClean="0">
                <a:latin typeface="Calibri" pitchFamily="34" charset="0"/>
                <a:cs typeface="Calibri" pitchFamily="34" charset="0"/>
              </a:rPr>
              <a:t>3 этап: Итоговый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982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go1.imgsmail.ru/imgpreview?key=http%3A//www.bankoboev.ru/images/MzM5NDk%3D/Bankoboev.Ru%5Fflag%5Frossii.jpg&amp;mb=imgdb_preview_4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28"/>
            <a:ext cx="9144000" cy="68503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1512168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НАШЕ БУДУЩЕЕ В НАШИХ РУКАХ !</a:t>
            </a:r>
            <a:endParaRPr lang="ru-RU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2636912"/>
            <a:ext cx="9144000" cy="1512168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ctr"/>
            <a:r>
              <a:rPr lang="ru-RU" sz="54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ХОЧЕШЬ ИЗМЕНИТЬ МИР К ЛУЧШЕМУ 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558924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НАЧНИ С СЕБЯ !</a:t>
            </a:r>
          </a:p>
        </p:txBody>
      </p:sp>
    </p:spTree>
    <p:extLst>
      <p:ext uri="{BB962C8B-B14F-4D97-AF65-F5344CB8AC3E}">
        <p14:creationId xmlns:p14="http://schemas.microsoft.com/office/powerpoint/2010/main" val="34426385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2825</TotalTime>
  <Words>507</Words>
  <Application>Microsoft Office PowerPoint</Application>
  <PresentationFormat>Экран (4:3)</PresentationFormat>
  <Paragraphs>98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9" baseType="lpstr">
      <vt:lpstr>Arial</vt:lpstr>
      <vt:lpstr>Calibri</vt:lpstr>
      <vt:lpstr>Cambria</vt:lpstr>
      <vt:lpstr>Corbel</vt:lpstr>
      <vt:lpstr>Georgia</vt:lpstr>
      <vt:lpstr>Gill Sans MT</vt:lpstr>
      <vt:lpstr>Segoe Print</vt:lpstr>
      <vt:lpstr>Times New Roman</vt:lpstr>
      <vt:lpstr>Verdana</vt:lpstr>
      <vt:lpstr>Wingdings</vt:lpstr>
      <vt:lpstr>Wingdings 2</vt:lpstr>
      <vt:lpstr>Солнцестояние</vt:lpstr>
      <vt:lpstr>Презентация PowerPoint</vt:lpstr>
      <vt:lpstr>Цель проекта: </vt:lpstr>
      <vt:lpstr>Презентация PowerPoint</vt:lpstr>
      <vt:lpstr>Презентация PowerPoint</vt:lpstr>
      <vt:lpstr>План работы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НАШЕ БУДУЩЕЕ В НАШИХ РУКАХ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pk3</dc:creator>
  <cp:lastModifiedBy>Svetlana Shikhova</cp:lastModifiedBy>
  <cp:revision>284</cp:revision>
  <dcterms:created xsi:type="dcterms:W3CDTF">2016-03-30T08:23:49Z</dcterms:created>
  <dcterms:modified xsi:type="dcterms:W3CDTF">2021-09-18T09:37:43Z</dcterms:modified>
</cp:coreProperties>
</file>