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</p:sldMasterIdLst>
  <p:sldIdLst>
    <p:sldId id="256" r:id="rId7"/>
    <p:sldId id="257" r:id="rId8"/>
    <p:sldId id="260" r:id="rId9"/>
    <p:sldId id="259" r:id="rId10"/>
    <p:sldId id="258" r:id="rId11"/>
    <p:sldId id="261" r:id="rId12"/>
    <p:sldId id="264" r:id="rId13"/>
    <p:sldId id="265" r:id="rId14"/>
    <p:sldId id="281" r:id="rId15"/>
    <p:sldId id="280" r:id="rId16"/>
    <p:sldId id="273" r:id="rId17"/>
    <p:sldId id="275" r:id="rId18"/>
    <p:sldId id="274" r:id="rId19"/>
    <p:sldId id="268" r:id="rId20"/>
    <p:sldId id="279" r:id="rId21"/>
    <p:sldId id="267" r:id="rId22"/>
    <p:sldId id="266" r:id="rId23"/>
    <p:sldId id="262" r:id="rId24"/>
    <p:sldId id="276" r:id="rId25"/>
    <p:sldId id="283" r:id="rId26"/>
    <p:sldId id="282" r:id="rId27"/>
    <p:sldId id="263" r:id="rId28"/>
    <p:sldId id="270" r:id="rId29"/>
    <p:sldId id="277" r:id="rId30"/>
    <p:sldId id="269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70736773-0ACD-444A-9E12-F592A72CA86E}">
          <p14:sldIdLst>
            <p14:sldId id="256"/>
            <p14:sldId id="257"/>
            <p14:sldId id="260"/>
            <p14:sldId id="259"/>
            <p14:sldId id="258"/>
            <p14:sldId id="261"/>
            <p14:sldId id="264"/>
            <p14:sldId id="265"/>
            <p14:sldId id="281"/>
            <p14:sldId id="280"/>
          </p14:sldIdLst>
        </p14:section>
        <p14:section name="Раздел без заголовка" id="{A88D440C-37B5-4966-887A-25298FC90598}">
          <p14:sldIdLst>
            <p14:sldId id="273"/>
            <p14:sldId id="275"/>
            <p14:sldId id="274"/>
            <p14:sldId id="268"/>
            <p14:sldId id="279"/>
            <p14:sldId id="267"/>
            <p14:sldId id="266"/>
            <p14:sldId id="262"/>
            <p14:sldId id="276"/>
            <p14:sldId id="283"/>
            <p14:sldId id="282"/>
            <p14:sldId id="263"/>
            <p14:sldId id="270"/>
            <p14:sldId id="277"/>
            <p14:sldId id="269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34" Type="http://schemas.openxmlformats.org/officeDocument/2006/relationships/theme" Target="theme/theme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2B3B28-6511-48CE-AE72-5F559AAEF43B}" type="doc">
      <dgm:prSet loTypeId="urn:microsoft.com/office/officeart/2005/8/layout/hierarchy4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E4AFE69D-C7A5-47A7-8698-C3ED01B5F280}">
      <dgm:prSet phldrT="[Текст]"/>
      <dgm:spPr/>
      <dgm:t>
        <a:bodyPr/>
        <a:lstStyle/>
        <a:p>
          <a:r>
            <a:rPr lang="ru-RU" b="1" dirty="0" smtClean="0"/>
            <a:t>Этапы реализации проекта:</a:t>
          </a:r>
          <a:endParaRPr lang="ru-RU" b="1" dirty="0"/>
        </a:p>
      </dgm:t>
    </dgm:pt>
    <dgm:pt modelId="{950C43C8-DD96-4E4D-842B-E36991F0FFC7}" type="parTrans" cxnId="{936A1977-552D-4A2A-9686-25F6460D57EA}">
      <dgm:prSet/>
      <dgm:spPr/>
      <dgm:t>
        <a:bodyPr/>
        <a:lstStyle/>
        <a:p>
          <a:endParaRPr lang="ru-RU"/>
        </a:p>
      </dgm:t>
    </dgm:pt>
    <dgm:pt modelId="{0D809732-4148-4130-9E8B-D97DC814FD65}" type="sibTrans" cxnId="{936A1977-552D-4A2A-9686-25F6460D57EA}">
      <dgm:prSet/>
      <dgm:spPr/>
      <dgm:t>
        <a:bodyPr/>
        <a:lstStyle/>
        <a:p>
          <a:endParaRPr lang="ru-RU"/>
        </a:p>
      </dgm:t>
    </dgm:pt>
    <dgm:pt modelId="{9073A357-DC5C-40C2-895A-97846E668433}">
      <dgm:prSet phldrT="[Текст]" custT="1"/>
      <dgm:spPr/>
      <dgm:t>
        <a:bodyPr/>
        <a:lstStyle/>
        <a:p>
          <a:pPr>
            <a:lnSpc>
              <a:spcPct val="100000"/>
            </a:lnSpc>
          </a:pPr>
          <a:r>
            <a:rPr lang="ru-RU" sz="4000" b="1" dirty="0" smtClean="0"/>
            <a:t>Заключи</a:t>
          </a:r>
        </a:p>
        <a:p>
          <a:pPr>
            <a:lnSpc>
              <a:spcPct val="100000"/>
            </a:lnSpc>
          </a:pPr>
          <a:r>
            <a:rPr lang="ru-RU" sz="4000" b="1" dirty="0" smtClean="0"/>
            <a:t>тельный</a:t>
          </a:r>
          <a:endParaRPr lang="ru-RU" sz="4000" b="1" dirty="0"/>
        </a:p>
      </dgm:t>
    </dgm:pt>
    <dgm:pt modelId="{637E493C-AF50-4255-BC71-F28AFFEEB1F5}" type="parTrans" cxnId="{18F3753E-0991-4FD7-94A0-C1750EA93F0D}">
      <dgm:prSet/>
      <dgm:spPr/>
      <dgm:t>
        <a:bodyPr/>
        <a:lstStyle/>
        <a:p>
          <a:endParaRPr lang="ru-RU"/>
        </a:p>
      </dgm:t>
    </dgm:pt>
    <dgm:pt modelId="{3B181D67-FEB5-430F-82AC-06908671206C}" type="sibTrans" cxnId="{18F3753E-0991-4FD7-94A0-C1750EA93F0D}">
      <dgm:prSet/>
      <dgm:spPr/>
      <dgm:t>
        <a:bodyPr/>
        <a:lstStyle/>
        <a:p>
          <a:endParaRPr lang="ru-RU"/>
        </a:p>
      </dgm:t>
    </dgm:pt>
    <dgm:pt modelId="{2B41E2E5-0143-409A-A168-33FCD55661A6}">
      <dgm:prSet custT="1"/>
      <dgm:spPr/>
      <dgm:t>
        <a:bodyPr/>
        <a:lstStyle/>
        <a:p>
          <a:r>
            <a:rPr lang="ru-RU" sz="4000" b="1" dirty="0" smtClean="0"/>
            <a:t>Основной</a:t>
          </a:r>
          <a:endParaRPr lang="ru-RU" sz="4000" b="1" dirty="0"/>
        </a:p>
      </dgm:t>
    </dgm:pt>
    <dgm:pt modelId="{6A8D49D6-9111-4DC0-A411-BDE1F22D7D06}" type="parTrans" cxnId="{C0AA1883-9B4D-452A-AD69-13B4BD7033A6}">
      <dgm:prSet/>
      <dgm:spPr/>
    </dgm:pt>
    <dgm:pt modelId="{D873CE62-7E59-4B3E-AE80-2276056F2336}" type="sibTrans" cxnId="{C0AA1883-9B4D-452A-AD69-13B4BD7033A6}">
      <dgm:prSet/>
      <dgm:spPr/>
    </dgm:pt>
    <dgm:pt modelId="{B4A08352-EC10-4EFD-B0A4-A9F341B232C1}">
      <dgm:prSet custT="1"/>
      <dgm:spPr/>
      <dgm:t>
        <a:bodyPr/>
        <a:lstStyle/>
        <a:p>
          <a:r>
            <a:rPr lang="ru-RU" sz="4000" b="1" dirty="0" smtClean="0"/>
            <a:t>Организационный </a:t>
          </a:r>
          <a:endParaRPr lang="ru-RU" sz="4000" dirty="0"/>
        </a:p>
      </dgm:t>
    </dgm:pt>
    <dgm:pt modelId="{9ADBCC50-8BBC-4D9A-8A92-493E0CDD7FC1}" type="parTrans" cxnId="{AC5ABEA0-4CFC-40EA-9F48-68EFF215C78C}">
      <dgm:prSet/>
      <dgm:spPr/>
      <dgm:t>
        <a:bodyPr/>
        <a:lstStyle/>
        <a:p>
          <a:endParaRPr lang="ru-RU"/>
        </a:p>
      </dgm:t>
    </dgm:pt>
    <dgm:pt modelId="{0174B3ED-606C-4CDA-BA38-E812F162DF4A}" type="sibTrans" cxnId="{AC5ABEA0-4CFC-40EA-9F48-68EFF215C78C}">
      <dgm:prSet/>
      <dgm:spPr/>
      <dgm:t>
        <a:bodyPr/>
        <a:lstStyle/>
        <a:p>
          <a:endParaRPr lang="ru-RU"/>
        </a:p>
      </dgm:t>
    </dgm:pt>
    <dgm:pt modelId="{76973624-821F-4164-A086-16A6CB0E60C0}" type="pres">
      <dgm:prSet presAssocID="{062B3B28-6511-48CE-AE72-5F559AAEF43B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114C4D5-84B1-4537-B001-D4743F593CF3}" type="pres">
      <dgm:prSet presAssocID="{E4AFE69D-C7A5-47A7-8698-C3ED01B5F280}" presName="vertOne" presStyleCnt="0"/>
      <dgm:spPr/>
    </dgm:pt>
    <dgm:pt modelId="{46D8D2D3-E524-4EC5-AA78-16B3598C7AEC}" type="pres">
      <dgm:prSet presAssocID="{E4AFE69D-C7A5-47A7-8698-C3ED01B5F280}" presName="txOne" presStyleLbl="node0" presStyleIdx="0" presStyleCnt="1" custScaleX="100023" custScaleY="36097" custLinFactY="-80359" custLinFactNeighborX="1496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8DE50D4-EF13-4CCE-BEC3-A91CBDD641C2}" type="pres">
      <dgm:prSet presAssocID="{E4AFE69D-C7A5-47A7-8698-C3ED01B5F280}" presName="parTransOne" presStyleCnt="0"/>
      <dgm:spPr/>
    </dgm:pt>
    <dgm:pt modelId="{AAC7CBD2-3925-4FE4-A73E-7623D5679802}" type="pres">
      <dgm:prSet presAssocID="{E4AFE69D-C7A5-47A7-8698-C3ED01B5F280}" presName="horzOne" presStyleCnt="0"/>
      <dgm:spPr/>
    </dgm:pt>
    <dgm:pt modelId="{4D4F1465-879B-4255-B333-2040D32D22FA}" type="pres">
      <dgm:prSet presAssocID="{B4A08352-EC10-4EFD-B0A4-A9F341B232C1}" presName="vertTwo" presStyleCnt="0"/>
      <dgm:spPr/>
    </dgm:pt>
    <dgm:pt modelId="{BBA955D6-1955-4668-97B1-5D75FC992215}" type="pres">
      <dgm:prSet presAssocID="{B4A08352-EC10-4EFD-B0A4-A9F341B232C1}" presName="txTwo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8B44650-714D-419A-864A-F6F66319BD3B}" type="pres">
      <dgm:prSet presAssocID="{B4A08352-EC10-4EFD-B0A4-A9F341B232C1}" presName="horzTwo" presStyleCnt="0"/>
      <dgm:spPr/>
    </dgm:pt>
    <dgm:pt modelId="{5BE9B046-A64C-4093-B61C-CCB4C472B73B}" type="pres">
      <dgm:prSet presAssocID="{0174B3ED-606C-4CDA-BA38-E812F162DF4A}" presName="sibSpaceTwo" presStyleCnt="0"/>
      <dgm:spPr/>
    </dgm:pt>
    <dgm:pt modelId="{9020AF7D-3EFE-4CE6-A8D8-A48B4A08B443}" type="pres">
      <dgm:prSet presAssocID="{2B41E2E5-0143-409A-A168-33FCD55661A6}" presName="vertTwo" presStyleCnt="0"/>
      <dgm:spPr/>
    </dgm:pt>
    <dgm:pt modelId="{DECC8954-5F3B-48E0-9E51-E18518CE853B}" type="pres">
      <dgm:prSet presAssocID="{2B41E2E5-0143-409A-A168-33FCD55661A6}" presName="txTwo" presStyleLbl="node2" presStyleIdx="1" presStyleCnt="3" custLinFactNeighborX="1423" custLinFactNeighborY="47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2C4C92E-F952-4B33-839C-8F719FE1C819}" type="pres">
      <dgm:prSet presAssocID="{2B41E2E5-0143-409A-A168-33FCD55661A6}" presName="horzTwo" presStyleCnt="0"/>
      <dgm:spPr/>
    </dgm:pt>
    <dgm:pt modelId="{62F3FFA9-10B7-448B-A50C-2F145BDF7A2D}" type="pres">
      <dgm:prSet presAssocID="{D873CE62-7E59-4B3E-AE80-2276056F2336}" presName="sibSpaceTwo" presStyleCnt="0"/>
      <dgm:spPr/>
    </dgm:pt>
    <dgm:pt modelId="{E8D73165-FE0B-49F5-B12F-6701E311C2DB}" type="pres">
      <dgm:prSet presAssocID="{9073A357-DC5C-40C2-895A-97846E668433}" presName="vertTwo" presStyleCnt="0"/>
      <dgm:spPr/>
    </dgm:pt>
    <dgm:pt modelId="{75D3BE2E-0205-4369-9B5B-82D92B710FFA}" type="pres">
      <dgm:prSet presAssocID="{9073A357-DC5C-40C2-895A-97846E668433}" presName="txTwo" presStyleLbl="node2" presStyleIdx="2" presStyleCnt="3" custLinFactNeighborX="4288" custLinFactNeighborY="47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4CFDE36-E3D7-4641-9973-4E2997D5EC05}" type="pres">
      <dgm:prSet presAssocID="{9073A357-DC5C-40C2-895A-97846E668433}" presName="horzTwo" presStyleCnt="0"/>
      <dgm:spPr/>
    </dgm:pt>
  </dgm:ptLst>
  <dgm:cxnLst>
    <dgm:cxn modelId="{C0AA1883-9B4D-452A-AD69-13B4BD7033A6}" srcId="{E4AFE69D-C7A5-47A7-8698-C3ED01B5F280}" destId="{2B41E2E5-0143-409A-A168-33FCD55661A6}" srcOrd="1" destOrd="0" parTransId="{6A8D49D6-9111-4DC0-A411-BDE1F22D7D06}" sibTransId="{D873CE62-7E59-4B3E-AE80-2276056F2336}"/>
    <dgm:cxn modelId="{936A1977-552D-4A2A-9686-25F6460D57EA}" srcId="{062B3B28-6511-48CE-AE72-5F559AAEF43B}" destId="{E4AFE69D-C7A5-47A7-8698-C3ED01B5F280}" srcOrd="0" destOrd="0" parTransId="{950C43C8-DD96-4E4D-842B-E36991F0FFC7}" sibTransId="{0D809732-4148-4130-9E8B-D97DC814FD65}"/>
    <dgm:cxn modelId="{18F3753E-0991-4FD7-94A0-C1750EA93F0D}" srcId="{E4AFE69D-C7A5-47A7-8698-C3ED01B5F280}" destId="{9073A357-DC5C-40C2-895A-97846E668433}" srcOrd="2" destOrd="0" parTransId="{637E493C-AF50-4255-BC71-F28AFFEEB1F5}" sibTransId="{3B181D67-FEB5-430F-82AC-06908671206C}"/>
    <dgm:cxn modelId="{91C0AE13-B93B-45F0-B18A-72B0243DEBC9}" type="presOf" srcId="{B4A08352-EC10-4EFD-B0A4-A9F341B232C1}" destId="{BBA955D6-1955-4668-97B1-5D75FC992215}" srcOrd="0" destOrd="0" presId="urn:microsoft.com/office/officeart/2005/8/layout/hierarchy4"/>
    <dgm:cxn modelId="{AC5ABEA0-4CFC-40EA-9F48-68EFF215C78C}" srcId="{E4AFE69D-C7A5-47A7-8698-C3ED01B5F280}" destId="{B4A08352-EC10-4EFD-B0A4-A9F341B232C1}" srcOrd="0" destOrd="0" parTransId="{9ADBCC50-8BBC-4D9A-8A92-493E0CDD7FC1}" sibTransId="{0174B3ED-606C-4CDA-BA38-E812F162DF4A}"/>
    <dgm:cxn modelId="{32F6EDF9-3204-44CF-8DD5-23A3BE994B70}" type="presOf" srcId="{2B41E2E5-0143-409A-A168-33FCD55661A6}" destId="{DECC8954-5F3B-48E0-9E51-E18518CE853B}" srcOrd="0" destOrd="0" presId="urn:microsoft.com/office/officeart/2005/8/layout/hierarchy4"/>
    <dgm:cxn modelId="{EB888240-26D3-4FAF-A72A-87CB619D1F9C}" type="presOf" srcId="{E4AFE69D-C7A5-47A7-8698-C3ED01B5F280}" destId="{46D8D2D3-E524-4EC5-AA78-16B3598C7AEC}" srcOrd="0" destOrd="0" presId="urn:microsoft.com/office/officeart/2005/8/layout/hierarchy4"/>
    <dgm:cxn modelId="{105F9746-A1B8-46A9-9660-EAA0A675ED6C}" type="presOf" srcId="{9073A357-DC5C-40C2-895A-97846E668433}" destId="{75D3BE2E-0205-4369-9B5B-82D92B710FFA}" srcOrd="0" destOrd="0" presId="urn:microsoft.com/office/officeart/2005/8/layout/hierarchy4"/>
    <dgm:cxn modelId="{F1F76E3F-5D6A-4091-AD48-7BC300E75EDA}" type="presOf" srcId="{062B3B28-6511-48CE-AE72-5F559AAEF43B}" destId="{76973624-821F-4164-A086-16A6CB0E60C0}" srcOrd="0" destOrd="0" presId="urn:microsoft.com/office/officeart/2005/8/layout/hierarchy4"/>
    <dgm:cxn modelId="{C966EF3D-4FF8-41BE-B5B1-5FBCF460D22E}" type="presParOf" srcId="{76973624-821F-4164-A086-16A6CB0E60C0}" destId="{1114C4D5-84B1-4537-B001-D4743F593CF3}" srcOrd="0" destOrd="0" presId="urn:microsoft.com/office/officeart/2005/8/layout/hierarchy4"/>
    <dgm:cxn modelId="{7F421BF9-9B7B-43EE-BD7F-AD45AC15E5DC}" type="presParOf" srcId="{1114C4D5-84B1-4537-B001-D4743F593CF3}" destId="{46D8D2D3-E524-4EC5-AA78-16B3598C7AEC}" srcOrd="0" destOrd="0" presId="urn:microsoft.com/office/officeart/2005/8/layout/hierarchy4"/>
    <dgm:cxn modelId="{0CD861CB-4B92-4460-B022-94B17C8B90CB}" type="presParOf" srcId="{1114C4D5-84B1-4537-B001-D4743F593CF3}" destId="{18DE50D4-EF13-4CCE-BEC3-A91CBDD641C2}" srcOrd="1" destOrd="0" presId="urn:microsoft.com/office/officeart/2005/8/layout/hierarchy4"/>
    <dgm:cxn modelId="{2B433BD9-80D3-4945-AAAF-BE72F1E8E906}" type="presParOf" srcId="{1114C4D5-84B1-4537-B001-D4743F593CF3}" destId="{AAC7CBD2-3925-4FE4-A73E-7623D5679802}" srcOrd="2" destOrd="0" presId="urn:microsoft.com/office/officeart/2005/8/layout/hierarchy4"/>
    <dgm:cxn modelId="{85232B1D-453D-4833-AF9C-FE586033BBF1}" type="presParOf" srcId="{AAC7CBD2-3925-4FE4-A73E-7623D5679802}" destId="{4D4F1465-879B-4255-B333-2040D32D22FA}" srcOrd="0" destOrd="0" presId="urn:microsoft.com/office/officeart/2005/8/layout/hierarchy4"/>
    <dgm:cxn modelId="{6A8B152A-E973-44A8-8181-9E961B9DB923}" type="presParOf" srcId="{4D4F1465-879B-4255-B333-2040D32D22FA}" destId="{BBA955D6-1955-4668-97B1-5D75FC992215}" srcOrd="0" destOrd="0" presId="urn:microsoft.com/office/officeart/2005/8/layout/hierarchy4"/>
    <dgm:cxn modelId="{6C0224F2-4D34-408D-9B6E-081DDD69CD6A}" type="presParOf" srcId="{4D4F1465-879B-4255-B333-2040D32D22FA}" destId="{18B44650-714D-419A-864A-F6F66319BD3B}" srcOrd="1" destOrd="0" presId="urn:microsoft.com/office/officeart/2005/8/layout/hierarchy4"/>
    <dgm:cxn modelId="{80E3D938-4669-4048-889C-ADD8F526617F}" type="presParOf" srcId="{AAC7CBD2-3925-4FE4-A73E-7623D5679802}" destId="{5BE9B046-A64C-4093-B61C-CCB4C472B73B}" srcOrd="1" destOrd="0" presId="urn:microsoft.com/office/officeart/2005/8/layout/hierarchy4"/>
    <dgm:cxn modelId="{B862629D-93CA-450D-8A0B-5DC7F10D0306}" type="presParOf" srcId="{AAC7CBD2-3925-4FE4-A73E-7623D5679802}" destId="{9020AF7D-3EFE-4CE6-A8D8-A48B4A08B443}" srcOrd="2" destOrd="0" presId="urn:microsoft.com/office/officeart/2005/8/layout/hierarchy4"/>
    <dgm:cxn modelId="{07AFF54A-9AC1-4FCA-A9C1-BCFF866D27E3}" type="presParOf" srcId="{9020AF7D-3EFE-4CE6-A8D8-A48B4A08B443}" destId="{DECC8954-5F3B-48E0-9E51-E18518CE853B}" srcOrd="0" destOrd="0" presId="urn:microsoft.com/office/officeart/2005/8/layout/hierarchy4"/>
    <dgm:cxn modelId="{291342BA-E5D9-46A7-8213-3F48F3D416D3}" type="presParOf" srcId="{9020AF7D-3EFE-4CE6-A8D8-A48B4A08B443}" destId="{82C4C92E-F952-4B33-839C-8F719FE1C819}" srcOrd="1" destOrd="0" presId="urn:microsoft.com/office/officeart/2005/8/layout/hierarchy4"/>
    <dgm:cxn modelId="{5C69CF97-00B2-45D5-91F9-1548EE431E22}" type="presParOf" srcId="{AAC7CBD2-3925-4FE4-A73E-7623D5679802}" destId="{62F3FFA9-10B7-448B-A50C-2F145BDF7A2D}" srcOrd="3" destOrd="0" presId="urn:microsoft.com/office/officeart/2005/8/layout/hierarchy4"/>
    <dgm:cxn modelId="{114EB109-802C-470D-A2C3-7725567553EC}" type="presParOf" srcId="{AAC7CBD2-3925-4FE4-A73E-7623D5679802}" destId="{E8D73165-FE0B-49F5-B12F-6701E311C2DB}" srcOrd="4" destOrd="0" presId="urn:microsoft.com/office/officeart/2005/8/layout/hierarchy4"/>
    <dgm:cxn modelId="{4F85C9D9-810C-489A-9751-20AA3B3A8B54}" type="presParOf" srcId="{E8D73165-FE0B-49F5-B12F-6701E311C2DB}" destId="{75D3BE2E-0205-4369-9B5B-82D92B710FFA}" srcOrd="0" destOrd="0" presId="urn:microsoft.com/office/officeart/2005/8/layout/hierarchy4"/>
    <dgm:cxn modelId="{7DCFA2BC-887C-41F8-8005-B1AC9EBE97DC}" type="presParOf" srcId="{E8D73165-FE0B-49F5-B12F-6701E311C2DB}" destId="{44CFDE36-E3D7-4641-9973-4E2997D5EC05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D8D2D3-E524-4EC5-AA78-16B3598C7AEC}">
      <dsp:nvSpPr>
        <dsp:cNvPr id="0" name=""/>
        <dsp:cNvSpPr/>
      </dsp:nvSpPr>
      <dsp:spPr>
        <a:xfrm>
          <a:off x="4365" y="0"/>
          <a:ext cx="8924626" cy="164464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400" b="1" kern="1200" dirty="0" smtClean="0"/>
            <a:t>Этапы реализации проекта:</a:t>
          </a:r>
          <a:endParaRPr lang="ru-RU" sz="5400" b="1" kern="1200" dirty="0"/>
        </a:p>
      </dsp:txBody>
      <dsp:txXfrm>
        <a:off x="52535" y="48170"/>
        <a:ext cx="8828286" cy="1548309"/>
      </dsp:txXfrm>
    </dsp:sp>
    <dsp:sp modelId="{BBA955D6-1955-4668-97B1-5D75FC992215}">
      <dsp:nvSpPr>
        <dsp:cNvPr id="0" name=""/>
        <dsp:cNvSpPr/>
      </dsp:nvSpPr>
      <dsp:spPr>
        <a:xfrm>
          <a:off x="3208" y="1994428"/>
          <a:ext cx="2816469" cy="455619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b="1" kern="1200" dirty="0" smtClean="0"/>
            <a:t>Организационный </a:t>
          </a:r>
          <a:endParaRPr lang="ru-RU" sz="4000" kern="1200" dirty="0"/>
        </a:p>
      </dsp:txBody>
      <dsp:txXfrm>
        <a:off x="85700" y="2076920"/>
        <a:ext cx="2651485" cy="4391209"/>
      </dsp:txXfrm>
    </dsp:sp>
    <dsp:sp modelId="{DECC8954-5F3B-48E0-9E51-E18518CE853B}">
      <dsp:nvSpPr>
        <dsp:cNvPr id="0" name=""/>
        <dsp:cNvSpPr/>
      </dsp:nvSpPr>
      <dsp:spPr>
        <a:xfrm>
          <a:off x="3096339" y="1996534"/>
          <a:ext cx="2816469" cy="455619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b="1" kern="1200" dirty="0" smtClean="0"/>
            <a:t>Основной</a:t>
          </a:r>
          <a:endParaRPr lang="ru-RU" sz="4000" b="1" kern="1200" dirty="0"/>
        </a:p>
      </dsp:txBody>
      <dsp:txXfrm>
        <a:off x="3178831" y="2079026"/>
        <a:ext cx="2651485" cy="4391209"/>
      </dsp:txXfrm>
    </dsp:sp>
    <dsp:sp modelId="{75D3BE2E-0205-4369-9B5B-82D92B710FFA}">
      <dsp:nvSpPr>
        <dsp:cNvPr id="0" name=""/>
        <dsp:cNvSpPr/>
      </dsp:nvSpPr>
      <dsp:spPr>
        <a:xfrm>
          <a:off x="6112522" y="1996534"/>
          <a:ext cx="2816469" cy="4556193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4000" b="1" kern="1200" dirty="0" smtClean="0"/>
            <a:t>Заключи</a:t>
          </a:r>
        </a:p>
        <a:p>
          <a:pPr lvl="0" algn="ctr" defTabSz="17780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4000" b="1" kern="1200" dirty="0" smtClean="0"/>
            <a:t>тельный</a:t>
          </a:r>
          <a:endParaRPr lang="ru-RU" sz="4000" b="1" kern="1200" dirty="0"/>
        </a:p>
      </dsp:txBody>
      <dsp:txXfrm>
        <a:off x="6195014" y="2079026"/>
        <a:ext cx="2651485" cy="43912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88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846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3236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20734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53523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528335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041832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9394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03904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7603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21815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577281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605476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88621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41323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893067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456827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236375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48066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400812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07139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1733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38226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06415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29583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17529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316606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594206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089234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783814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88860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67277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76877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66732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805680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2007527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24776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4393679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388431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83374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546416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45199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60150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583200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66732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780568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200752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124776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439367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388431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833740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54641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45199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60150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583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09.08.2022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973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0939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555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381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09.08.2022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381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g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5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6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7" Type="http://schemas.openxmlformats.org/officeDocument/2006/relationships/image" Target="../media/image4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g"/><Relationship Id="rId4" Type="http://schemas.openxmlformats.org/officeDocument/2006/relationships/image" Target="../media/image40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t="-4000" r="-1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03974" y="2780928"/>
            <a:ext cx="5400600" cy="1398017"/>
          </a:xfr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>
            <a:noAutofit/>
          </a:bodyPr>
          <a:lstStyle/>
          <a:p>
            <a:r>
              <a:rPr lang="ru-RU" sz="4800" dirty="0" smtClean="0">
                <a:solidFill>
                  <a:srgbClr val="FF0000"/>
                </a:solidFill>
                <a:latin typeface="Arial Black" pitchFamily="34" charset="0"/>
              </a:rPr>
              <a:t>«НИТОЧКИ ДОБРА»</a:t>
            </a:r>
            <a:endParaRPr lang="ru-RU" sz="4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35696" y="68664"/>
            <a:ext cx="5537157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chemeClr val="tx2"/>
                </a:solidFill>
              </a:rPr>
              <a:t>МДОУ «Детский сад № 26 общеразвивающего вида»</a:t>
            </a:r>
            <a:endParaRPr lang="ru-RU" b="1" dirty="0">
              <a:solidFill>
                <a:schemeClr val="tx2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07609" y="2051433"/>
            <a:ext cx="3214341" cy="338554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ru-RU" sz="1600" dirty="0" smtClean="0">
                <a:solidFill>
                  <a:schemeClr val="tx2"/>
                </a:solidFill>
                <a:latin typeface="Arial Black" pitchFamily="34" charset="0"/>
              </a:rPr>
              <a:t>ДОЛГОСРОЧНЫЙ ПРОЕКТ</a:t>
            </a:r>
            <a:endParaRPr lang="ru-RU" sz="1600" dirty="0">
              <a:solidFill>
                <a:schemeClr val="tx2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469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Arial Black" pitchFamily="34" charset="0"/>
              </a:rPr>
              <a:t>Актуальность проекта:</a:t>
            </a:r>
            <a:endParaRPr lang="ru-RU" sz="2800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3968" y="1412776"/>
            <a:ext cx="4608512" cy="1800199"/>
          </a:xfrm>
        </p:spPr>
        <p:txBody>
          <a:bodyPr>
            <a:normAutofit lnSpcReduction="10000"/>
          </a:bodyPr>
          <a:lstStyle/>
          <a:p>
            <a:pPr marL="0" indent="0">
              <a:spcAft>
                <a:spcPts val="750"/>
              </a:spcAft>
              <a:buNone/>
            </a:pPr>
            <a:r>
              <a:rPr lang="ru-RU" sz="2000" b="1" i="1" dirty="0">
                <a:solidFill>
                  <a:srgbClr val="000000"/>
                </a:solidFill>
                <a:ea typeface="Times New Roman"/>
                <a:cs typeface="Times New Roman"/>
              </a:rPr>
              <a:t>Доброта нужна всем людям-</a:t>
            </a:r>
            <a:endParaRPr lang="ru-RU" sz="2000" dirty="0">
              <a:ea typeface="Calibri"/>
              <a:cs typeface="Times New Roman"/>
            </a:endParaRPr>
          </a:p>
          <a:p>
            <a:pPr marL="0" indent="0">
              <a:spcAft>
                <a:spcPts val="750"/>
              </a:spcAft>
              <a:buNone/>
            </a:pPr>
            <a:r>
              <a:rPr lang="ru-RU" sz="2000" b="1" i="1" dirty="0">
                <a:solidFill>
                  <a:srgbClr val="000000"/>
                </a:solidFill>
                <a:ea typeface="Times New Roman"/>
                <a:cs typeface="Times New Roman"/>
              </a:rPr>
              <a:t>Пусть побольше добрых будет!</a:t>
            </a:r>
            <a:endParaRPr lang="ru-RU" sz="2000" dirty="0">
              <a:ea typeface="Calibri"/>
              <a:cs typeface="Times New Roman"/>
            </a:endParaRPr>
          </a:p>
          <a:p>
            <a:pPr marL="0" indent="0">
              <a:spcAft>
                <a:spcPts val="750"/>
              </a:spcAft>
              <a:buNone/>
            </a:pPr>
            <a:r>
              <a:rPr lang="ru-RU" sz="2000" b="1" i="1" dirty="0">
                <a:solidFill>
                  <a:srgbClr val="000000"/>
                </a:solidFill>
                <a:ea typeface="Times New Roman"/>
                <a:cs typeface="Times New Roman"/>
              </a:rPr>
              <a:t>Доброта - она от века</a:t>
            </a:r>
            <a:endParaRPr lang="ru-RU" sz="2000" dirty="0">
              <a:ea typeface="Calibri"/>
              <a:cs typeface="Times New Roman"/>
            </a:endParaRPr>
          </a:p>
          <a:p>
            <a:pPr marL="0" indent="0">
              <a:spcAft>
                <a:spcPts val="750"/>
              </a:spcAft>
              <a:buNone/>
            </a:pPr>
            <a:r>
              <a:rPr lang="ru-RU" sz="2000" b="1" i="1" dirty="0">
                <a:solidFill>
                  <a:srgbClr val="000000"/>
                </a:solidFill>
                <a:ea typeface="Times New Roman"/>
                <a:cs typeface="Times New Roman"/>
              </a:rPr>
              <a:t>Украшенье человека!</a:t>
            </a:r>
            <a:endParaRPr lang="ru-RU" sz="2000" dirty="0">
              <a:ea typeface="Calibri"/>
              <a:cs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95536" y="3429000"/>
            <a:ext cx="83529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/>
              <a:t>Актуальность проекта обусловлена необходимостью формирования дружеских взаимоотношений, развитию нравственных качеств у детей дошкольного возраста, т. к. сейчас материальные ценности доминируют над духовными, поэтому у детей искажены представления о доброте, милосердии, великодушии, справедливости, взаимопомощи, дружбе.</a:t>
            </a:r>
          </a:p>
        </p:txBody>
      </p:sp>
    </p:spTree>
    <p:extLst>
      <p:ext uri="{BB962C8B-B14F-4D97-AF65-F5344CB8AC3E}">
        <p14:creationId xmlns:p14="http://schemas.microsoft.com/office/powerpoint/2010/main" val="300424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332656"/>
            <a:ext cx="8568952" cy="5793507"/>
          </a:xfrm>
        </p:spPr>
        <p:txBody>
          <a:bodyPr>
            <a:normAutofit fontScale="62500" lnSpcReduction="20000"/>
          </a:bodyPr>
          <a:lstStyle/>
          <a:p>
            <a:pPr marL="0" lvl="0" indent="0" algn="just">
              <a:buNone/>
            </a:pPr>
            <a:r>
              <a:rPr lang="ru-RU" b="1" dirty="0" smtClean="0">
                <a:solidFill>
                  <a:srgbClr val="FF0000"/>
                </a:solidFill>
              </a:rPr>
              <a:t>Цель проекта: </a:t>
            </a:r>
            <a:r>
              <a:rPr lang="ru-RU" b="1" dirty="0" smtClean="0">
                <a:ea typeface="Calibri"/>
              </a:rPr>
              <a:t>Формирование </a:t>
            </a:r>
            <a:r>
              <a:rPr lang="ru-RU" b="1" dirty="0">
                <a:ea typeface="Calibri"/>
              </a:rPr>
              <a:t>системы нравственных качеств, у старших дошкольников предоставив возможность проявлять социальную активность</a:t>
            </a:r>
            <a:r>
              <a:rPr lang="ru-RU" b="1" dirty="0" smtClean="0">
                <a:ea typeface="Calibri"/>
              </a:rPr>
              <a:t>.</a:t>
            </a:r>
          </a:p>
          <a:p>
            <a:pPr marL="0" lvl="0" indent="0" algn="just">
              <a:buNone/>
            </a:pPr>
            <a:r>
              <a:rPr lang="ru-RU" b="1" dirty="0" smtClean="0">
                <a:solidFill>
                  <a:srgbClr val="FF0000"/>
                </a:solidFill>
              </a:rPr>
              <a:t>Задачи:</a:t>
            </a:r>
          </a:p>
          <a:p>
            <a:pPr marL="0" lvl="0" indent="0" algn="just">
              <a:lnSpc>
                <a:spcPct val="120000"/>
              </a:lnSpc>
              <a:spcAft>
                <a:spcPts val="525"/>
              </a:spcAft>
              <a:buSzPts val="1000"/>
              <a:buNone/>
              <a:tabLst>
                <a:tab pos="457200" algn="l"/>
              </a:tabLst>
            </a:pPr>
            <a:r>
              <a:rPr lang="ru-RU" sz="3300" b="1" dirty="0" smtClean="0">
                <a:ea typeface="Times New Roman"/>
                <a:cs typeface="Times New Roman"/>
              </a:rPr>
              <a:t>- Учить</a:t>
            </a:r>
            <a:r>
              <a:rPr lang="ru-RU" sz="3300" b="1" dirty="0">
                <a:ea typeface="Times New Roman"/>
                <a:cs typeface="Times New Roman"/>
              </a:rPr>
              <a:t> </a:t>
            </a:r>
            <a:r>
              <a:rPr lang="ru-RU" sz="3300" b="1" dirty="0" smtClean="0">
                <a:ea typeface="Times New Roman"/>
                <a:cs typeface="Times New Roman"/>
              </a:rPr>
              <a:t>правилам </a:t>
            </a:r>
            <a:r>
              <a:rPr lang="ru-RU" sz="3300" b="1" dirty="0">
                <a:ea typeface="Times New Roman"/>
                <a:cs typeface="Times New Roman"/>
              </a:rPr>
              <a:t>речевого этикета и культуры </a:t>
            </a:r>
            <a:r>
              <a:rPr lang="ru-RU" sz="3300" b="1" dirty="0" smtClean="0">
                <a:ea typeface="Times New Roman"/>
                <a:cs typeface="Times New Roman"/>
              </a:rPr>
              <a:t>общения;</a:t>
            </a:r>
            <a:endParaRPr lang="ru-RU" sz="3300" b="1" dirty="0">
              <a:ea typeface="Times New Roman"/>
              <a:cs typeface="Times New Roman"/>
            </a:endParaRPr>
          </a:p>
          <a:p>
            <a:pPr marL="0" lvl="0" indent="0" algn="just">
              <a:lnSpc>
                <a:spcPct val="120000"/>
              </a:lnSpc>
              <a:spcAft>
                <a:spcPts val="525"/>
              </a:spcAft>
              <a:buSzPts val="1000"/>
              <a:buNone/>
              <a:tabLst>
                <a:tab pos="457200" algn="l"/>
              </a:tabLst>
            </a:pPr>
            <a:r>
              <a:rPr lang="ru-RU" sz="3300" b="1" dirty="0" smtClean="0">
                <a:ea typeface="Times New Roman"/>
                <a:cs typeface="Times New Roman"/>
              </a:rPr>
              <a:t>- Учить </a:t>
            </a:r>
            <a:r>
              <a:rPr lang="ru-RU" sz="3300" b="1" dirty="0">
                <a:ea typeface="Times New Roman"/>
                <a:cs typeface="Times New Roman"/>
              </a:rPr>
              <a:t>делать добрые дела и поступки</a:t>
            </a:r>
            <a:r>
              <a:rPr lang="ru-RU" sz="3300" b="1" dirty="0" smtClean="0">
                <a:ea typeface="Times New Roman"/>
                <a:cs typeface="Times New Roman"/>
              </a:rPr>
              <a:t>; </a:t>
            </a:r>
          </a:p>
          <a:p>
            <a:pPr marL="0" indent="0">
              <a:lnSpc>
                <a:spcPct val="120000"/>
              </a:lnSpc>
              <a:spcAft>
                <a:spcPts val="525"/>
              </a:spcAft>
              <a:buSzPts val="1000"/>
              <a:buNone/>
              <a:tabLst>
                <a:tab pos="457200" algn="l"/>
              </a:tabLst>
            </a:pPr>
            <a:r>
              <a:rPr lang="ru-RU" sz="3300" b="1" dirty="0" smtClean="0">
                <a:ea typeface="Times New Roman"/>
                <a:cs typeface="Times New Roman"/>
              </a:rPr>
              <a:t>-  Формировать </a:t>
            </a:r>
            <a:r>
              <a:rPr lang="ru-RU" sz="3300" b="1" dirty="0">
                <a:ea typeface="Times New Roman"/>
                <a:cs typeface="Times New Roman"/>
              </a:rPr>
              <a:t>желание заботиться о малышах, помогать им;</a:t>
            </a:r>
            <a:endParaRPr lang="ru-RU" sz="3300" b="1" dirty="0">
              <a:ea typeface="Calibri"/>
              <a:cs typeface="Times New Roman"/>
            </a:endParaRPr>
          </a:p>
          <a:p>
            <a:pPr marL="0" lvl="0" indent="0">
              <a:lnSpc>
                <a:spcPct val="120000"/>
              </a:lnSpc>
              <a:spcAft>
                <a:spcPts val="525"/>
              </a:spcAft>
              <a:buSzPts val="1000"/>
              <a:buNone/>
              <a:tabLst>
                <a:tab pos="457200" algn="l"/>
              </a:tabLst>
            </a:pPr>
            <a:r>
              <a:rPr lang="ru-RU" sz="3300" b="1" dirty="0" smtClean="0">
                <a:ea typeface="Times New Roman"/>
                <a:cs typeface="Times New Roman"/>
              </a:rPr>
              <a:t>- Развивать </a:t>
            </a:r>
            <a:r>
              <a:rPr lang="ru-RU" sz="3300" b="1" dirty="0">
                <a:ea typeface="Times New Roman"/>
                <a:cs typeface="Times New Roman"/>
              </a:rPr>
              <a:t>эмоциональную </a:t>
            </a:r>
            <a:r>
              <a:rPr lang="ru-RU" sz="3300" b="1" dirty="0" smtClean="0">
                <a:ea typeface="Times New Roman"/>
                <a:cs typeface="Times New Roman"/>
              </a:rPr>
              <a:t>отзывчивость и</a:t>
            </a:r>
            <a:r>
              <a:rPr lang="ru-RU" sz="3300" b="1" dirty="0">
                <a:ea typeface="Times New Roman"/>
                <a:cs typeface="Times New Roman"/>
              </a:rPr>
              <a:t> коммуникативные навыки;</a:t>
            </a:r>
            <a:endParaRPr lang="ru-RU" sz="3300" b="1" dirty="0">
              <a:ea typeface="Calibri"/>
              <a:cs typeface="Times New Roman"/>
            </a:endParaRPr>
          </a:p>
          <a:p>
            <a:pPr marL="0" indent="0">
              <a:buNone/>
            </a:pPr>
            <a:r>
              <a:rPr lang="ru-RU" sz="3300" b="1" dirty="0" smtClean="0">
                <a:solidFill>
                  <a:srgbClr val="000000"/>
                </a:solidFill>
                <a:ea typeface="Times New Roman"/>
                <a:cs typeface="Times New Roman"/>
              </a:rPr>
              <a:t>- Воспитывать </a:t>
            </a:r>
            <a:r>
              <a:rPr lang="ru-RU" sz="3300" b="1" dirty="0">
                <a:solidFill>
                  <a:srgbClr val="000000"/>
                </a:solidFill>
                <a:ea typeface="Times New Roman"/>
                <a:cs typeface="Times New Roman"/>
              </a:rPr>
              <a:t>чувство доброты и уважения к окружающим людям, воспитывать нравственные качества: доброту, уважение, </a:t>
            </a:r>
            <a:r>
              <a:rPr lang="ru-RU" sz="3300" b="1" dirty="0" smtClean="0">
                <a:solidFill>
                  <a:srgbClr val="000000"/>
                </a:solidFill>
                <a:ea typeface="Times New Roman"/>
                <a:cs typeface="Times New Roman"/>
              </a:rPr>
              <a:t>милосердие, </a:t>
            </a:r>
            <a:r>
              <a:rPr lang="ru-RU" sz="3300" b="1" dirty="0" smtClean="0">
                <a:ea typeface="Times New Roman"/>
                <a:cs typeface="Times New Roman"/>
              </a:rPr>
              <a:t>дружеские </a:t>
            </a:r>
            <a:r>
              <a:rPr lang="ru-RU" sz="3300" b="1" dirty="0">
                <a:ea typeface="Times New Roman"/>
                <a:cs typeface="Times New Roman"/>
              </a:rPr>
              <a:t>взаимоотношения между </a:t>
            </a:r>
            <a:r>
              <a:rPr lang="ru-RU" sz="3300" b="1" dirty="0" smtClean="0">
                <a:ea typeface="Times New Roman"/>
                <a:cs typeface="Times New Roman"/>
              </a:rPr>
              <a:t>детьми;</a:t>
            </a:r>
            <a:endParaRPr lang="ru-RU" sz="3300" b="1" dirty="0">
              <a:solidFill>
                <a:srgbClr val="FF0000"/>
              </a:solidFill>
            </a:endParaRPr>
          </a:p>
          <a:p>
            <a:pPr marL="0" lvl="0" indent="0" algn="just">
              <a:lnSpc>
                <a:spcPct val="107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ru-RU" sz="3300" b="1" dirty="0" smtClean="0">
                <a:solidFill>
                  <a:srgbClr val="000000"/>
                </a:solidFill>
                <a:ea typeface="Calibri"/>
                <a:cs typeface="Times New Roman"/>
              </a:rPr>
              <a:t>- </a:t>
            </a:r>
            <a:r>
              <a:rPr lang="ru-RU" sz="3400" b="1" dirty="0">
                <a:solidFill>
                  <a:srgbClr val="111111"/>
                </a:solidFill>
                <a:ea typeface="Calibri"/>
              </a:rPr>
              <a:t>Вызывать положительный отклик родителей на существующую проблему</a:t>
            </a:r>
            <a:r>
              <a:rPr lang="ru-RU" sz="3400" b="1" dirty="0">
                <a:ea typeface="Calibri"/>
              </a:rPr>
              <a:t> </a:t>
            </a:r>
            <a:r>
              <a:rPr lang="ru-RU" sz="3400" b="1" dirty="0" smtClean="0">
                <a:ea typeface="Calibri"/>
              </a:rPr>
              <a:t>, желание активно участвовать в ее решении. Оказать индивидуальную помощь родителям в разрешении вопросов по данной теме.</a:t>
            </a:r>
            <a:endParaRPr lang="ru-RU" sz="3400" b="1" dirty="0">
              <a:solidFill>
                <a:srgbClr val="000000"/>
              </a:solidFill>
              <a:ea typeface="Calibri"/>
              <a:cs typeface="Times New Roman"/>
            </a:endParaRPr>
          </a:p>
          <a:p>
            <a:pPr marL="0" lvl="0" indent="0" algn="just">
              <a:buNone/>
            </a:pPr>
            <a:endParaRPr lang="ru-RU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9592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91264" cy="5721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dirty="0" smtClean="0">
                <a:solidFill>
                  <a:srgbClr val="FF0000"/>
                </a:solidFill>
              </a:rPr>
              <a:t>Тип проекта: </a:t>
            </a:r>
            <a:r>
              <a:rPr lang="ru-RU" sz="2800" dirty="0" smtClean="0"/>
              <a:t>Познавательно </a:t>
            </a:r>
            <a:r>
              <a:rPr lang="ru-RU" sz="2800" dirty="0"/>
              <a:t>– игровой, общественно-полезный, социально-личностный</a:t>
            </a:r>
            <a:r>
              <a:rPr lang="ru-RU" sz="2800" dirty="0" smtClean="0"/>
              <a:t>.</a:t>
            </a:r>
            <a:endParaRPr lang="ru-RU" sz="28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sz="2800" b="1" dirty="0">
                <a:solidFill>
                  <a:srgbClr val="FF0000"/>
                </a:solidFill>
                <a:ea typeface="Calibri"/>
              </a:rPr>
              <a:t>Продолжительность проекта</a:t>
            </a:r>
            <a:r>
              <a:rPr lang="ru-RU" sz="2800" b="1" dirty="0" smtClean="0">
                <a:solidFill>
                  <a:srgbClr val="FF0000"/>
                </a:solidFill>
                <a:ea typeface="Calibri"/>
              </a:rPr>
              <a:t>:  </a:t>
            </a:r>
            <a:r>
              <a:rPr lang="ru-RU" sz="2800" dirty="0" smtClean="0">
                <a:ea typeface="Calibri"/>
              </a:rPr>
              <a:t>Долгосрочный (1 учебный год)</a:t>
            </a:r>
            <a:endParaRPr lang="ru-RU" sz="2800" dirty="0" smtClean="0">
              <a:solidFill>
                <a:srgbClr val="FF0000"/>
              </a:solidFill>
              <a:ea typeface="Calibri"/>
            </a:endParaRPr>
          </a:p>
          <a:p>
            <a:pPr marL="0" indent="0" algn="just">
              <a:buNone/>
            </a:pPr>
            <a:r>
              <a:rPr lang="ru-RU" sz="2800" b="1" dirty="0">
                <a:solidFill>
                  <a:srgbClr val="FF0000"/>
                </a:solidFill>
                <a:ea typeface="Calibri"/>
              </a:rPr>
              <a:t>Участники проекта: </a:t>
            </a:r>
            <a:r>
              <a:rPr lang="ru-RU" sz="2800" dirty="0" smtClean="0">
                <a:ea typeface="Calibri"/>
              </a:rPr>
              <a:t>Воспитанники, педагоги и родители  старших </a:t>
            </a:r>
            <a:r>
              <a:rPr lang="ru-RU" sz="2800" dirty="0" smtClean="0">
                <a:ea typeface="Calibri"/>
              </a:rPr>
              <a:t>групп (5 – 6 лет), </a:t>
            </a:r>
            <a:r>
              <a:rPr lang="ru-RU" sz="2800" dirty="0" smtClean="0">
                <a:ea typeface="Calibri"/>
              </a:rPr>
              <a:t>воспитанники </a:t>
            </a:r>
            <a:r>
              <a:rPr lang="ru-RU" sz="2800" dirty="0" smtClean="0">
                <a:ea typeface="Calibri"/>
              </a:rPr>
              <a:t>младшей группы (3 – 4 года) и </a:t>
            </a:r>
            <a:r>
              <a:rPr lang="ru-RU" sz="2800" dirty="0" smtClean="0">
                <a:ea typeface="Calibri"/>
              </a:rPr>
              <a:t>группы раннего </a:t>
            </a:r>
            <a:r>
              <a:rPr lang="ru-RU" sz="2800" dirty="0" smtClean="0">
                <a:ea typeface="Calibri"/>
              </a:rPr>
              <a:t>возраста (2 – 3 года).</a:t>
            </a:r>
            <a:endParaRPr lang="ru-RU" sz="2800" dirty="0" smtClean="0">
              <a:ea typeface="Calibri"/>
            </a:endParaRPr>
          </a:p>
          <a:p>
            <a:pPr marL="0" indent="0" algn="just">
              <a:buNone/>
            </a:pPr>
            <a:r>
              <a:rPr lang="ru-RU" sz="2800" b="1" dirty="0" smtClean="0">
                <a:solidFill>
                  <a:srgbClr val="FF0000"/>
                </a:solidFill>
              </a:rPr>
              <a:t>Составители проекта: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ru-RU" sz="2800" dirty="0" smtClean="0"/>
              <a:t>Карелина </a:t>
            </a:r>
            <a:r>
              <a:rPr lang="ru-RU" sz="2800" dirty="0" smtClean="0"/>
              <a:t>В.В., воспитатель</a:t>
            </a:r>
          </a:p>
          <a:p>
            <a:pPr marL="0" indent="0" algn="just">
              <a:lnSpc>
                <a:spcPct val="110000"/>
              </a:lnSpc>
              <a:buNone/>
            </a:pPr>
            <a:r>
              <a:rPr lang="ru-RU" sz="2800" dirty="0" smtClean="0"/>
              <a:t>Якоби З.Р., воспитатель</a:t>
            </a:r>
          </a:p>
          <a:p>
            <a:pPr marL="0" indent="0" algn="just">
              <a:buNone/>
            </a:pPr>
            <a:endParaRPr lang="ru-RU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684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0881860"/>
              </p:ext>
            </p:extLst>
          </p:nvPr>
        </p:nvGraphicFramePr>
        <p:xfrm>
          <a:off x="107504" y="116632"/>
          <a:ext cx="8928992" cy="65527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70602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332656"/>
            <a:ext cx="6984776" cy="796950"/>
          </a:xfrm>
          <a:solidFill>
            <a:schemeClr val="accent6"/>
          </a:solidFill>
        </p:spPr>
        <p:txBody>
          <a:bodyPr/>
          <a:lstStyle/>
          <a:p>
            <a:r>
              <a:rPr lang="ru-RU" b="1" dirty="0" smtClean="0">
                <a:latin typeface="+mn-lt"/>
              </a:rPr>
              <a:t>Организационный этап</a:t>
            </a:r>
            <a:endParaRPr lang="ru-RU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435280" cy="5256584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ea typeface="Calibri"/>
                <a:cs typeface="Times New Roman"/>
              </a:rPr>
              <a:t>Анкетирование родителей.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ea typeface="Calibri"/>
                <a:cs typeface="Times New Roman"/>
              </a:rPr>
              <a:t>Определение </a:t>
            </a:r>
            <a:r>
              <a:rPr lang="ru-RU" dirty="0">
                <a:ea typeface="Calibri"/>
                <a:cs typeface="Times New Roman"/>
              </a:rPr>
              <a:t>целей и задач проекта, сбор материала, необходимого для реализации цели проекта.</a:t>
            </a:r>
            <a:endParaRPr lang="ru-RU" sz="2400" dirty="0">
              <a:ea typeface="Calibri"/>
              <a:cs typeface="Times New Roman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ea typeface="Calibri"/>
                <a:cs typeface="Times New Roman"/>
              </a:rPr>
              <a:t>Прогнозирование </a:t>
            </a:r>
            <a:r>
              <a:rPr lang="ru-RU" dirty="0">
                <a:ea typeface="Calibri"/>
                <a:cs typeface="Times New Roman"/>
              </a:rPr>
              <a:t>результата, составление плана совместной деятельности с детьми, педагогами и родителями.</a:t>
            </a:r>
            <a:endParaRPr lang="ru-RU" sz="2400" dirty="0">
              <a:ea typeface="Calibri"/>
              <a:cs typeface="Times New Roman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ea typeface="Calibri"/>
                <a:cs typeface="Times New Roman"/>
              </a:rPr>
              <a:t>Подбор </a:t>
            </a:r>
            <a:r>
              <a:rPr lang="ru-RU" dirty="0">
                <a:ea typeface="Calibri"/>
                <a:cs typeface="Times New Roman"/>
              </a:rPr>
              <a:t>материала и оборудования для занятий, бесед, сюжетно-ролевых игр с детьми (иллюстративных, художественных и дидактических) </a:t>
            </a:r>
            <a:r>
              <a:rPr lang="ru-RU" dirty="0" smtClean="0">
                <a:ea typeface="Calibri"/>
                <a:cs typeface="Times New Roman"/>
              </a:rPr>
              <a:t>и методического и просветительского материала для родителей (памятки, буклеты, папки-передвижки, темы для консультаций).</a:t>
            </a:r>
            <a:endParaRPr lang="ru-RU" sz="2400" dirty="0">
              <a:ea typeface="Calibri"/>
              <a:cs typeface="Times New Roman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dirty="0" smtClean="0">
                <a:ea typeface="Calibri"/>
                <a:cs typeface="Times New Roman"/>
              </a:rPr>
              <a:t>Создание </a:t>
            </a:r>
            <a:r>
              <a:rPr lang="ru-RU" dirty="0">
                <a:ea typeface="Calibri"/>
                <a:cs typeface="Times New Roman"/>
              </a:rPr>
              <a:t>развивающей среды, внесение игр по теме, дидактических, сюжетно-ролевых, настольно-печатных</a:t>
            </a:r>
            <a:r>
              <a:rPr lang="ru-RU" dirty="0" smtClean="0">
                <a:ea typeface="Calibri"/>
                <a:cs typeface="Times New Roman"/>
              </a:rPr>
              <a:t>. </a:t>
            </a:r>
            <a:endParaRPr lang="ru-RU" sz="2400" dirty="0">
              <a:ea typeface="Calibri"/>
              <a:cs typeface="Times New Roman"/>
            </a:endParaRPr>
          </a:p>
          <a:p>
            <a:pPr marL="0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2912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chemeClr val="accent6"/>
          </a:solidFill>
        </p:spPr>
        <p:txBody>
          <a:bodyPr/>
          <a:lstStyle/>
          <a:p>
            <a:r>
              <a:rPr lang="ru-RU" b="1" dirty="0" smtClean="0"/>
              <a:t>Основной (практический) этап: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124744"/>
            <a:ext cx="8784976" cy="5001419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b="1" u="sng" dirty="0" smtClean="0"/>
              <a:t>1 блок:</a:t>
            </a:r>
            <a:r>
              <a:rPr lang="ru-RU" b="1" dirty="0" smtClean="0"/>
              <a:t>  </a:t>
            </a:r>
            <a:r>
              <a:rPr lang="ru-RU" dirty="0" smtClean="0"/>
              <a:t>проведение</a:t>
            </a:r>
            <a:r>
              <a:rPr lang="ru-RU" b="1" dirty="0" smtClean="0"/>
              <a:t> </a:t>
            </a:r>
            <a:r>
              <a:rPr lang="ru-RU" dirty="0" smtClean="0"/>
              <a:t>организованной образовательной деятельности (занятия, беседы, просмотр и обсуждение тематических мультфильмов, рассматривание картин и иллюстраций, решение проблемных задач и т.д.).</a:t>
            </a:r>
          </a:p>
          <a:p>
            <a:pPr marL="0" indent="0" algn="just">
              <a:buNone/>
            </a:pPr>
            <a:r>
              <a:rPr lang="ru-RU" b="1" u="sng" dirty="0" smtClean="0"/>
              <a:t>2 блок:</a:t>
            </a:r>
            <a:r>
              <a:rPr lang="ru-RU" dirty="0" smtClean="0"/>
              <a:t> организация различного вида игр (словесные, малой подвижности, сюжетно-ролевые).</a:t>
            </a:r>
            <a:endParaRPr lang="ru-RU" b="1" u="sng" dirty="0" smtClean="0"/>
          </a:p>
          <a:p>
            <a:pPr marL="0" indent="0">
              <a:buNone/>
            </a:pPr>
            <a:r>
              <a:rPr lang="ru-RU" b="1" u="sng" dirty="0" smtClean="0"/>
              <a:t>3 блок:</a:t>
            </a:r>
            <a:r>
              <a:rPr lang="ru-RU" dirty="0" smtClean="0"/>
              <a:t> межгрупповое взаимодействие.</a:t>
            </a:r>
          </a:p>
          <a:p>
            <a:pPr marL="0" indent="0" algn="just">
              <a:buNone/>
            </a:pPr>
            <a:r>
              <a:rPr lang="ru-RU" b="1" u="sng" dirty="0" smtClean="0"/>
              <a:t>4 блок:</a:t>
            </a:r>
            <a:r>
              <a:rPr lang="ru-RU" b="1" dirty="0" smtClean="0"/>
              <a:t> </a:t>
            </a:r>
            <a:r>
              <a:rPr lang="ru-RU" dirty="0" smtClean="0"/>
              <a:t>проведение тематических акций и выставок</a:t>
            </a:r>
            <a:r>
              <a:rPr lang="ru-RU" dirty="0"/>
              <a:t>.</a:t>
            </a:r>
            <a:r>
              <a:rPr lang="ru-RU" dirty="0" smtClean="0"/>
              <a:t> </a:t>
            </a:r>
            <a:endParaRPr lang="ru-RU" b="1" u="sng" dirty="0"/>
          </a:p>
        </p:txBody>
      </p:sp>
    </p:spTree>
    <p:extLst>
      <p:ext uri="{BB962C8B-B14F-4D97-AF65-F5344CB8AC3E}">
        <p14:creationId xmlns:p14="http://schemas.microsoft.com/office/powerpoint/2010/main" val="3061743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98357" y="908720"/>
            <a:ext cx="36688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Просмотр мультфильмов из цикла</a:t>
            </a:r>
          </a:p>
          <a:p>
            <a:pPr algn="ctr"/>
            <a:r>
              <a:rPr lang="ru-RU" b="1" dirty="0" smtClean="0">
                <a:solidFill>
                  <a:srgbClr val="FF0000"/>
                </a:solidFill>
              </a:rPr>
              <a:t>«Уроки тетушки Совы»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262" y="2348880"/>
            <a:ext cx="4800533" cy="36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348880"/>
            <a:ext cx="3405078" cy="38344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2339752" y="260647"/>
            <a:ext cx="50235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</a:rPr>
              <a:t>ДЕЯТЕЛЬНОСТЬ В РАМКАХ 1 БЛОКА: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4154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87624" y="260648"/>
            <a:ext cx="69333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Этическая беседа «Как помочь  пожилым людям»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268761"/>
            <a:ext cx="3623517" cy="45365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39347" y="1640164"/>
            <a:ext cx="4513778" cy="38164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63001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71600" y="809621"/>
            <a:ext cx="70208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Решение проблемной ситуации «Помоги зайчику»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74419" y="2643275"/>
            <a:ext cx="3096344" cy="23004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93088" y="2655984"/>
            <a:ext cx="3064800" cy="23065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166" y="2276872"/>
            <a:ext cx="3337763" cy="2304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Прямоугольник 1"/>
          <p:cNvSpPr/>
          <p:nvPr/>
        </p:nvSpPr>
        <p:spPr>
          <a:xfrm>
            <a:off x="1763688" y="260648"/>
            <a:ext cx="522038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dirty="0">
                <a:solidFill>
                  <a:srgbClr val="C00000"/>
                </a:solidFill>
              </a:rPr>
              <a:t>ДЕЯТЕЛЬНОСТЬ В РАМКАХ </a:t>
            </a:r>
            <a:r>
              <a:rPr lang="ru-RU" sz="2400" b="1" dirty="0" smtClean="0">
                <a:solidFill>
                  <a:srgbClr val="C00000"/>
                </a:solidFill>
              </a:rPr>
              <a:t>2 </a:t>
            </a:r>
            <a:r>
              <a:rPr lang="ru-RU" sz="2400" b="1" dirty="0">
                <a:solidFill>
                  <a:srgbClr val="C00000"/>
                </a:solidFill>
              </a:rPr>
              <a:t>БЛОКА:</a:t>
            </a:r>
            <a:endParaRPr lang="ru-RU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861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916832"/>
            <a:ext cx="3384376" cy="35940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6076" y="1916832"/>
            <a:ext cx="4792037" cy="35940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2483768" y="830511"/>
            <a:ext cx="45012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Межгрупповое взаимодействие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«В гости к малышам»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678344" y="332656"/>
            <a:ext cx="38182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ДЕЯТЕЛЬНОСТЬ В РАМКАХ </a:t>
            </a:r>
            <a:r>
              <a:rPr lang="ru-RU" b="1" dirty="0" smtClean="0">
                <a:solidFill>
                  <a:srgbClr val="C00000"/>
                </a:solidFill>
              </a:rPr>
              <a:t>3 </a:t>
            </a:r>
            <a:r>
              <a:rPr lang="ru-RU" b="1" dirty="0">
                <a:solidFill>
                  <a:srgbClr val="C00000"/>
                </a:solidFill>
              </a:rPr>
              <a:t>БЛОКА:</a:t>
            </a:r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352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48947" y="1052736"/>
            <a:ext cx="3840426" cy="2880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187420"/>
            <a:ext cx="4080452" cy="24099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4197085"/>
            <a:ext cx="3651553" cy="24343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Прямоугольник 9"/>
          <p:cNvSpPr/>
          <p:nvPr/>
        </p:nvSpPr>
        <p:spPr>
          <a:xfrm>
            <a:off x="1788840" y="116632"/>
            <a:ext cx="57606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solidFill>
                  <a:srgbClr val="FF0000"/>
                </a:solidFill>
              </a:rPr>
              <a:t>Межгрупповое взаимодействие</a:t>
            </a:r>
          </a:p>
          <a:p>
            <a:pPr lvl="0" algn="ctr"/>
            <a:r>
              <a:rPr lang="ru-RU" sz="2400" b="1" dirty="0" smtClean="0">
                <a:solidFill>
                  <a:srgbClr val="FF0000"/>
                </a:solidFill>
              </a:rPr>
              <a:t>показ сказки «</a:t>
            </a:r>
            <a:r>
              <a:rPr lang="ru-RU" sz="2400" b="1" dirty="0" err="1" smtClean="0">
                <a:solidFill>
                  <a:srgbClr val="FF0000"/>
                </a:solidFill>
              </a:rPr>
              <a:t>Заюшкина</a:t>
            </a:r>
            <a:r>
              <a:rPr lang="ru-RU" sz="2400" b="1" dirty="0" smtClean="0">
                <a:solidFill>
                  <a:srgbClr val="FF0000"/>
                </a:solidFill>
              </a:rPr>
              <a:t> избушка»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761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97968" y="260648"/>
            <a:ext cx="52920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b="1" dirty="0">
                <a:solidFill>
                  <a:srgbClr val="FF0000"/>
                </a:solidFill>
              </a:rPr>
              <a:t>Межгрупповое взаимодействие</a:t>
            </a:r>
          </a:p>
          <a:p>
            <a:pPr lvl="0" algn="ctr"/>
            <a:r>
              <a:rPr lang="ru-RU" sz="2400" b="1" dirty="0" smtClean="0">
                <a:solidFill>
                  <a:srgbClr val="FF0000"/>
                </a:solidFill>
              </a:rPr>
              <a:t>«Веселые картинки для малышей»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97" y="1987918"/>
            <a:ext cx="4266941" cy="32002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988840"/>
            <a:ext cx="4265712" cy="31992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78196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56792"/>
            <a:ext cx="3665023" cy="46805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0062" y="1556792"/>
            <a:ext cx="3563972" cy="47519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2224994" y="933670"/>
            <a:ext cx="44946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Акция «Покормим птиц зимой»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483768" y="254323"/>
            <a:ext cx="38182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ДЕЯТЕЛЬНОСТЬ В РАМКАХ </a:t>
            </a:r>
            <a:r>
              <a:rPr lang="ru-RU" b="1" dirty="0" smtClean="0">
                <a:solidFill>
                  <a:srgbClr val="C00000"/>
                </a:solidFill>
              </a:rPr>
              <a:t>4 </a:t>
            </a:r>
            <a:r>
              <a:rPr lang="ru-RU" b="1" dirty="0">
                <a:solidFill>
                  <a:srgbClr val="C00000"/>
                </a:solidFill>
              </a:rPr>
              <a:t>БЛОКА:</a:t>
            </a:r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89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339752" y="346656"/>
            <a:ext cx="52027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Акция «Поделка для ветеранов ВОВ»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1429" y="1939741"/>
            <a:ext cx="5491042" cy="38610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025964" y="1965296"/>
            <a:ext cx="5484559" cy="38164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39135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605" y="980728"/>
            <a:ext cx="4869803" cy="23550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640013"/>
            <a:ext cx="2909886" cy="29249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3562996"/>
            <a:ext cx="2483410" cy="30789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2330604" y="332656"/>
            <a:ext cx="50262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Акция </a:t>
            </a:r>
            <a:r>
              <a:rPr lang="ru-RU" b="1" dirty="0" smtClean="0">
                <a:solidFill>
                  <a:srgbClr val="FF0000"/>
                </a:solidFill>
              </a:rPr>
              <a:t>«Новогодний подарок хвостатому другу»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105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908720"/>
            <a:ext cx="3240360" cy="24302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3059832" y="260648"/>
            <a:ext cx="32863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</a:rPr>
              <a:t>Акция </a:t>
            </a:r>
            <a:r>
              <a:rPr lang="ru-RU" b="1" dirty="0" smtClean="0">
                <a:solidFill>
                  <a:srgbClr val="FF0000"/>
                </a:solidFill>
              </a:rPr>
              <a:t>«Угощения для друзей»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868351"/>
            <a:ext cx="3766037" cy="24302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883" y="3499190"/>
            <a:ext cx="2908286" cy="31920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9916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563" y="1340768"/>
            <a:ext cx="4909853" cy="49551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1619672" y="364013"/>
            <a:ext cx="62900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Акция «Посадим  рассаду для детского сада»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171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4243943"/>
            <a:ext cx="2583289" cy="24179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2971650"/>
            <a:ext cx="2320699" cy="36733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2971650"/>
            <a:ext cx="2736304" cy="36733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4845" y="1700808"/>
            <a:ext cx="2901293" cy="22089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1912348" y="163117"/>
            <a:ext cx="51662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Конкурс-выставка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 «Вторая жизнь пластиковых вещей»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95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7" y="3198856"/>
            <a:ext cx="2320699" cy="32188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2984102"/>
            <a:ext cx="2736304" cy="36484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2997" y="1291914"/>
            <a:ext cx="2844991" cy="33843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2360229" y="163117"/>
            <a:ext cx="42705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Фото-выставка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 «Улыбаемся вместе с мамой»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804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03848" y="4484206"/>
            <a:ext cx="2583289" cy="19374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2058" y="2771190"/>
            <a:ext cx="3205314" cy="21581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66156" y="2681660"/>
            <a:ext cx="3205315" cy="23372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44844" y="1364060"/>
            <a:ext cx="2901293" cy="21759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TextBox 7"/>
          <p:cNvSpPr txBox="1"/>
          <p:nvPr/>
        </p:nvSpPr>
        <p:spPr>
          <a:xfrm>
            <a:off x="2439096" y="163117"/>
            <a:ext cx="41127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Фото-выставка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</a:rPr>
              <a:t> «Поделись </a:t>
            </a:r>
            <a:r>
              <a:rPr lang="ru-RU" sz="2400" b="1" dirty="0" err="1" smtClean="0">
                <a:solidFill>
                  <a:srgbClr val="FF0000"/>
                </a:solidFill>
              </a:rPr>
              <a:t>улыбкою</a:t>
            </a:r>
            <a:r>
              <a:rPr lang="ru-RU" sz="2400" b="1" dirty="0" smtClean="0">
                <a:solidFill>
                  <a:srgbClr val="FF0000"/>
                </a:solidFill>
              </a:rPr>
              <a:t> своей!»</a:t>
            </a:r>
            <a:endParaRPr lang="ru-RU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804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6696744" cy="706090"/>
          </a:xfrm>
          <a:solidFill>
            <a:schemeClr val="accent6"/>
          </a:solidFill>
        </p:spPr>
        <p:txBody>
          <a:bodyPr>
            <a:normAutofit fontScale="90000"/>
          </a:bodyPr>
          <a:lstStyle/>
          <a:p>
            <a:r>
              <a:rPr lang="ru-RU" b="1" dirty="0" smtClean="0">
                <a:latin typeface="+mn-lt"/>
              </a:rPr>
              <a:t>Работа с родителями</a:t>
            </a:r>
            <a:endParaRPr lang="ru-RU" b="1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sz="2800" dirty="0" smtClean="0"/>
              <a:t>Консультации: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- «Воспитание заботливого </a:t>
            </a:r>
            <a:r>
              <a:rPr lang="ru-RU" sz="2800" dirty="0"/>
              <a:t>отношения к </a:t>
            </a:r>
            <a:r>
              <a:rPr lang="ru-RU" sz="2800" dirty="0" smtClean="0"/>
              <a:t>окружающим»,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- «Ты» </a:t>
            </a:r>
            <a:r>
              <a:rPr lang="ru-RU" sz="2800" dirty="0"/>
              <a:t>или </a:t>
            </a:r>
            <a:r>
              <a:rPr lang="ru-RU" sz="2800" dirty="0" smtClean="0"/>
              <a:t>«Вы» </a:t>
            </a:r>
            <a:r>
              <a:rPr lang="ru-RU" sz="2800" dirty="0"/>
              <a:t>о речевой этике </a:t>
            </a:r>
            <a:r>
              <a:rPr lang="ru-RU" sz="2800" dirty="0" smtClean="0"/>
              <a:t>дошкольника»,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- «Воспитание </a:t>
            </a:r>
            <a:r>
              <a:rPr lang="ru-RU" sz="2800" dirty="0"/>
              <a:t>дружеских </a:t>
            </a:r>
            <a:r>
              <a:rPr lang="ru-RU" sz="2800" dirty="0" smtClean="0"/>
              <a:t>отношений в игре».</a:t>
            </a:r>
          </a:p>
          <a:p>
            <a:pPr marL="0" indent="0">
              <a:buNone/>
            </a:pPr>
            <a:r>
              <a:rPr lang="ru-RU" sz="2800" dirty="0" smtClean="0"/>
              <a:t>Буклеты: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- «Семейные традиции»,</a:t>
            </a:r>
          </a:p>
          <a:p>
            <a:pPr marL="0" indent="0">
              <a:buNone/>
            </a:pPr>
            <a:r>
              <a:rPr lang="ru-RU" sz="2800" dirty="0" smtClean="0"/>
              <a:t>- «Вежливых слов ни одно и не два, помни и знай эти чудо-слова».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>Памятка:</a:t>
            </a:r>
            <a:br>
              <a:rPr lang="ru-RU" sz="2800" dirty="0"/>
            </a:br>
            <a:r>
              <a:rPr lang="ru-RU" sz="2800" dirty="0" smtClean="0"/>
              <a:t>- «Воспитывает </a:t>
            </a:r>
            <a:r>
              <a:rPr lang="ru-RU" sz="2800" dirty="0"/>
              <a:t>в ребенке </a:t>
            </a:r>
            <a:r>
              <a:rPr lang="ru-RU" sz="2800" dirty="0" smtClean="0"/>
              <a:t>доброту».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Акция: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 smtClean="0"/>
              <a:t>- «Уроки доброты».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747639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7139136" cy="724942"/>
          </a:xfrm>
          <a:solidFill>
            <a:schemeClr val="accent6"/>
          </a:solidFill>
        </p:spPr>
        <p:txBody>
          <a:bodyPr>
            <a:normAutofit fontScale="90000"/>
          </a:bodyPr>
          <a:lstStyle/>
          <a:p>
            <a:r>
              <a:rPr lang="ru-RU" b="1" dirty="0" smtClean="0"/>
              <a:t>Заключительный этап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196752"/>
            <a:ext cx="8064896" cy="5256584"/>
          </a:xfrm>
        </p:spPr>
        <p:txBody>
          <a:bodyPr/>
          <a:lstStyle/>
          <a:p>
            <a:pPr>
              <a:buFontTx/>
              <a:buChar char="-"/>
            </a:pPr>
            <a:r>
              <a:rPr lang="ru-RU" b="1" dirty="0" smtClean="0"/>
              <a:t>Викторина «Идем дорогой дружбы»</a:t>
            </a:r>
          </a:p>
          <a:p>
            <a:pPr>
              <a:buFontTx/>
              <a:buChar char="-"/>
            </a:pPr>
            <a:r>
              <a:rPr lang="ru-RU" b="1" dirty="0" smtClean="0"/>
              <a:t>Фотоколлаж «Наши добрые дела»</a:t>
            </a:r>
          </a:p>
          <a:p>
            <a:pPr>
              <a:buFontTx/>
              <a:buChar char="-"/>
            </a:pPr>
            <a:r>
              <a:rPr lang="ru-RU" b="1" dirty="0" smtClean="0"/>
              <a:t>Экологический субботник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59392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6000" y="18864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r>
              <a:rPr lang="ru-RU" sz="2400" b="1" dirty="0" smtClean="0">
                <a:solidFill>
                  <a:srgbClr val="FF0000"/>
                </a:solidFill>
              </a:rPr>
              <a:t>Познавательная викторина «Идем дорогой дружбы»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73" y="3598912"/>
            <a:ext cx="3451453" cy="29385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86" y="1019637"/>
            <a:ext cx="2791930" cy="20939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4543" y="1019637"/>
            <a:ext cx="2343773" cy="24552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626039"/>
            <a:ext cx="3881886" cy="29114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1019636"/>
            <a:ext cx="2645477" cy="22653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26609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+mn-lt"/>
              </a:rPr>
              <a:t>Результаты проекта:</a:t>
            </a:r>
            <a:endParaRPr lang="ru-RU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algn="just">
              <a:buFontTx/>
              <a:buChar char="-"/>
            </a:pPr>
            <a:r>
              <a:rPr lang="ru-RU" dirty="0" smtClean="0"/>
              <a:t>Дети</a:t>
            </a:r>
            <a:r>
              <a:rPr lang="ru-RU" dirty="0"/>
              <a:t>, родители, воспитатели постоянно пользуются формами словесной </a:t>
            </a:r>
            <a:r>
              <a:rPr lang="ru-RU" dirty="0" smtClean="0"/>
              <a:t>вежливости;</a:t>
            </a:r>
          </a:p>
          <a:p>
            <a:pPr>
              <a:buFontTx/>
              <a:buChar char="-"/>
            </a:pPr>
            <a:r>
              <a:rPr lang="ru-RU" dirty="0"/>
              <a:t> </a:t>
            </a:r>
            <a:r>
              <a:rPr lang="ru-RU" dirty="0" smtClean="0"/>
              <a:t>Умение </a:t>
            </a:r>
            <a:r>
              <a:rPr lang="ru-RU" dirty="0"/>
              <a:t>налаживать дружеские взаимоотношения со </a:t>
            </a:r>
            <a:r>
              <a:rPr lang="ru-RU" dirty="0" smtClean="0"/>
              <a:t>сверстниками;</a:t>
            </a:r>
          </a:p>
          <a:p>
            <a:pPr>
              <a:buFontTx/>
              <a:buChar char="-"/>
            </a:pPr>
            <a:r>
              <a:rPr lang="ru-RU" dirty="0" smtClean="0"/>
              <a:t>Появился устойчивый интерес к общению с младшими воспитанниками;</a:t>
            </a:r>
            <a:endParaRPr lang="ru-RU" dirty="0"/>
          </a:p>
          <a:p>
            <a:pPr marL="0" indent="0" algn="just">
              <a:buNone/>
            </a:pPr>
            <a:r>
              <a:rPr lang="ru-RU" dirty="0"/>
              <a:t>- </a:t>
            </a:r>
            <a:r>
              <a:rPr lang="ru-RU" smtClean="0"/>
              <a:t>Переход у большей части </a:t>
            </a:r>
            <a:r>
              <a:rPr lang="ru-RU" dirty="0"/>
              <a:t>детей группы  нравственных навыков в привычку (умение сдерживаться в конфликтах, уступать, подчиняться правилам).</a:t>
            </a:r>
          </a:p>
          <a:p>
            <a:pPr algn="just">
              <a:buFontTx/>
              <a:buChar char="-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6892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447</Words>
  <Application>Microsoft Office PowerPoint</Application>
  <PresentationFormat>Экран (4:3)</PresentationFormat>
  <Paragraphs>78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25</vt:i4>
      </vt:variant>
    </vt:vector>
  </HeadingPairs>
  <TitlesOfParts>
    <vt:vector size="31" baseType="lpstr">
      <vt:lpstr>Тема Office</vt:lpstr>
      <vt:lpstr>1_Тема Office</vt:lpstr>
      <vt:lpstr>2_Тема Office</vt:lpstr>
      <vt:lpstr>3_Тема Office</vt:lpstr>
      <vt:lpstr>4_Тема Office</vt:lpstr>
      <vt:lpstr>5_Тема Office</vt:lpstr>
      <vt:lpstr>«НИТОЧКИ ДОБРА»</vt:lpstr>
      <vt:lpstr>Актуальность проекта:</vt:lpstr>
      <vt:lpstr>Презентация PowerPoint</vt:lpstr>
      <vt:lpstr>Презентация PowerPoint</vt:lpstr>
      <vt:lpstr>Презентация PowerPoint</vt:lpstr>
      <vt:lpstr>Организационный этап</vt:lpstr>
      <vt:lpstr>Основной (практический) этап: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Работа с родителями</vt:lpstr>
      <vt:lpstr>Заключительный этап</vt:lpstr>
      <vt:lpstr>Презентация PowerPoint</vt:lpstr>
      <vt:lpstr>Результаты проекта: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«НИТОЧКИ ДОБРА»</dc:title>
  <dc:creator>Admin</dc:creator>
  <cp:lastModifiedBy>Admin</cp:lastModifiedBy>
  <cp:revision>30</cp:revision>
  <dcterms:created xsi:type="dcterms:W3CDTF">2022-05-18T16:22:43Z</dcterms:created>
  <dcterms:modified xsi:type="dcterms:W3CDTF">2022-08-09T15:43:54Z</dcterms:modified>
</cp:coreProperties>
</file>