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8" r:id="rId2"/>
    <p:sldId id="288" r:id="rId3"/>
    <p:sldId id="289" r:id="rId4"/>
    <p:sldId id="290" r:id="rId5"/>
    <p:sldId id="291" r:id="rId6"/>
    <p:sldId id="292" r:id="rId7"/>
    <p:sldId id="293" r:id="rId8"/>
    <p:sldId id="273" r:id="rId9"/>
    <p:sldId id="274" r:id="rId10"/>
    <p:sldId id="275" r:id="rId11"/>
    <p:sldId id="276" r:id="rId12"/>
    <p:sldId id="284" r:id="rId13"/>
    <p:sldId id="285" r:id="rId14"/>
    <p:sldId id="286" r:id="rId15"/>
    <p:sldId id="287" r:id="rId16"/>
    <p:sldId id="294" r:id="rId17"/>
    <p:sldId id="295" r:id="rId18"/>
    <p:sldId id="296" r:id="rId19"/>
    <p:sldId id="297" r:id="rId20"/>
    <p:sldId id="298" r:id="rId21"/>
    <p:sldId id="29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108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89984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39683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440234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2254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842459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23187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8203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34395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0083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8878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32514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64104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24785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5551596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876083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6749392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07821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7845DF6-52C6-44EA-8157-B8B9DD9A5EBC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69C1285-2B67-4904-98BA-8AFA46D66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362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854557" y="2644725"/>
            <a:ext cx="7736114" cy="1420838"/>
          </a:xfrm>
        </p:spPr>
        <p:txBody>
          <a:bodyPr>
            <a:noAutofit/>
          </a:bodyPr>
          <a:lstStyle/>
          <a:p>
            <a:endParaRPr lang="ru-RU" sz="2800" b="1" i="1" dirty="0" smtClean="0"/>
          </a:p>
          <a:p>
            <a:r>
              <a:rPr lang="ru-RU" sz="2800" b="1" i="1" dirty="0" smtClean="0"/>
              <a:t>Социальный проект</a:t>
            </a:r>
          </a:p>
          <a:p>
            <a:r>
              <a:rPr lang="ru-RU" sz="2800" b="1" i="1" dirty="0" smtClean="0"/>
              <a:t>«Патриот родной земли»</a:t>
            </a:r>
            <a:endParaRPr lang="ru-RU" sz="2800" b="1" i="1" dirty="0"/>
          </a:p>
        </p:txBody>
      </p:sp>
      <p:sp>
        <p:nvSpPr>
          <p:cNvPr id="2" name="TextBox 1"/>
          <p:cNvSpPr txBox="1"/>
          <p:nvPr/>
        </p:nvSpPr>
        <p:spPr>
          <a:xfrm>
            <a:off x="759655" y="714496"/>
            <a:ext cx="7709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/>
              <a:t>Муниципальное бюджетное образовательное учреждение </a:t>
            </a:r>
            <a:endParaRPr lang="ru-RU" sz="2000" b="1" u="sng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3851" y="1744394"/>
            <a:ext cx="1776469" cy="1448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Текст 9"/>
          <p:cNvSpPr txBox="1">
            <a:spLocks/>
          </p:cNvSpPr>
          <p:nvPr/>
        </p:nvSpPr>
        <p:spPr>
          <a:xfrm>
            <a:off x="4065563" y="4597791"/>
            <a:ext cx="4185138" cy="14208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tabLst/>
              <a:defRPr/>
            </a:pPr>
            <a:endParaRPr kumimoji="0" lang="ru-RU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79856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 разработан с учетом культурно-исторических, этнических, социально-экономических особенностей, запросов семьи, общественных организаций. В проекте определены цели, задачи, ценности, содержание, планируемые результаты, а также формы воспитания и социализации обучающихся, взаимодействия с семьей, учреждениями дополнительного образования.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906874"/>
            <a:ext cx="6798734" cy="443885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05000" y="168812"/>
            <a:ext cx="6798736" cy="5763327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Актуальность проблемы патриотического воспитания детей обусловлена тем, что процесс патриотического воспитания необходимо начинать   с первых лет обучения. Период от 7 до 16 лет- это отрезок жизни человека, который  является наиболее благоприятным для эмоционально-психологического воздействия на детей и подростков , так как образы восприятия действительности, культурного пространства очень ярки и сильны и поэтому они остаются в памяти на всю жизнь, что очень важно в воспитании патриотизма.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76865" y="998806"/>
            <a:ext cx="6798736" cy="487706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400" b="1" dirty="0" smtClean="0"/>
              <a:t>Цель:</a:t>
            </a:r>
            <a:endParaRPr lang="ru-RU" sz="2400" dirty="0" smtClean="0"/>
          </a:p>
          <a:p>
            <a:pPr algn="just"/>
            <a:r>
              <a:rPr lang="ru-RU" sz="2400" dirty="0" smtClean="0"/>
              <a:t>-создание условий для формирования личности гражданина и патриота России с присущими ему ценностями, взглядами, ориентациями, установками, мотивами деятельности и поведения;</a:t>
            </a:r>
          </a:p>
          <a:p>
            <a:pPr algn="just"/>
            <a:r>
              <a:rPr lang="ru-RU" sz="2400" dirty="0" smtClean="0"/>
              <a:t>-сохранение и поддержание нравственных ценностей, укрепление духовного единства молодёжи;</a:t>
            </a:r>
          </a:p>
          <a:p>
            <a:pPr algn="just"/>
            <a:r>
              <a:rPr lang="ru-RU" sz="2400" dirty="0" smtClean="0"/>
              <a:t>- вовлечение молодого поколения в активные формы гражданского и патриотического воспитания;</a:t>
            </a:r>
          </a:p>
          <a:p>
            <a:pPr algn="just"/>
            <a:r>
              <a:rPr lang="ru-RU" sz="2400" dirty="0" smtClean="0"/>
              <a:t>- пробуждение и учёт интересов учащихся к изучению отечественной истории, культуры, краеведения, истории и культуры других народов;</a:t>
            </a:r>
          </a:p>
          <a:p>
            <a:r>
              <a:rPr lang="ru-RU" sz="2400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76865" y="942535"/>
            <a:ext cx="6798736" cy="4933333"/>
          </a:xfrm>
        </p:spPr>
        <p:txBody>
          <a:bodyPr>
            <a:normAutofit fontScale="40000" lnSpcReduction="20000"/>
          </a:bodyPr>
          <a:lstStyle/>
          <a:p>
            <a:r>
              <a:rPr lang="ru-RU" sz="3800" b="1" dirty="0" smtClean="0"/>
              <a:t>Задачи:</a:t>
            </a:r>
            <a:endParaRPr lang="ru-RU" sz="3800" dirty="0" smtClean="0"/>
          </a:p>
          <a:p>
            <a:r>
              <a:rPr lang="ru-RU" sz="3800" dirty="0" smtClean="0"/>
              <a:t>1.Формирование системы патриотического воспитания, обеспечивающей оптимальные условия развития у каждого обучающегося готовности приносить пользу обществу и государству.</a:t>
            </a:r>
          </a:p>
          <a:p>
            <a:r>
              <a:rPr lang="ru-RU" sz="3800" dirty="0" smtClean="0"/>
              <a:t>2.Утверждение в сознании и чувствах учащихся патриотических ценностей, взглядов и убеждений, воспитание уважения к культурному и историческому наследию прошлого России, к традициям родного края.        </a:t>
            </a:r>
          </a:p>
          <a:p>
            <a:r>
              <a:rPr lang="ru-RU" sz="3800" dirty="0" smtClean="0"/>
              <a:t>3.Развитие у детей и подростков гражданственности, патриотизма как важнейших духовно-нравственных и социальных ценностей.        </a:t>
            </a:r>
          </a:p>
          <a:p>
            <a:r>
              <a:rPr lang="ru-RU" sz="3800" dirty="0" smtClean="0"/>
              <a:t>4.Пропаганда здорового образа жизни среди молодежи путем привлечения к систематическим занятиям спортом, участие в мероприятиях оборонно-спортивной направленности муниципального уровня.        </a:t>
            </a:r>
          </a:p>
          <a:p>
            <a:r>
              <a:rPr lang="ru-RU" sz="3800" dirty="0" smtClean="0"/>
              <a:t>5.Приобщение к воспитательной работе семьи, включение семьи в единое воспитательное пространство.</a:t>
            </a:r>
          </a:p>
          <a:p>
            <a:r>
              <a:rPr lang="ru-RU" sz="3800" dirty="0" smtClean="0"/>
              <a:t>6.Создать условия для воспитания гражданственности и патриотических чувств у учащихся школы через взаимодействие с  социумом;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76865" y="717452"/>
            <a:ext cx="6798736" cy="515841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          Направления деятельности и предполагаемые формы работы:</a:t>
            </a:r>
            <a:endParaRPr lang="ru-RU" dirty="0" smtClean="0"/>
          </a:p>
          <a:p>
            <a:r>
              <a:rPr lang="ru-RU" dirty="0" smtClean="0"/>
              <a:t>- коллективно-творческие дела, в которых задействованы практически все ученики и учителя школы, родители: месячник оборонно-массовой и спортивной работы, «Здравствуй, Рождество», Вахта памяти;</a:t>
            </a:r>
          </a:p>
          <a:p>
            <a:r>
              <a:rPr lang="ru-RU" dirty="0" smtClean="0"/>
              <a:t>- праздники общешкольные: День Защитника Отечества,  День юного героя;</a:t>
            </a:r>
          </a:p>
          <a:p>
            <a:r>
              <a:rPr lang="ru-RU" dirty="0" smtClean="0"/>
              <a:t>- устные журналы, беседы,  литературно- музыкальные композиции на патриотические темы, встречи с ветеранами, Уроки мужества, просмотры художественных  кинофильмов о войне, кинофильмов публицистического характера , читательские конференции по книгам о защитниках Родины, походы по родному краю, спортивные турниры по различным видам спорта, дни здоровья, участие в районных соревнованиях и туристическом слёте, пропагандистская работа по здоровому образу жизни, поездки;</a:t>
            </a:r>
          </a:p>
          <a:p>
            <a:r>
              <a:rPr lang="ru-RU" dirty="0" smtClean="0"/>
              <a:t>- шефство учащихся образовательных учреждений над ветеранами (традиционно проводятся акции "Корзина добра", операции "Ветеран живет рядом", "Открытка", "Поздравление ветерану")</a:t>
            </a:r>
          </a:p>
          <a:p>
            <a:r>
              <a:rPr lang="ru-RU" dirty="0" smtClean="0"/>
              <a:t>- вечера-встречи молодежи и ветеранов, вечера-встречи молодежи и военнослужащих запаса и т.д.</a:t>
            </a:r>
          </a:p>
          <a:p>
            <a:r>
              <a:rPr lang="ru-RU" dirty="0" smtClean="0"/>
              <a:t>- изучение и воспитание уважения и почитания к государственным символам РФ, истории России и родного края;</a:t>
            </a:r>
          </a:p>
          <a:p>
            <a:r>
              <a:rPr lang="ru-RU" dirty="0" smtClean="0"/>
              <a:t>- несение почетной Вахты памяти в день празднования Дня Победы.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76865" y="844062"/>
            <a:ext cx="6798736" cy="5031806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Ожидаемые результаты:</a:t>
            </a:r>
            <a:endParaRPr lang="ru-RU" dirty="0" smtClean="0"/>
          </a:p>
          <a:p>
            <a:r>
              <a:rPr lang="ru-RU" dirty="0" smtClean="0"/>
              <a:t>- ценностное отношение к России, к своей малой родине, отечественному культурно-историческому наследию, государственной символике, русскому и родному языку, народным традициям; к Конституции и законам Российской Федерации; к старшему поколению;</a:t>
            </a:r>
          </a:p>
          <a:p>
            <a:r>
              <a:rPr lang="ru-RU" dirty="0" smtClean="0"/>
              <a:t>- создание  условий для реализации творческих способностей  учащихся;</a:t>
            </a:r>
          </a:p>
          <a:p>
            <a:r>
              <a:rPr lang="ru-RU" dirty="0" smtClean="0"/>
              <a:t>- представления об институтах гражданского общества, государственном устройстве и социальной структуре российского общества; о наиболее значимых страницах истории страны; об этнических традициях и культурном достоянии малой Родины; о примерах исполнения гражданского и патриотического долга;</a:t>
            </a:r>
          </a:p>
          <a:p>
            <a:r>
              <a:rPr lang="ru-RU" dirty="0" smtClean="0"/>
              <a:t>- опыт ролевого взаимодействия и реализации гражданской, патриотической позиции; социальной и межкультурной  коммуникации;</a:t>
            </a:r>
          </a:p>
          <a:p>
            <a:pPr>
              <a:buFontTx/>
              <a:buChar char="-"/>
            </a:pPr>
            <a:r>
              <a:rPr lang="ru-RU" dirty="0" smtClean="0"/>
              <a:t>представления о правах и обязанностях человека, гражданина, семьянина.</a:t>
            </a:r>
          </a:p>
          <a:p>
            <a:pPr>
              <a:buFontTx/>
              <a:buChar char="-"/>
            </a:pPr>
            <a:endParaRPr lang="ru-RU" dirty="0" smtClean="0"/>
          </a:p>
          <a:p>
            <a:r>
              <a:rPr lang="ru-RU" dirty="0" smtClean="0"/>
              <a:t>-знание, почитание и продолжение лучших традиций семьи, школы, народа. </a:t>
            </a:r>
          </a:p>
          <a:p>
            <a:r>
              <a:rPr lang="ru-RU" dirty="0" smtClean="0"/>
              <a:t>-воспитание активной жизненной гражданско-патриотической позиции. Результативность участия в конкурсах, мероприятиях военно-патриотической направленности</a:t>
            </a:r>
          </a:p>
          <a:p>
            <a:r>
              <a:rPr lang="ru-RU" dirty="0" smtClean="0"/>
              <a:t>-сознательное стремление молодежи к службе в Вооруженных силах, готовности к защите Отечества; активное стремление своими действиями служить России.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756" y="1546215"/>
            <a:ext cx="5343677" cy="40077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1807024" y="667656"/>
            <a:ext cx="5733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/>
              <a:t>«Тимуровские работы»</a:t>
            </a:r>
            <a:r>
              <a:rPr lang="en-US" sz="3600" b="1" u="sng" dirty="0"/>
              <a:t>. 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22104908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741165"/>
            <a:ext cx="6798734" cy="579635"/>
          </a:xfrm>
        </p:spPr>
        <p:txBody>
          <a:bodyPr>
            <a:normAutofit fontScale="90000"/>
          </a:bodyPr>
          <a:lstStyle/>
          <a:p>
            <a:r>
              <a:rPr lang="ru-RU" b="1" u="sng" dirty="0"/>
              <a:t>«Тимуровские работы»</a:t>
            </a:r>
            <a:r>
              <a:rPr lang="en-US" b="1" u="sng" dirty="0"/>
              <a:t>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581" y="1320800"/>
            <a:ext cx="2914650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090" y="1320800"/>
            <a:ext cx="2914650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3882534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2351" y="552481"/>
            <a:ext cx="6798734" cy="594148"/>
          </a:xfrm>
        </p:spPr>
        <p:txBody>
          <a:bodyPr>
            <a:normAutofit fontScale="90000"/>
          </a:bodyPr>
          <a:lstStyle/>
          <a:p>
            <a:r>
              <a:rPr lang="ru-RU" b="1" u="sng" dirty="0"/>
              <a:t>«Тимуровские работы»</a:t>
            </a:r>
            <a:r>
              <a:rPr lang="en-US" b="1" u="sng" dirty="0"/>
              <a:t>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185" y="1291771"/>
            <a:ext cx="5825066" cy="43687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9414180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256" y="1129322"/>
            <a:ext cx="5979885" cy="44849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1676399" y="482991"/>
            <a:ext cx="568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/>
              <a:t>«Тимуровские работы»</a:t>
            </a:r>
            <a:r>
              <a:rPr lang="en-US" sz="3600" b="1" u="sng" dirty="0"/>
              <a:t>. 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2335662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653143"/>
            <a:ext cx="6798734" cy="972457"/>
          </a:xfrm>
        </p:spPr>
        <p:txBody>
          <a:bodyPr>
            <a:normAutofit fontScale="90000"/>
          </a:bodyPr>
          <a:lstStyle/>
          <a:p>
            <a:r>
              <a:rPr lang="ru-RU" b="1" u="sng" dirty="0"/>
              <a:t>«Тимуровские работы»</a:t>
            </a:r>
            <a:r>
              <a:rPr lang="en-US" b="1" u="sng" dirty="0"/>
              <a:t>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394" y="1139371"/>
            <a:ext cx="6105677" cy="4579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423249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740229"/>
            <a:ext cx="6798734" cy="780143"/>
          </a:xfrm>
        </p:spPr>
        <p:txBody>
          <a:bodyPr>
            <a:normAutofit fontScale="90000"/>
          </a:bodyPr>
          <a:lstStyle/>
          <a:p>
            <a:r>
              <a:rPr lang="ru-RU" b="1" u="sng" dirty="0"/>
              <a:t>«Тимуровские работы»</a:t>
            </a:r>
            <a:r>
              <a:rPr lang="en-US" b="1" u="sng" dirty="0"/>
              <a:t>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557" y="1130300"/>
            <a:ext cx="6369352" cy="47770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2196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682172"/>
            <a:ext cx="6798734" cy="1103086"/>
          </a:xfrm>
        </p:spPr>
        <p:txBody>
          <a:bodyPr>
            <a:normAutofit fontScale="90000"/>
          </a:bodyPr>
          <a:lstStyle/>
          <a:p>
            <a:r>
              <a:rPr lang="ru-RU" b="1" u="sng" dirty="0"/>
              <a:t>«Тимуровские работы»</a:t>
            </a:r>
            <a:r>
              <a:rPr lang="en-US" b="1" u="sng" dirty="0"/>
              <a:t>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094" y="1349829"/>
            <a:ext cx="6080277" cy="4560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8040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6" y="667657"/>
            <a:ext cx="6798734" cy="1074057"/>
          </a:xfrm>
        </p:spPr>
        <p:txBody>
          <a:bodyPr>
            <a:normAutofit fontScale="90000"/>
          </a:bodyPr>
          <a:lstStyle/>
          <a:p>
            <a:r>
              <a:rPr lang="ru-RU" b="1" u="sng" dirty="0"/>
              <a:t>«Тимуровские работы»</a:t>
            </a:r>
            <a:r>
              <a:rPr lang="en-US" b="1" u="sng" dirty="0"/>
              <a:t>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945" y="1318985"/>
            <a:ext cx="6194576" cy="46459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392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День Славянской письменности</a:t>
            </a:r>
            <a:endParaRPr lang="ru-RU" dirty="0"/>
          </a:p>
        </p:txBody>
      </p:sp>
      <p:pic>
        <p:nvPicPr>
          <p:cNvPr id="1026" name="Picture 2" descr="C:\Users\User3\Desktop\общее\фото общ\день славянской письменности 2016\IMG_218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397" y="2101932"/>
            <a:ext cx="7505206" cy="41682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39903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ДО «</a:t>
            </a:r>
            <a:r>
              <a:rPr lang="ru-RU" dirty="0" err="1" smtClean="0"/>
              <a:t>Эрэл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6" name="Picture 2" descr="C:\Users\Пользователь\Desktop\коля сотик фото\20160422_1627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252" y="1512051"/>
            <a:ext cx="8128000" cy="495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5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Деловые игры</a:t>
            </a:r>
          </a:p>
        </p:txBody>
      </p:sp>
      <p:pic>
        <p:nvPicPr>
          <p:cNvPr id="11267" name="Picture 2" descr="C:\Users\User3\Desktop\докум за весну\фото школа\коммун сбор 2015\IMG_20150424_1954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1472" y="2000240"/>
            <a:ext cx="4038600" cy="22717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268" name="Picture 3" descr="C:\Users\User3\Desktop\докум за весну\фото школа\коммун сбор 2015\IMG_20150424_1710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3438" y="3571876"/>
            <a:ext cx="4038600" cy="22717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Открытый диалог с главой наслега Кюпцы</a:t>
            </a:r>
          </a:p>
        </p:txBody>
      </p:sp>
      <p:pic>
        <p:nvPicPr>
          <p:cNvPr id="10243" name="Picture 2" descr="C:\Users\User3\Desktop\с рабочего стола\документы за март, апрель\коммунарские сборы\IMG_16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1909" y="2249435"/>
            <a:ext cx="4038600" cy="3028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44" name="Picture 3" descr="C:\Users\User3\Desktop\с рабочего стола\документы за март, апрель\коммунарские сборы\IMG_16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86314" y="3357562"/>
            <a:ext cx="4038600" cy="3028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в улусных мероприятиях</a:t>
            </a:r>
          </a:p>
        </p:txBody>
      </p:sp>
      <p:pic>
        <p:nvPicPr>
          <p:cNvPr id="24579" name="Picture 2" descr="C:\Users\User3\Desktop\ноябрь, декабрь\Новая папка\IMG_34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06017" y="2395848"/>
            <a:ext cx="3660779" cy="2757493"/>
          </a:xfrm>
          <a:noFill/>
        </p:spPr>
      </p:pic>
      <p:pic>
        <p:nvPicPr>
          <p:cNvPr id="2050" name="Picture 2" descr="C:\Users\Пользователь\Desktop\IMG_24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0687" y="3501182"/>
            <a:ext cx="4253272" cy="29003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Коммунарский сбор</a:t>
            </a:r>
          </a:p>
        </p:txBody>
      </p:sp>
      <p:pic>
        <p:nvPicPr>
          <p:cNvPr id="25603" name="Picture 2" descr="C:\Users\User3\Desktop\с рабочего стола\документы за март, апрель\коммунарские сборы\IMG_17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67059" y="2996479"/>
            <a:ext cx="3609975" cy="2457450"/>
          </a:xfrm>
        </p:spPr>
      </p:pic>
      <p:pic>
        <p:nvPicPr>
          <p:cNvPr id="25604" name="Picture 3" descr="C:\Users\User3\Desktop\с рабочего стола\документы за март, апрель\коммунарские сборы\IMG_17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3438" y="2786063"/>
            <a:ext cx="3857625" cy="26003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661</TotalTime>
  <Words>246</Words>
  <Application>Microsoft Office PowerPoint</Application>
  <PresentationFormat>Экран (4:3)</PresentationFormat>
  <Paragraphs>52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Натуральные материалы</vt:lpstr>
      <vt:lpstr>Слайд 1</vt:lpstr>
      <vt:lpstr>    Проект разработан с учетом культурно-исторических, этнических, социально-экономических особенностей, запросов семьи, общественных организаций. В проекте определены цели, задачи, ценности, содержание, планируемые результаты, а также формы воспитания и социализации обучающихся, взаимодействия с семьей, учреждениями дополнительного образования. </vt:lpstr>
      <vt:lpstr>    </vt:lpstr>
      <vt:lpstr>Слайд 4</vt:lpstr>
      <vt:lpstr>Слайд 5</vt:lpstr>
      <vt:lpstr>Слайд 6</vt:lpstr>
      <vt:lpstr>Слайд 7</vt:lpstr>
      <vt:lpstr>Слайд 8</vt:lpstr>
      <vt:lpstr>«Тимуровские работы». </vt:lpstr>
      <vt:lpstr>«Тимуровские работы». </vt:lpstr>
      <vt:lpstr>Слайд 11</vt:lpstr>
      <vt:lpstr>«Тимуровские работы».  </vt:lpstr>
      <vt:lpstr>«Тимуровские работы».  </vt:lpstr>
      <vt:lpstr>«Тимуровские работы».  </vt:lpstr>
      <vt:lpstr>«Тимуровские работы».  </vt:lpstr>
      <vt:lpstr>День Славянской письменности</vt:lpstr>
      <vt:lpstr> ДО «Эрэл»</vt:lpstr>
      <vt:lpstr>Деловые игры</vt:lpstr>
      <vt:lpstr>Открытый диалог с главой наслега Кюпцы</vt:lpstr>
      <vt:lpstr>Участие в улусных мероприятиях</vt:lpstr>
      <vt:lpstr>Коммунарский сбор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Кюпская средняя общеобразовательная школа.</dc:title>
  <dc:creator>DNS</dc:creator>
  <cp:lastModifiedBy>User3</cp:lastModifiedBy>
  <cp:revision>50</cp:revision>
  <dcterms:created xsi:type="dcterms:W3CDTF">2016-09-05T23:47:38Z</dcterms:created>
  <dcterms:modified xsi:type="dcterms:W3CDTF">2020-11-17T02:18:29Z</dcterms:modified>
</cp:coreProperties>
</file>