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saveSubsetFonts="1">
  <p:sldMasterIdLst>
    <p:sldMasterId id="2147483648" r:id="rId1"/>
  </p:sldMasterIdLst>
  <p:notesMasterIdLst>
    <p:notesMasterId r:id="rId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</p:sldIdLst>
  <p:sldSz type="screen4x3" cy="6858000" cx="9144000"/>
  <p:notesSz cx="6858000" cy="9144000"/>
  <p:defaultTextStyle>
    <a:defPPr>
      <a:defRPr lang="ru-RU"/>
    </a:defPPr>
    <a:lvl1pPr algn="l" defTabSz="914400" eaLnBrk="1" hangingPunct="1" latinLnBrk="0" marL="0" rtl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 lastView="sldThumbnailView">
  <p:normalViewPr>
    <p:restoredLeft sz="14869" autoAdjust="0"/>
    <p:restoredTop sz="94660"/>
  </p:normalViewPr>
  <p:slideViewPr>
    <p:cSldViewPr>
      <p:cViewPr>
        <p:scale>
          <a:sx n="70" d="100"/>
          <a:sy n="70" d="100"/>
        </p:scale>
        <p:origin x="-1254" y="-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tableStyles" Target="tableStyles.xml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7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8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682" name="Rectangle 4"/>
          <p:cNvSpPr>
            <a:spLocks noChangeAspect="1" noRot="1" noGrp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/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68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68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8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t>‹#›</a:t>
            </a:fld>
            <a:endParaRPr lang="en-US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fontAlgn="base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algn="l" fontAlgn="base" marL="4572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algn="l" fontAlgn="base" marL="9144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algn="l" fontAlgn="base" marL="13716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algn="l" fontAlgn="base" marL="18288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Титульный слайд">
    <p:spTree>
      <p:nvGrpSpPr>
        <p:cNvPr id="2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582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algn="ctr" indent="0" mar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algn="ctr" indent="0" marL="45720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algn="ctr" indent="0" marL="91440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algn="ctr" indent="0" marL="137160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algn="ctr" indent="0" marL="182880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algn="ctr" indent="0" marL="228600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algn="ctr" indent="0" marL="274320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algn="ctr" indent="0" marL="320040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algn="ctr" indent="0" marL="365760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104858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4C71EC6-210F-42DE-9C53-41977AD35B3D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104858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58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Заголовок и объект">
    <p:spTree>
      <p:nvGrpSpPr>
        <p:cNvPr id="4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593" name="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59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4C71EC6-210F-42DE-9C53-41977AD35B3D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104859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59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Заголовок раздела">
    <p:spTree>
      <p:nvGrpSpPr>
        <p:cNvPr id="6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b="1" cap="all" sz="4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5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indent="0" marL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indent="0" marL="4572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5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4C71EC6-210F-42DE-9C53-41977AD35B3D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104865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5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Два объекта">
    <p:spTree>
      <p:nvGrpSpPr>
        <p:cNvPr id="7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7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58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59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60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4C71EC6-210F-42DE-9C53-41977AD35B3D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1048661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62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Сравнение">
    <p:spTree>
      <p:nvGrpSpPr>
        <p:cNvPr id="7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3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64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65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66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67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68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4C71EC6-210F-42DE-9C53-41977AD35B3D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1048669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70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Только заголовок">
    <p:spTree>
      <p:nvGrpSpPr>
        <p:cNvPr id="6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3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4C71EC6-210F-42DE-9C53-41977AD35B3D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104863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3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Пустой слайд">
    <p:spTree>
      <p:nvGrpSpPr>
        <p:cNvPr id="7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1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4C71EC6-210F-42DE-9C53-41977AD35B3D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1048672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73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Объект с подписью">
    <p:spTree>
      <p:nvGrpSpPr>
        <p:cNvPr id="7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4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b="1" sz="2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75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76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indent="0" marL="0">
              <a:buNone/>
              <a:defRPr sz="1400"/>
            </a:lvl1pPr>
            <a:lvl2pPr indent="0" marL="457200">
              <a:buNone/>
              <a:defRPr sz="1200"/>
            </a:lvl2pPr>
            <a:lvl3pPr indent="0" marL="914400">
              <a:buNone/>
              <a:defRPr sz="1000"/>
            </a:lvl3pPr>
            <a:lvl4pPr indent="0" marL="1371600">
              <a:buNone/>
              <a:defRPr sz="900"/>
            </a:lvl4pPr>
            <a:lvl5pPr indent="0" marL="1828800">
              <a:buNone/>
              <a:defRPr sz="900"/>
            </a:lvl5pPr>
            <a:lvl6pPr indent="0" marL="2286000">
              <a:buNone/>
              <a:defRPr sz="900"/>
            </a:lvl6pPr>
            <a:lvl7pPr indent="0" marL="2743200">
              <a:buNone/>
              <a:defRPr sz="900"/>
            </a:lvl7pPr>
            <a:lvl8pPr indent="0" marL="3200400">
              <a:buNone/>
              <a:defRPr sz="900"/>
            </a:lvl8pPr>
            <a:lvl9pPr indent="0" marL="365760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7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4C71EC6-210F-42DE-9C53-41977AD35B3D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104867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7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Рисунок с подписью">
    <p:spTree>
      <p:nvGrpSpPr>
        <p:cNvPr id="6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1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b="1" sz="2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42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4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lang="ru-RU"/>
          </a:p>
        </p:txBody>
      </p:sp>
      <p:sp>
        <p:nvSpPr>
          <p:cNvPr id="1048643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indent="0" marL="0">
              <a:buNone/>
              <a:defRPr sz="1400"/>
            </a:lvl1pPr>
            <a:lvl2pPr indent="0" marL="457200">
              <a:buNone/>
              <a:defRPr sz="1200"/>
            </a:lvl2pPr>
            <a:lvl3pPr indent="0" marL="914400">
              <a:buNone/>
              <a:defRPr sz="1000"/>
            </a:lvl3pPr>
            <a:lvl4pPr indent="0" marL="1371600">
              <a:buNone/>
              <a:defRPr sz="900"/>
            </a:lvl4pPr>
            <a:lvl5pPr indent="0" marL="1828800">
              <a:buNone/>
              <a:defRPr sz="900"/>
            </a:lvl5pPr>
            <a:lvl6pPr indent="0" marL="2286000">
              <a:buNone/>
              <a:defRPr sz="900"/>
            </a:lvl6pPr>
            <a:lvl7pPr indent="0" marL="2743200">
              <a:buNone/>
              <a:defRPr sz="900"/>
            </a:lvl7pPr>
            <a:lvl8pPr indent="0" marL="3200400">
              <a:buNone/>
              <a:defRPr sz="900"/>
            </a:lvl8pPr>
            <a:lvl9pPr indent="0" marL="365760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44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4C71EC6-210F-42DE-9C53-41977AD35B3D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1048645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46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Заголовок и вертикальный текст">
    <p:spTree>
      <p:nvGrpSpPr>
        <p:cNvPr id="6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7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48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49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4C71EC6-210F-42DE-9C53-41977AD35B3D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1048650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51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Вертикальный заголовок и текст">
    <p:spTree>
      <p:nvGrpSpPr>
        <p:cNvPr id="6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6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37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3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4C71EC6-210F-42DE-9C53-41977AD35B3D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104863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4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/>
        </p:spPr>
        <p:txBody>
          <a:bodyPr anchor="ctr" bIns="45720" lIns="91440" rIns="91440" rtlCol="0" tIns="45720" vert="horz">
            <a:normAutofit/>
          </a:bodyPr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577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/>
        </p:spPr>
        <p:txBody>
          <a:bodyPr bIns="45720" lIns="91440" rIns="91440" rtlCol="0" tIns="45720" vert="horz">
            <a:normAutofit/>
          </a:bodyPr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578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/>
        </p:spPr>
        <p:txBody>
          <a:bodyPr anchor="ctr" bIns="45720" lIns="91440" rIns="91440" rtlCol="0" tIns="45720" vert="horz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1048579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/>
        </p:spPr>
        <p:txBody>
          <a:bodyPr anchor="ctr" bIns="45720" lIns="91440" rIns="91440" rtlCol="0" tIns="45720" vert="horz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048580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/>
        </p:spPr>
        <p:txBody>
          <a:bodyPr anchor="ctr" bIns="45720" lIns="91440" rIns="91440" rtlCol="0" tIns="45720" vert="horz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eaLnBrk="1" hangingPunct="1" latinLnBrk="0" rtl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algn="l" defTabSz="914400" eaLnBrk="1" hangingPunct="1" indent="-342900" latinLnBrk="0" marL="342900" rtl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indent="-285750" latinLnBrk="0" marL="742950" rtl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indent="-228600" latinLnBrk="0" marL="1143000" rtl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indent="-228600" latinLnBrk="0" marL="1600200" rtl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indent="-228600" latinLnBrk="0" marL="2057400" rtl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indent="-228600" latinLnBrk="0" marL="2514600" rtl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indent="-228600" latinLnBrk="0" marL="2971800" rtl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indent="-228600" latinLnBrk="0" marL="3429000" rtl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indent="-228600" latinLnBrk="0" marL="3886200" rtl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algn="l" defTabSz="914400" eaLnBrk="1" hangingPunct="1" latinLnBrk="0" marL="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latinLnBrk="0" marL="457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latinLnBrk="0" marL="914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latinLnBrk="0" marL="1371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latinLnBrk="0" marL="18288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latinLnBrk="0" marL="22860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latinLnBrk="0" marL="2743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latinLnBrk="0" marL="3200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latinLnBrk="0" marL="3657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1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1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slideLayout" Target="../slideLayouts/slideLayout1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1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2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2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slideLayout" Target="../slideLayouts/slideLayout2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image" Target="../media/image9.jpeg"/><Relationship Id="rId2" Type="http://schemas.openxmlformats.org/officeDocument/2006/relationships/slideLayout" Target="../slideLayouts/slideLayout1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slideLayout" Target="../slideLayouts/slideLayout1.xml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slideLayout" Target="../slideLayouts/slideLayout1.xml"/></Relationships>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image" Target="../media/image12.jpeg"/><Relationship Id="rId2" Type="http://schemas.openxmlformats.org/officeDocument/2006/relationships/slideLayout" Target="../slideLayouts/slideLayout1.xml"/></Relationships>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slideLayout" Target="../slideLayouts/slideLayout1.xml"/></Relationships>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slideLayout" Target="../slideLayouts/slideLayout2.xml"/></Relationships>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image" Target="../media/image14.jpeg"/><Relationship Id="rId2" Type="http://schemas.openxmlformats.org/officeDocument/2006/relationships/slideLayout" Target="../slideLayouts/slideLayout1.xml"/></Relationships>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image" Target="../media/image15.jpeg"/><Relationship Id="rId2" Type="http://schemas.openxmlformats.org/officeDocument/2006/relationships/image" Target="../media/image16.png"/><Relationship Id="rId3" Type="http://schemas.openxmlformats.org/officeDocument/2006/relationships/slideLayout" Target="../slideLayouts/slideLayout1.xml"/></Relationships>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image" Target="../media/image9.jpeg"/><Relationship Id="rId2" Type="http://schemas.openxmlformats.org/officeDocument/2006/relationships/slideLayout" Target="../slideLayouts/slideLayout2.xml"/></Relationships>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image" Target="../media/image17.jpeg"/><Relationship Id="rId2" Type="http://schemas.openxmlformats.org/officeDocument/2006/relationships/slideLayout" Target="../slideLayouts/slideLayout1.xml"/></Relationships>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slideLayout" Target="../slideLayouts/slideLayout1.xml"/></Relationships>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slideLayout" Target="../slideLayouts/slideLayout1.xml"/></Relationships>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image" Target="../media/image18.png"/><Relationship Id="rId2" Type="http://schemas.openxmlformats.org/officeDocument/2006/relationships/slideLayout" Target="../slideLayouts/slideLayout1.xml"/></Relationships>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image" Target="../media/image19.jpeg"/><Relationship Id="rId2" Type="http://schemas.openxmlformats.org/officeDocument/2006/relationships/slideLayout" Target="../slideLayouts/slideLayout2.xml"/></Relationships>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image" Target="../media/image20.png"/><Relationship Id="rId2" Type="http://schemas.openxmlformats.org/officeDocument/2006/relationships/slideLayout" Target="../slideLayouts/slideLayout1.xml"/></Relationships>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image" Target="../media/image21.jpeg"/><Relationship Id="rId2" Type="http://schemas.openxmlformats.org/officeDocument/2006/relationships/slideLayout" Target="../slideLayouts/slideLayout1.xml"/></Relationships>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image" Target="../media/image22.jpeg"/><Relationship Id="rId2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2" name="Picture 2" descr="https://img.freepik.com/free-vector/children-with-blackboard-banner_1308-22978.jpg?size=626&amp;ext=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/>
          <a:noFill/>
        </p:spPr>
      </p:pic>
      <p:sp>
        <p:nvSpPr>
          <p:cNvPr id="1048586" name="Заголовок 1"/>
          <p:cNvSpPr>
            <a:spLocks noGrp="1"/>
          </p:cNvSpPr>
          <p:nvPr>
            <p:ph type="ctrTitle"/>
          </p:nvPr>
        </p:nvSpPr>
        <p:spPr>
          <a:xfrm>
            <a:off x="467544" y="1772816"/>
            <a:ext cx="8208912" cy="1827634"/>
          </a:xfrm>
        </p:spPr>
        <p:txBody>
          <a:bodyPr>
            <a:noAutofit/>
          </a:bodyPr>
          <a:p>
            <a:r>
              <a:rPr dirty="0" sz="3600" lang="ru-RU" smtClean="0">
                <a:solidFill>
                  <a:schemeClr val="bg1"/>
                </a:solidFill>
              </a:rPr>
              <a:t>«Формирование элементарных математических представлений </a:t>
            </a:r>
            <a:br>
              <a:rPr dirty="0" sz="3600" lang="ru-RU" smtClean="0">
                <a:solidFill>
                  <a:schemeClr val="bg1"/>
                </a:solidFill>
              </a:rPr>
            </a:br>
            <a:r>
              <a:rPr dirty="0" sz="3600" lang="ru-RU" smtClean="0">
                <a:solidFill>
                  <a:schemeClr val="bg1"/>
                </a:solidFill>
              </a:rPr>
              <a:t>в процессе разных видах </a:t>
            </a:r>
            <a:br>
              <a:rPr dirty="0" sz="3600" lang="ru-RU" smtClean="0">
                <a:solidFill>
                  <a:schemeClr val="bg1"/>
                </a:solidFill>
              </a:rPr>
            </a:br>
            <a:r>
              <a:rPr dirty="0" sz="3600" lang="ru-RU" smtClean="0">
                <a:solidFill>
                  <a:schemeClr val="bg1"/>
                </a:solidFill>
              </a:rPr>
              <a:t>детской деятельности»</a:t>
            </a:r>
            <a:endParaRPr dirty="0" sz="3600" lang="ru-RU">
              <a:solidFill>
                <a:schemeClr val="bg1"/>
              </a:solidFill>
            </a:endParaRPr>
          </a:p>
        </p:txBody>
      </p:sp>
      <p:sp>
        <p:nvSpPr>
          <p:cNvPr id="104858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5229200"/>
            <a:ext cx="7200800" cy="576064"/>
          </a:xfrm>
        </p:spPr>
        <p:txBody>
          <a:bodyPr>
            <a:normAutofit/>
          </a:bodyPr>
          <a:p>
            <a:pPr algn="r"/>
            <a:r>
              <a:rPr dirty="0" sz="2800" lang="ru-RU" smtClean="0">
                <a:solidFill>
                  <a:schemeClr val="bg1"/>
                </a:solidFill>
              </a:rPr>
              <a:t>Воспитатель: </a:t>
            </a:r>
            <a:r>
              <a:rPr altLang="ru-RU" dirty="0" sz="2800" lang="ru-RU" err="1" smtClean="0">
                <a:solidFill>
                  <a:schemeClr val="bg1"/>
                </a:solidFill>
              </a:rPr>
              <a:t>К</a:t>
            </a:r>
            <a:r>
              <a:rPr altLang="ru-RU" dirty="0" sz="2800" lang="ru-RU" err="1" smtClean="0">
                <a:solidFill>
                  <a:schemeClr val="bg1"/>
                </a:solidFill>
              </a:rPr>
              <a:t>о</a:t>
            </a:r>
            <a:r>
              <a:rPr altLang="ru-RU" dirty="0" sz="2800" lang="ru-RU" err="1" smtClean="0">
                <a:solidFill>
                  <a:schemeClr val="bg1"/>
                </a:solidFill>
              </a:rPr>
              <a:t>к</a:t>
            </a:r>
            <a:r>
              <a:rPr altLang="ru-RU" dirty="0" sz="2800" lang="ru-RU" err="1" smtClean="0">
                <a:solidFill>
                  <a:schemeClr val="bg1"/>
                </a:solidFill>
              </a:rPr>
              <a:t>у</a:t>
            </a:r>
            <a:r>
              <a:rPr altLang="ru-RU" dirty="0" sz="2800" lang="ru-RU" err="1" smtClean="0">
                <a:solidFill>
                  <a:schemeClr val="bg1"/>
                </a:solidFill>
              </a:rPr>
              <a:t>н</a:t>
            </a:r>
            <a:r>
              <a:rPr altLang="ru-RU" dirty="0" sz="2800" lang="ru-RU" err="1" smtClean="0">
                <a:solidFill>
                  <a:schemeClr val="bg1"/>
                </a:solidFill>
              </a:rPr>
              <a:t>ь</a:t>
            </a:r>
            <a:r>
              <a:rPr altLang="ru-RU" dirty="0" sz="2800" lang="ru-RU" err="1" smtClean="0">
                <a:solidFill>
                  <a:schemeClr val="bg1"/>
                </a:solidFill>
              </a:rPr>
              <a:t>к</a:t>
            </a:r>
            <a:r>
              <a:rPr altLang="ru-RU" dirty="0" sz="2800" lang="ru-RU" err="1" smtClean="0">
                <a:solidFill>
                  <a:schemeClr val="bg1"/>
                </a:solidFill>
              </a:rPr>
              <a:t>о</a:t>
            </a:r>
            <a:r>
              <a:rPr altLang="ru-RU" dirty="0" sz="2800" lang="en-US" err="1" smtClean="0">
                <a:solidFill>
                  <a:schemeClr val="bg1"/>
                </a:solidFill>
              </a:rPr>
              <a:t> </a:t>
            </a:r>
            <a:r>
              <a:rPr altLang="en-US" dirty="0" sz="2800" lang="ru-RU" err="1" smtClean="0">
                <a:solidFill>
                  <a:schemeClr val="bg1"/>
                </a:solidFill>
              </a:rPr>
              <a:t>Н</a:t>
            </a:r>
            <a:r>
              <a:rPr altLang="ru-RU" dirty="0" sz="2800" lang="en-US" err="1" smtClean="0">
                <a:solidFill>
                  <a:schemeClr val="bg1"/>
                </a:solidFill>
              </a:rPr>
              <a:t>.</a:t>
            </a:r>
            <a:r>
              <a:rPr altLang="en-US" dirty="0" sz="2800" lang="ru-RU" err="1" smtClean="0">
                <a:solidFill>
                  <a:schemeClr val="bg1"/>
                </a:solidFill>
              </a:rPr>
              <a:t>Н</a:t>
            </a:r>
            <a:r>
              <a:rPr altLang="ru-RU" dirty="0" sz="2800" lang="en-US" err="1" smtClean="0">
                <a:solidFill>
                  <a:schemeClr val="bg1"/>
                </a:solidFill>
              </a:rPr>
              <a:t>.</a:t>
            </a:r>
            <a:endParaRPr dirty="0" sz="2800" lang="ru-RU">
              <a:solidFill>
                <a:schemeClr val="bg1"/>
              </a:solidFill>
            </a:endParaRPr>
          </a:p>
        </p:txBody>
      </p:sp>
    </p:spTree>
  </p:cSld>
  <p:clrMapOvr>
    <a:masterClrMapping/>
  </p:clrMapOvr>
  <p:timing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3" name="Picture 2" descr="https://i.pinimg.com/originals/f9/5d/f2/f95df250f42fd99c776a876d276672bc.pn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7777" y="21962"/>
            <a:ext cx="9144000" cy="6858000"/>
          </a:xfrm>
          <a:prstGeom prst="rect"/>
          <a:noFill/>
        </p:spPr>
      </p:pic>
      <p:sp>
        <p:nvSpPr>
          <p:cNvPr id="1048588" name="Заголовок 1"/>
          <p:cNvSpPr>
            <a:spLocks noGrp="1"/>
          </p:cNvSpPr>
          <p:nvPr>
            <p:ph type="ctrTitle"/>
          </p:nvPr>
        </p:nvSpPr>
        <p:spPr>
          <a:xfrm>
            <a:off x="395536" y="1916832"/>
            <a:ext cx="7056784" cy="1683618"/>
          </a:xfrm>
        </p:spPr>
        <p:txBody>
          <a:bodyPr>
            <a:noAutofit/>
          </a:bodyPr>
          <a:p>
            <a:r>
              <a:rPr b="1" dirty="0" sz="32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Математика является </a:t>
            </a:r>
            <a:br>
              <a:rPr b="1" dirty="0" sz="3200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32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универсальным и мощным методом познания. </a:t>
            </a:r>
            <a:r>
              <a:rPr b="1" dirty="0" sz="32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b="1" dirty="0" sz="32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32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Одно </a:t>
            </a:r>
            <a:r>
              <a:rPr b="1" dirty="0" sz="32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из самых точных высказываний, определяющих её место в системе наук, принадлежит </a:t>
            </a:r>
            <a:r>
              <a:rPr b="1" dirty="0" sz="32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физику Нильсу Бору</a:t>
            </a:r>
            <a:r>
              <a:rPr b="1" dirty="0" sz="32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b="1" dirty="0" sz="32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b="1" dirty="0" sz="32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40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b="1" dirty="0" sz="4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Математика – это больше, чем наука, это – язык</a:t>
            </a:r>
            <a:r>
              <a:rPr b="1" dirty="0" sz="48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dirty="0" sz="5400" lang="ru-RU"/>
          </a:p>
        </p:txBody>
      </p:sp>
    </p:spTree>
  </p:cSld>
  <p:clrMapOvr>
    <a:masterClrMapping/>
  </p:clrMapOvr>
  <p:timing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4" name="Picture 2" descr="https://i.pinimg.com/originals/29/01/3d/29013d0e4502c342f5781d7c1292a6e7.pn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0" y="0"/>
            <a:ext cx="9236695" cy="6858000"/>
          </a:xfrm>
          <a:prstGeom prst="rect"/>
          <a:noFill/>
        </p:spPr>
      </p:pic>
      <p:sp>
        <p:nvSpPr>
          <p:cNvPr id="1048589" name="Заголовок 1"/>
          <p:cNvSpPr>
            <a:spLocks noGrp="1"/>
          </p:cNvSpPr>
          <p:nvPr>
            <p:ph type="ctrTitle"/>
          </p:nvPr>
        </p:nvSpPr>
        <p:spPr>
          <a:xfrm>
            <a:off x="3491880" y="1844824"/>
            <a:ext cx="5400600" cy="3096344"/>
          </a:xfrm>
        </p:spPr>
        <p:txBody>
          <a:bodyPr>
            <a:noAutofit/>
          </a:bodyPr>
          <a:p>
            <a:r>
              <a:rPr b="1"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Математика в жизни человека занимает особое место. Мы настолько срослись с ней, что попросту не замечаем её.</a:t>
            </a:r>
            <a:br>
              <a:rPr b="1"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2400" lang="ru-RU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ведь с математики начинается всё. </a:t>
            </a:r>
            <a:r>
              <a:rPr b="1"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Ребёнок только родился, а первые цифры в его жизни уже звучат: рост, вес.</a:t>
            </a:r>
            <a:br>
              <a:rPr b="1"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Малыш растет, не может выговорить слова "математика", а уже занимается ею, решает небольшие задачи по подсчету игрушек, кубиков. </a:t>
            </a:r>
            <a:r>
              <a:rPr b="1" dirty="0" sz="20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b="1" dirty="0" sz="20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20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 </a:t>
            </a:r>
            <a:r>
              <a:rPr b="1"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и родители о математике и задачах не забывают. Готовя ребенку пищу, взвешивая его, им приходится использовать математику. Ведь нужно решить элементарные задачи: сколько еды нужно приготовить для малыша, учитывая его вес.</a:t>
            </a:r>
            <a:r>
              <a:rPr b="1" dirty="0" sz="4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b="1" dirty="0" sz="4000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b="1" dirty="0" sz="4000"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5" name="Picture 2" descr="https://ds01.infourok.ru/uploads/ex/103d/0000d38c-1c69658b/img16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1" y="1"/>
            <a:ext cx="9135282" cy="6858000"/>
          </a:xfrm>
          <a:prstGeom prst="rect"/>
          <a:noFill/>
        </p:spPr>
      </p:pic>
      <p:sp>
        <p:nvSpPr>
          <p:cNvPr id="1048590" name="Заголовок 1"/>
          <p:cNvSpPr>
            <a:spLocks noGrp="1"/>
          </p:cNvSpPr>
          <p:nvPr>
            <p:ph type="ctrTitle"/>
          </p:nvPr>
        </p:nvSpPr>
        <p:spPr>
          <a:xfrm>
            <a:off x="1547664" y="2204864"/>
            <a:ext cx="6048672" cy="2232248"/>
          </a:xfrm>
        </p:spPr>
        <p:txBody>
          <a:bodyPr>
            <a:normAutofit fontScale="90000"/>
          </a:bodyPr>
          <a:p>
            <a:r>
              <a:rPr b="1" dirty="0" sz="2200" lang="ru-RU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Дошкольный возраст – это начало всестороннего развития и формирования личности ребёнка. </a:t>
            </a:r>
            <a:r>
              <a:rPr b="1" dirty="0" sz="2200" lang="ru-RU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b="1" dirty="0" sz="2200" lang="ru-RU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2200" lang="ru-RU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b="1" dirty="0" sz="2200" lang="ru-RU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этот период у детей наблюдается интенсивное физическое, психическое, а так же познавательное, интеллектуальное развитие.</a:t>
            </a:r>
            <a:br>
              <a:rPr b="1" dirty="0" sz="2200" lang="ru-RU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2200" lang="ru-RU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 </a:t>
            </a:r>
            <a:r>
              <a:rPr b="1" dirty="0" sz="2200" lang="ru-RU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 </a:t>
            </a:r>
            <a:r>
              <a:rPr b="1" dirty="0" sz="2200" lang="ru-RU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 математике в дошкольном возрасте способствует формированию и совершенствованию интеллектуальных способностей: логике мысли, рассуждений и действий, гибкости мыслительного процесса, смекалки и сообразительности, развитию творческого </a:t>
            </a:r>
            <a:r>
              <a:rPr b="1" dirty="0" sz="2200" lang="ru-RU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мышления.</a:t>
            </a:r>
            <a:r>
              <a:rPr b="1" dirty="0" sz="2200" lang="ru-RU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b="1" dirty="0" sz="2200" lang="ru-RU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2200" lang="ru-RU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и нас педагогов всегда волнует вопрос, как обеспечить полноценное развитие ребёнка в дошкольном возрасте, как правильно подготовить его к школе</a:t>
            </a:r>
            <a:endParaRPr dirty="0" lang="ru-RU"/>
          </a:p>
        </p:txBody>
      </p:sp>
    </p:spTree>
  </p:cSld>
  <p:clrMapOvr>
    <a:masterClrMapping/>
  </p:clrMapOvr>
  <p:timing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6" name="Picture 2" descr="https://oformi-foto.ru/png_tmp/25804.pn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28500" y="1"/>
            <a:ext cx="9144000" cy="6858000"/>
          </a:xfrm>
          <a:prstGeom prst="rect"/>
          <a:noFill/>
        </p:spPr>
      </p:pic>
      <p:sp>
        <p:nvSpPr>
          <p:cNvPr id="1048591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486600" cy="5544615"/>
          </a:xfrm>
        </p:spPr>
        <p:txBody>
          <a:bodyPr>
            <a:normAutofit fontScale="93750"/>
          </a:bodyPr>
          <a:p>
            <a:r>
              <a:rPr b="1" dirty="0" sz="4000" i="1" lang="ru-RU">
                <a:cs typeface="Aharoni" panose="02010803020104030203" pitchFamily="2" charset="-79"/>
              </a:rPr>
              <a:t>«Ведь от того, как заложены элементарные математические представления в значительной мере зависит дальнейший путь математического развития, успешность продвижения ребёнка в этой области знаний.» </a:t>
            </a:r>
            <a:r>
              <a:rPr b="1" dirty="0" sz="3600" i="1" lang="en-US" smtClean="0">
                <a:cs typeface="Aharoni" panose="02010803020104030203" pitchFamily="2" charset="-79"/>
              </a:rPr>
              <a:t/>
            </a:r>
            <a:br>
              <a:rPr b="1" dirty="0" sz="3600" i="1" lang="en-US" smtClean="0">
                <a:cs typeface="Aharoni" panose="02010803020104030203" pitchFamily="2" charset="-79"/>
              </a:rPr>
            </a:br>
            <a:r>
              <a:rPr b="1" dirty="0" sz="3200" i="1" lang="ru-RU" smtClean="0">
                <a:cs typeface="Aharoni" panose="02010803020104030203" pitchFamily="2" charset="-79"/>
              </a:rPr>
              <a:t>Л</a:t>
            </a:r>
            <a:r>
              <a:rPr b="1" dirty="0" sz="3200" i="1" lang="ru-RU">
                <a:cs typeface="Aharoni" panose="02010803020104030203" pitchFamily="2" charset="-79"/>
              </a:rPr>
              <a:t>. А. </a:t>
            </a:r>
            <a:r>
              <a:rPr b="1" dirty="0" sz="3200" i="1" lang="ru-RU" err="1">
                <a:cs typeface="Aharoni" panose="02010803020104030203" pitchFamily="2" charset="-79"/>
              </a:rPr>
              <a:t>Венгер</a:t>
            </a:r>
            <a:endParaRPr b="1" dirty="0" sz="3200" i="1" lang="ru-RU">
              <a:cs typeface="Aharoni" panose="02010803020104030203" pitchFamily="2" charset="-79"/>
            </a:endParaRPr>
          </a:p>
        </p:txBody>
      </p:sp>
    </p:spTree>
  </p:cSld>
  <p:clrMapOvr>
    <a:masterClrMapping/>
  </p:clrMapOvr>
  <p:timing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7" name="Picture 2" descr="https://fs02.vseosvita.ua/020015em-4be9/001.pn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/>
          <a:noFill/>
        </p:spPr>
      </p:pic>
      <p:sp>
        <p:nvSpPr>
          <p:cNvPr id="1048597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3442394"/>
          </a:xfrm>
        </p:spPr>
        <p:txBody>
          <a:bodyPr>
            <a:normAutofit/>
          </a:bodyPr>
          <a:p>
            <a:r>
              <a:rPr b="1" dirty="0" sz="3200" lang="ru-RU">
                <a:solidFill>
                  <a:srgbClr val="C00000"/>
                </a:solidFill>
                <a:latin typeface="Times New Roman"/>
              </a:rPr>
              <a:t>Традиционные направления ФЭМП </a:t>
            </a:r>
            <a:r>
              <a:rPr b="1" dirty="0" sz="3200" lang="ru-RU" smtClean="0">
                <a:solidFill>
                  <a:srgbClr val="C00000"/>
                </a:solidFill>
                <a:latin typeface="Times New Roman"/>
              </a:rPr>
              <a:t/>
            </a:r>
            <a:br>
              <a:rPr b="1" dirty="0" sz="3200" lang="ru-RU" smtClean="0">
                <a:solidFill>
                  <a:srgbClr val="C00000"/>
                </a:solidFill>
                <a:latin typeface="Times New Roman"/>
              </a:rPr>
            </a:br>
            <a:r>
              <a:rPr b="1" dirty="0" sz="3200" lang="ru-RU" smtClean="0">
                <a:solidFill>
                  <a:srgbClr val="C00000"/>
                </a:solidFill>
                <a:latin typeface="Times New Roman"/>
              </a:rPr>
              <a:t>в</a:t>
            </a:r>
            <a:r>
              <a:rPr dirty="0" sz="3200" lang="ru-RU" smtClean="0">
                <a:solidFill>
                  <a:srgbClr val="C00000"/>
                </a:solidFill>
                <a:latin typeface="Times New Roman"/>
              </a:rPr>
              <a:t> </a:t>
            </a:r>
            <a:r>
              <a:rPr b="1" dirty="0" sz="3200" lang="ru-RU" smtClean="0">
                <a:solidFill>
                  <a:srgbClr val="C00000"/>
                </a:solidFill>
                <a:latin typeface="Times New Roman"/>
              </a:rPr>
              <a:t>дошкольном </a:t>
            </a:r>
            <a:r>
              <a:rPr b="1" dirty="0" sz="3200" lang="ru-RU">
                <a:solidFill>
                  <a:srgbClr val="C00000"/>
                </a:solidFill>
                <a:latin typeface="Times New Roman"/>
              </a:rPr>
              <a:t>возрасте</a:t>
            </a:r>
            <a:r>
              <a:rPr dirty="0" sz="3200" lang="ru-RU">
                <a:solidFill>
                  <a:srgbClr val="C00000"/>
                </a:solidFill>
                <a:latin typeface="Times New Roman"/>
              </a:rPr>
              <a:t/>
            </a:r>
            <a:br>
              <a:rPr dirty="0" sz="3200" lang="ru-RU">
                <a:solidFill>
                  <a:srgbClr val="C00000"/>
                </a:solidFill>
                <a:latin typeface="Times New Roman"/>
              </a:rPr>
            </a:br>
            <a:r>
              <a:rPr dirty="0" sz="3200" i="1" lang="ru-RU">
                <a:solidFill>
                  <a:srgbClr val="C00000"/>
                </a:solidFill>
                <a:latin typeface="Times New Roman"/>
              </a:rPr>
              <a:t>(математические эталоны)</a:t>
            </a:r>
            <a:r>
              <a:rPr dirty="0" sz="3200" lang="ru-RU">
                <a:solidFill>
                  <a:srgbClr val="C00000"/>
                </a:solidFill>
                <a:latin typeface="Times New Roman"/>
              </a:rPr>
              <a:t/>
            </a:r>
            <a:br>
              <a:rPr dirty="0" sz="3200" lang="ru-RU">
                <a:solidFill>
                  <a:srgbClr val="C00000"/>
                </a:solidFill>
                <a:latin typeface="Times New Roman"/>
              </a:rPr>
            </a:br>
            <a:endParaRPr dirty="0" lang="ru-RU"/>
          </a:p>
        </p:txBody>
      </p:sp>
      <p:sp>
        <p:nvSpPr>
          <p:cNvPr id="1048598" name="Объект 2"/>
          <p:cNvSpPr>
            <a:spLocks noGrp="1"/>
          </p:cNvSpPr>
          <p:nvPr>
            <p:ph idx="1"/>
          </p:nvPr>
        </p:nvSpPr>
        <p:spPr>
          <a:xfrm>
            <a:off x="1115616" y="2636912"/>
            <a:ext cx="7056784" cy="3489251"/>
          </a:xfrm>
        </p:spPr>
        <p:txBody>
          <a:bodyPr/>
          <a:p>
            <a:pPr>
              <a:buFont typeface="Wingdings" panose="05000000000000000000" pitchFamily="2" charset="2"/>
              <a:buChar char="Ø"/>
            </a:pPr>
            <a:r>
              <a:rPr dirty="0" lang="ru-RU" smtClean="0">
                <a:solidFill>
                  <a:srgbClr val="002060"/>
                </a:solidFill>
                <a:latin typeface="Times New Roman"/>
              </a:rPr>
              <a:t>   </a:t>
            </a:r>
            <a:r>
              <a:rPr b="1" dirty="0" lang="ru-RU" smtClean="0">
                <a:solidFill>
                  <a:srgbClr val="002060"/>
                </a:solidFill>
                <a:latin typeface="Times New Roman"/>
              </a:rPr>
              <a:t>количество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b="1" dirty="0" lang="ru-RU">
                <a:solidFill>
                  <a:srgbClr val="002060"/>
                </a:solidFill>
                <a:latin typeface="Times New Roman"/>
              </a:rPr>
              <a:t> </a:t>
            </a:r>
            <a:r>
              <a:rPr b="1" dirty="0" lang="ru-RU" smtClean="0">
                <a:solidFill>
                  <a:srgbClr val="002060"/>
                </a:solidFill>
                <a:latin typeface="Times New Roman"/>
              </a:rPr>
              <a:t>  величина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b="1" dirty="0" lang="ru-RU">
                <a:solidFill>
                  <a:srgbClr val="002060"/>
                </a:solidFill>
                <a:latin typeface="Times New Roman"/>
              </a:rPr>
              <a:t> </a:t>
            </a:r>
            <a:r>
              <a:rPr b="1" dirty="0" lang="ru-RU" smtClean="0">
                <a:solidFill>
                  <a:srgbClr val="002060"/>
                </a:solidFill>
                <a:latin typeface="Times New Roman"/>
              </a:rPr>
              <a:t>  форма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b="1" dirty="0" lang="ru-RU">
                <a:solidFill>
                  <a:srgbClr val="002060"/>
                </a:solidFill>
                <a:latin typeface="Times New Roman"/>
              </a:rPr>
              <a:t> </a:t>
            </a:r>
            <a:r>
              <a:rPr b="1" dirty="0" lang="ru-RU" smtClean="0">
                <a:solidFill>
                  <a:srgbClr val="002060"/>
                </a:solidFill>
                <a:latin typeface="Times New Roman"/>
              </a:rPr>
              <a:t>  ориентировка </a:t>
            </a:r>
            <a:r>
              <a:rPr b="1" dirty="0" lang="ru-RU">
                <a:solidFill>
                  <a:srgbClr val="002060"/>
                </a:solidFill>
                <a:latin typeface="Times New Roman"/>
              </a:rPr>
              <a:t>в </a:t>
            </a:r>
            <a:r>
              <a:rPr b="1" dirty="0" lang="ru-RU" smtClean="0">
                <a:solidFill>
                  <a:srgbClr val="002060"/>
                </a:solidFill>
                <a:latin typeface="Times New Roman"/>
              </a:rPr>
              <a:t>пространстве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b="1" dirty="0" lang="ru-RU">
                <a:solidFill>
                  <a:srgbClr val="002060"/>
                </a:solidFill>
                <a:latin typeface="Times New Roman"/>
              </a:rPr>
              <a:t> </a:t>
            </a:r>
            <a:r>
              <a:rPr b="1" dirty="0" lang="ru-RU" smtClean="0">
                <a:solidFill>
                  <a:srgbClr val="002060"/>
                </a:solidFill>
                <a:latin typeface="Times New Roman"/>
              </a:rPr>
              <a:t>  ориентировка </a:t>
            </a:r>
            <a:r>
              <a:rPr b="1" dirty="0" lang="ru-RU">
                <a:solidFill>
                  <a:srgbClr val="002060"/>
                </a:solidFill>
                <a:latin typeface="Times New Roman"/>
              </a:rPr>
              <a:t>во времени</a:t>
            </a:r>
            <a:r>
              <a:rPr dirty="0" lang="ru-RU">
                <a:solidFill>
                  <a:srgbClr val="002060"/>
                </a:solidFill>
                <a:latin typeface="Times New Roman"/>
              </a:rPr>
              <a:t/>
            </a:r>
            <a:br>
              <a:rPr dirty="0" lang="ru-RU">
                <a:solidFill>
                  <a:srgbClr val="002060"/>
                </a:solidFill>
                <a:latin typeface="Times New Roman"/>
              </a:rPr>
            </a:br>
            <a:endParaRPr dirty="0" lang="ru-RU"/>
          </a:p>
        </p:txBody>
      </p:sp>
    </p:spTree>
  </p:cSld>
  <p:clrMapOvr>
    <a:masterClrMapping/>
  </p:clrMapOvr>
  <p:timing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8" name="Picture 2" descr="http://900igr.net/up/datai/134265/0001-002-.pn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0" y="-8261"/>
            <a:ext cx="9144000" cy="6858000"/>
          </a:xfrm>
          <a:prstGeom prst="rect"/>
          <a:noFill/>
        </p:spPr>
      </p:pic>
      <p:sp>
        <p:nvSpPr>
          <p:cNvPr id="1048599" name="Заголовок 1"/>
          <p:cNvSpPr>
            <a:spLocks noGrp="1"/>
          </p:cNvSpPr>
          <p:nvPr>
            <p:ph type="title"/>
          </p:nvPr>
        </p:nvSpPr>
        <p:spPr>
          <a:xfrm>
            <a:off x="107504" y="1052736"/>
            <a:ext cx="9036496" cy="4752528"/>
          </a:xfrm>
        </p:spPr>
        <p:txBody>
          <a:bodyPr>
            <a:normAutofit/>
          </a:bodyPr>
          <a:p>
            <a:r>
              <a:rPr b="1" dirty="0" sz="36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b="1" dirty="0" sz="3600" lang="ru-RU" u="sn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Принципы </a:t>
            </a:r>
            <a:r>
              <a:rPr b="1" dirty="0" sz="3600" lang="ru-RU" u="sng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обучения </a:t>
            </a:r>
            <a:r>
              <a:rPr b="1" dirty="0" sz="3600" lang="ru-RU" u="sn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математике</a:t>
            </a:r>
            <a:r>
              <a:rPr b="1" dirty="0" sz="36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b="1" dirty="0" sz="3600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40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b="1" dirty="0" sz="3100" i="1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Сознательность </a:t>
            </a:r>
            <a:r>
              <a:rPr b="1" dirty="0" sz="3100" i="1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b="1" dirty="0" sz="3100" i="1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активность</a:t>
            </a:r>
            <a:r>
              <a:rPr b="1" dirty="0" sz="3100" i="1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b="1" dirty="0" sz="3100" i="1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3100" i="1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Наглядность</a:t>
            </a:r>
            <a:r>
              <a:rPr b="1" dirty="0" sz="3100" i="1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b="1" dirty="0" sz="3100" i="1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3100" i="1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b="1" dirty="0" sz="3100" i="1" lang="ru-RU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Деятельностный</a:t>
            </a:r>
            <a:r>
              <a:rPr b="1" dirty="0" sz="3100" i="1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подход</a:t>
            </a:r>
            <a:r>
              <a:rPr b="1" dirty="0" sz="3100" i="1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b="1" dirty="0" sz="3100" i="1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3100" i="1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Систематичность </a:t>
            </a:r>
            <a:r>
              <a:rPr b="1" dirty="0" sz="3100" i="1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b="1" dirty="0" sz="3100" i="1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последовательность</a:t>
            </a:r>
            <a:r>
              <a:rPr b="1" dirty="0" sz="3100" i="1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b="1" dirty="0" sz="3100" i="1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3100" i="1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Прочность</a:t>
            </a:r>
            <a:r>
              <a:rPr b="1" dirty="0" sz="3100" i="1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b="1" dirty="0" sz="3100" i="1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3100" i="1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Постоянная повторяемость</a:t>
            </a:r>
            <a:r>
              <a:rPr b="1" dirty="0" sz="3100" i="1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b="1" dirty="0" sz="3100" i="1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3100" i="1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Научность</a:t>
            </a:r>
            <a:r>
              <a:rPr b="1" dirty="0" sz="3100" i="1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b="1" dirty="0" sz="3100" i="1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3100" i="1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Доступность</a:t>
            </a:r>
            <a:r>
              <a:rPr b="1" dirty="0" sz="3100" i="1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b="1" dirty="0" sz="3100" i="1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3100" i="1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Связь </a:t>
            </a:r>
            <a:r>
              <a:rPr b="1" dirty="0" sz="3100" i="1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b="1" dirty="0" sz="3100" i="1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жизнью</a:t>
            </a:r>
            <a:r>
              <a:rPr b="1" dirty="0" sz="3100" i="1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b="1" dirty="0" sz="3100" i="1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3100" i="1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b="1" dirty="0" sz="3100" i="1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Развивающее </a:t>
            </a:r>
            <a:r>
              <a:rPr b="1" dirty="0" sz="3100" i="1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</a:t>
            </a:r>
            <a:r>
              <a:rPr b="1" dirty="0" sz="3100" i="1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b="1" dirty="0" sz="3100" i="1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3100" i="1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Индивидуальный </a:t>
            </a:r>
            <a:r>
              <a:rPr b="1" dirty="0" sz="3100" i="1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и дифференцированный </a:t>
            </a:r>
            <a:r>
              <a:rPr b="1" dirty="0" sz="3100" i="1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подход - индивидуализация </a:t>
            </a:r>
            <a:r>
              <a:rPr b="1" dirty="0" sz="3100" i="1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b="1" dirty="0" sz="3100" i="1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3100" i="1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Коррекционная направленность</a:t>
            </a:r>
            <a:endParaRPr b="1" dirty="0" i="1"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9" name="Picture 2" descr="https://static.vecteezy.com/system/resources/previews/000/413/479/original/vector-border-template-with-kids-and-numbers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/>
          <a:noFill/>
        </p:spPr>
      </p:pic>
      <p:sp>
        <p:nvSpPr>
          <p:cNvPr id="1048600" name="Заголовок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1417638"/>
          </a:xfrm>
        </p:spPr>
        <p:txBody>
          <a:bodyPr>
            <a:normAutofit/>
          </a:bodyPr>
          <a:p>
            <a:r>
              <a:rPr dirty="0" sz="3600" lang="ru-RU" smtClean="0"/>
              <a:t/>
            </a:r>
            <a:br>
              <a:rPr dirty="0" sz="3600" lang="ru-RU" smtClean="0"/>
            </a:br>
            <a:r>
              <a:rPr dirty="0" sz="3600" lang="ru-RU"/>
              <a:t/>
            </a:r>
            <a:br>
              <a:rPr dirty="0" sz="3600" lang="ru-RU"/>
            </a:br>
            <a:r>
              <a:rPr dirty="0" sz="3600" lang="ru-RU" smtClean="0"/>
              <a:t/>
            </a:r>
            <a:br>
              <a:rPr dirty="0" sz="3600" lang="ru-RU" smtClean="0"/>
            </a:br>
            <a:r>
              <a:rPr b="1" dirty="0" sz="3100" lang="ru-RU" u="sn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Формы </a:t>
            </a:r>
            <a:r>
              <a:rPr b="1" dirty="0" sz="3100" lang="ru-RU" u="sng">
                <a:latin typeface="Times New Roman" panose="02020603050405020304" pitchFamily="18" charset="0"/>
                <a:cs typeface="Times New Roman" panose="02020603050405020304" pitchFamily="18" charset="0"/>
              </a:rPr>
              <a:t>работы по развитию элементарных математических представлений </a:t>
            </a:r>
            <a:endParaRPr b="1" dirty="0" lang="ru-RU" u="sng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01" name="Объект 2"/>
          <p:cNvSpPr>
            <a:spLocks noGrp="1"/>
          </p:cNvSpPr>
          <p:nvPr>
            <p:ph idx="1"/>
          </p:nvPr>
        </p:nvSpPr>
        <p:spPr>
          <a:xfrm>
            <a:off x="457200" y="1844825"/>
            <a:ext cx="8229600" cy="2520279"/>
          </a:xfrm>
        </p:spPr>
        <p:txBody>
          <a:bodyPr>
            <a:normAutofit/>
          </a:bodyPr>
          <a:p>
            <a:pPr algn="ctr" indent="0" marL="0">
              <a:buNone/>
            </a:pPr>
            <a:endParaRPr dirty="0" lang="ru-RU" smtClean="0"/>
          </a:p>
          <a:p>
            <a:pPr algn="ctr">
              <a:buFont typeface="Wingdings" panose="05000000000000000000" pitchFamily="2" charset="2"/>
              <a:buChar char="ü"/>
            </a:pPr>
            <a:r>
              <a:rPr dirty="0" sz="96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Организованная </a:t>
            </a:r>
            <a:r>
              <a:rPr dirty="0" sz="96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образовательная деятельность </a:t>
            </a:r>
          </a:p>
          <a:p>
            <a:pPr algn="ctr">
              <a:buFont typeface="Wingdings" panose="05000000000000000000" pitchFamily="2" charset="2"/>
              <a:buChar char="ü"/>
            </a:pPr>
            <a:r>
              <a:rPr dirty="0" sz="96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Опыты</a:t>
            </a:r>
            <a:r>
              <a:rPr dirty="0" sz="96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, эксперименты </a:t>
            </a:r>
          </a:p>
          <a:p>
            <a:pPr algn="ctr">
              <a:buFont typeface="Wingdings" panose="05000000000000000000" pitchFamily="2" charset="2"/>
              <a:buChar char="ü"/>
            </a:pPr>
            <a:r>
              <a:rPr dirty="0" sz="96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Математические </a:t>
            </a:r>
            <a:r>
              <a:rPr dirty="0" sz="96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праздники, досуги </a:t>
            </a:r>
          </a:p>
          <a:p>
            <a:pPr algn="ctr">
              <a:buFont typeface="Wingdings" panose="05000000000000000000" pitchFamily="2" charset="2"/>
              <a:buChar char="ü"/>
            </a:pPr>
            <a:r>
              <a:rPr dirty="0" sz="96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Театрализация </a:t>
            </a:r>
            <a:r>
              <a:rPr dirty="0" sz="96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с математическим содержанием </a:t>
            </a:r>
          </a:p>
          <a:p>
            <a:pPr algn="ctr">
              <a:buFont typeface="Wingdings" panose="05000000000000000000" pitchFamily="2" charset="2"/>
              <a:buChar char="ü"/>
            </a:pPr>
            <a:r>
              <a:rPr dirty="0" sz="96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 </a:t>
            </a:r>
            <a:r>
              <a:rPr dirty="0" sz="96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в повседневных бытовых ситуациях </a:t>
            </a:r>
          </a:p>
          <a:p>
            <a:pPr algn="ctr">
              <a:buFont typeface="Wingdings" panose="05000000000000000000" pitchFamily="2" charset="2"/>
              <a:buChar char="ü"/>
            </a:pPr>
            <a:r>
              <a:rPr dirty="0" sz="96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Беседы </a:t>
            </a:r>
            <a:endParaRPr dirty="0" sz="9600"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Font typeface="Wingdings" panose="05000000000000000000" pitchFamily="2" charset="2"/>
              <a:buChar char="ü"/>
            </a:pPr>
            <a:r>
              <a:rPr dirty="0" sz="96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Самостоятельная </a:t>
            </a:r>
            <a:r>
              <a:rPr dirty="0" sz="96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 в развивающей среде </a:t>
            </a:r>
          </a:p>
          <a:p>
            <a:endParaRPr dirty="0" lang="ru-RU"/>
          </a:p>
        </p:txBody>
      </p:sp>
    </p:spTree>
  </p:cSld>
  <p:clrMapOvr>
    <a:masterClrMapping/>
  </p:clrMapOvr>
  <p:timing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0" name="Picture 2" descr="https://myslide.ru/documents_4/f589c3abc3ff0d7631081bf9029f52d8/img1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-7548" y="-62748"/>
            <a:ext cx="9151548" cy="6920748"/>
          </a:xfrm>
          <a:prstGeom prst="rect"/>
          <a:noFill/>
        </p:spPr>
      </p:pic>
      <p:sp>
        <p:nvSpPr>
          <p:cNvPr id="104860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576063"/>
          </a:xfrm>
        </p:spPr>
        <p:txBody>
          <a:bodyPr>
            <a:noAutofit/>
          </a:bodyPr>
          <a:p>
            <a:r>
              <a:rPr b="1" dirty="0" sz="32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и приёмы</a:t>
            </a:r>
            <a:endParaRPr b="1" dirty="0" sz="3200"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03" name="Прямоугольник 4"/>
          <p:cNvSpPr/>
          <p:nvPr/>
        </p:nvSpPr>
        <p:spPr>
          <a:xfrm>
            <a:off x="611560" y="260648"/>
            <a:ext cx="7992888" cy="5324535"/>
          </a:xfrm>
          <a:prstGeom prst="rect"/>
        </p:spPr>
        <p:txBody>
          <a:bodyPr wrap="square">
            <a:spAutoFit/>
          </a:bodyPr>
          <a:p>
            <a:pPr algn="ctr"/>
            <a:endParaRPr b="1" dirty="0" sz="1200" lang="ru-RU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b="1" dirty="0" sz="1200"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b="1" dirty="0" lang="ru-RU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b="1" dirty="0" lang="ru-RU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b="1" dirty="0" sz="2000" lang="ru-RU" u="sn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Наглядные: </a:t>
            </a:r>
            <a:r>
              <a:rPr b="1"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dirty="0" sz="20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есь </a:t>
            </a:r>
            <a:r>
              <a:rPr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 (и раздаточный, и демонстрационный) должен быть ярким, красивым, качественным, привлекательным. </a:t>
            </a:r>
            <a:r>
              <a:rPr dirty="0" sz="20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Всё </a:t>
            </a:r>
            <a:r>
              <a:rPr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занятие строится на наглядности!</a:t>
            </a:r>
          </a:p>
          <a:p>
            <a:r>
              <a:rPr b="1" dirty="0" sz="2000" lang="ru-RU" u="sn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Практические</a:t>
            </a:r>
          </a:p>
          <a:p>
            <a:r>
              <a:rPr b="1" dirty="0" sz="2000" lang="ru-RU" u="sn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Игровые методы</a:t>
            </a:r>
            <a:r>
              <a:rPr b="1"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dirty="0" sz="2000"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b="1" dirty="0" sz="2000" lang="ru-RU" u="sng">
                <a:latin typeface="Times New Roman" panose="02020603050405020304" pitchFamily="18" charset="0"/>
                <a:cs typeface="Times New Roman" panose="02020603050405020304" pitchFamily="18" charset="0"/>
              </a:rPr>
              <a:t>Словесные </a:t>
            </a:r>
            <a:r>
              <a:rPr b="1" dirty="0" sz="2000" lang="ru-RU" u="sn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</a:t>
            </a:r>
            <a:r>
              <a:rPr dirty="0" sz="2000" lang="ru-RU" u="sn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dirty="0" sz="20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Словесный метод </a:t>
            </a:r>
            <a:r>
              <a:rPr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в основном заключается в вопросах к детям.</a:t>
            </a:r>
          </a:p>
          <a:p>
            <a:r>
              <a:rPr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 постановки вопроса зависит от возраста и от содержания конкретной задачи.</a:t>
            </a:r>
          </a:p>
          <a:p>
            <a:r>
              <a:rPr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- в младшем возрасте – прямые, конкретные вопросы: Сколько? Как?</a:t>
            </a:r>
          </a:p>
          <a:p>
            <a:r>
              <a:rPr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- в старшем – в основном поисковые: Как можно сделать? Почему ты так думаешь? Почему? Для чего? Зачем?</a:t>
            </a:r>
          </a:p>
          <a:p>
            <a:r>
              <a:rPr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dirty="0" sz="20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</a:t>
            </a:r>
            <a:r>
              <a:rPr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dirty="0" sz="20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</a:t>
            </a:r>
            <a:r>
              <a:rPr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должен прекрасно владеть математическим словарём (точность фраз, выражений, формулировок). </a:t>
            </a:r>
          </a:p>
        </p:txBody>
      </p:sp>
    </p:spTree>
  </p:cSld>
  <p:clrMapOvr>
    <a:masterClrMapping/>
  </p:clrMapOvr>
  <p:timing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4" name="Заголовок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ru-RU"/>
          </a:p>
        </p:txBody>
      </p:sp>
      <p:sp>
        <p:nvSpPr>
          <p:cNvPr id="1048605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ru-RU"/>
          </a:p>
        </p:txBody>
      </p:sp>
      <p:pic>
        <p:nvPicPr>
          <p:cNvPr id="2097161" name="Picture 2" descr="https://fsd.multiurok.ru/html/2017/12/03/s_5a23e790e8598/img1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/>
          <a:noFill/>
        </p:spPr>
      </p:pic>
      <p:sp>
        <p:nvSpPr>
          <p:cNvPr id="1048606" name="Прямоугольник 3"/>
          <p:cNvSpPr/>
          <p:nvPr/>
        </p:nvSpPr>
        <p:spPr>
          <a:xfrm>
            <a:off x="467544" y="260648"/>
            <a:ext cx="7128792" cy="5570756"/>
          </a:xfrm>
          <a:prstGeom prst="rect"/>
        </p:spPr>
        <p:txBody>
          <a:bodyPr wrap="square">
            <a:spAutoFit/>
          </a:bodyPr>
          <a:p>
            <a:pPr algn="ctr"/>
            <a:r>
              <a:rPr b="1" dirty="0" sz="24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Большую роль оказывает создание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предметно-развивающей среды </a:t>
            </a:r>
            <a:r>
              <a:rPr b="1" dirty="0" sz="24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dirty="0" sz="24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b="1" dirty="0" sz="24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математического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 </a:t>
            </a:r>
            <a:r>
              <a:rPr b="1" dirty="0" sz="24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дошкольников</a:t>
            </a:r>
          </a:p>
          <a:p>
            <a:pPr algn="ctr"/>
            <a:r>
              <a:rPr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Целенаправленно организованная предметно-развивающая среда </a:t>
            </a:r>
            <a:r>
              <a:rPr dirty="0" sz="20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предполагает комфортабельную </a:t>
            </a:r>
            <a:r>
              <a:rPr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обстановку, рационально организованную в пространстве и </a:t>
            </a:r>
            <a:r>
              <a:rPr dirty="0" sz="20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 времени </a:t>
            </a:r>
            <a:r>
              <a:rPr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, насыщенную разнообразными предметами и игровым материалом.</a:t>
            </a:r>
            <a:br>
              <a:rPr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dirty="0" sz="2000" lang="ru-RU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Здесь </a:t>
            </a:r>
            <a:r>
              <a:rPr dirty="0" sz="2000" lang="ru-RU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должен быть материал на закрепление: цвета, </a:t>
            </a:r>
            <a:r>
              <a:rPr dirty="0" sz="2000" lang="ru-RU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счета, количества, формы и </a:t>
            </a:r>
            <a:r>
              <a:rPr dirty="0" sz="2000" lang="ru-RU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т. д. Оформление материала должно быть красивым, красочным, эстетично выполненным и ребенок должен им пользоваться. Например: в спортивном уголке – разноцветные круги, цветные мячи и т.д. Дети, кидая цветной мячик, могут закрепить цвета и местоположение мячика: высоко — низко. Счетная лесенка с героем сказки, поможет закрепить прямой и обратный счет. </a:t>
            </a:r>
            <a:r>
              <a:rPr dirty="0" sz="2000" lang="ru-RU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</a:t>
            </a:r>
            <a:r>
              <a:rPr dirty="0" sz="2000" lang="ru-RU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удовольствием пользуются тем, что им интересно, и что их привлекает.</a:t>
            </a:r>
            <a:endParaRPr dirty="0" sz="2000"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2" name="Picture 2" descr="https://ds04.infourok.ru/uploads/ex/026a/00017581-9586b532/img10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-32289" y="0"/>
            <a:ext cx="9144000" cy="6858001"/>
          </a:xfrm>
          <a:prstGeom prst="rect"/>
          <a:noFill/>
        </p:spPr>
      </p:pic>
      <p:sp>
        <p:nvSpPr>
          <p:cNvPr id="1048607" name="Заголовок 1"/>
          <p:cNvSpPr>
            <a:spLocks noGrp="1"/>
          </p:cNvSpPr>
          <p:nvPr>
            <p:ph type="ctrTitle"/>
          </p:nvPr>
        </p:nvSpPr>
        <p:spPr>
          <a:xfrm>
            <a:off x="251520" y="620688"/>
            <a:ext cx="8640960" cy="2979763"/>
          </a:xfrm>
        </p:spPr>
        <p:txBody>
          <a:bodyPr>
            <a:noAutofit/>
          </a:bodyPr>
          <a:p>
            <a:r>
              <a:rPr b="1" dirty="0" sz="32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Основополагающий принцип развития современного дошкольного образования, предложенный Федеральным государственным образовательным стандартом – принцип интеграции образовательных областей </a:t>
            </a:r>
            <a:r>
              <a:rPr dirty="0" sz="32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dirty="0" sz="3200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dirty="0" sz="3200"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0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3501008"/>
            <a:ext cx="7776864" cy="2736304"/>
          </a:xfrm>
        </p:spPr>
        <p:txBody>
          <a:bodyPr>
            <a:normAutofit/>
          </a:bodyPr>
          <a:p>
            <a:r>
              <a:rPr b="1" dirty="0" sz="8000" i="1" lang="ru-RU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Интеграция </a:t>
            </a:r>
            <a:r>
              <a:rPr b="1" dirty="0" sz="8000" lang="ru-RU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это состояние (или процесс,</a:t>
            </a:r>
            <a:br>
              <a:rPr b="1" dirty="0" sz="8000" lang="ru-RU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8000" lang="ru-RU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ведущий к такому состоянию) связанности,</a:t>
            </a:r>
            <a:br>
              <a:rPr b="1" dirty="0" sz="8000" lang="ru-RU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8000" lang="ru-RU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взаимопроникновения и взаимодействия</a:t>
            </a:r>
            <a:br>
              <a:rPr b="1" dirty="0" sz="8000" lang="ru-RU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8000" lang="ru-RU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отдельных образовательных областей содержания</a:t>
            </a:r>
            <a:br>
              <a:rPr b="1" dirty="0" sz="8000" lang="ru-RU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8000" lang="ru-RU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дошкольного образования, обеспечивающее</a:t>
            </a:r>
            <a:br>
              <a:rPr b="1" dirty="0" sz="8000" lang="ru-RU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8000" lang="ru-RU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целостность образовательного процесса.</a:t>
            </a:r>
            <a:r>
              <a:rPr b="1" dirty="0" lang="ru-RU"/>
              <a:t/>
            </a:r>
            <a:br>
              <a:rPr b="1" dirty="0" lang="ru-RU"/>
            </a:br>
            <a:endParaRPr dirty="0" lang="ru-RU"/>
          </a:p>
        </p:txBody>
      </p:sp>
    </p:spTree>
  </p:cSld>
  <p:clrMapOvr>
    <a:masterClrMapping/>
  </p:clrMapOvr>
  <p:timing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3" name="Picture 2" descr="https://ds04.infourok.ru/uploads/ex/09cb/0017d78a-09683ea4/img6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0" y="1"/>
            <a:ext cx="9123063" cy="6838528"/>
          </a:xfrm>
          <a:prstGeom prst="rect"/>
          <a:noFill/>
        </p:spPr>
      </p:pic>
      <p:sp>
        <p:nvSpPr>
          <p:cNvPr id="1048609" name="Заголовок 1"/>
          <p:cNvSpPr>
            <a:spLocks noGrp="1"/>
          </p:cNvSpPr>
          <p:nvPr>
            <p:ph type="ctrTitle"/>
          </p:nvPr>
        </p:nvSpPr>
        <p:spPr>
          <a:xfrm>
            <a:off x="0" y="1844825"/>
            <a:ext cx="8316416" cy="2736304"/>
          </a:xfrm>
        </p:spPr>
        <p:txBody>
          <a:bodyPr>
            <a:normAutofit/>
          </a:bodyPr>
          <a:p>
            <a:r>
              <a:rPr b="1" dirty="0" sz="2700" lang="ru-RU" u="sng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Необходимыми педагогическими</a:t>
            </a:r>
            <a:r>
              <a:rPr dirty="0" sz="2700" lang="ru-RU" u="sng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dirty="0" sz="2700" lang="ru-RU" u="sng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2700" lang="ru-RU" u="sng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условиями математического развития</a:t>
            </a:r>
            <a:r>
              <a:rPr dirty="0" sz="2700" lang="ru-RU" u="sng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dirty="0" sz="2700" lang="ru-RU" u="sng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2700" lang="ru-RU" u="sng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дошкольников на основе</a:t>
            </a:r>
            <a:r>
              <a:rPr dirty="0" sz="2700" lang="ru-RU" u="sng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dirty="0" sz="2700" lang="ru-RU" u="sng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2700" lang="ru-RU" u="sng"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интегрированного подхода являются</a:t>
            </a:r>
            <a:r>
              <a:rPr b="1" dirty="0" sz="2700" lang="ru-RU" u="sn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b="1" dirty="0" sz="2700" lang="ru-RU" u="sng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dirty="0" sz="27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dirty="0" sz="2700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dirty="0" sz="27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• продуманная система организованной образовательной</a:t>
            </a:r>
            <a:br>
              <a:rPr dirty="0" sz="2700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dirty="0" sz="27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деятельности, включающая интегрированные занятия;</a:t>
            </a:r>
            <a:br>
              <a:rPr dirty="0" sz="2700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dirty="0" sz="27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• рациональное совмещение различных видов</a:t>
            </a:r>
            <a:br>
              <a:rPr dirty="0" sz="2700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dirty="0" sz="27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 (игровой, изобразительной,</a:t>
            </a:r>
            <a:br>
              <a:rPr dirty="0" sz="2700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dirty="0" sz="27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познавательной, исследовательской и </a:t>
            </a:r>
            <a:r>
              <a:rPr dirty="0" sz="27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др.) </a:t>
            </a:r>
            <a:br>
              <a:rPr dirty="0" sz="27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dirty="0" sz="27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вовлечением </a:t>
            </a:r>
            <a:r>
              <a:rPr dirty="0" sz="27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детей в </a:t>
            </a:r>
            <a:r>
              <a:rPr dirty="0" sz="27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</a:t>
            </a:r>
            <a:br>
              <a:rPr dirty="0" sz="27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dirty="0" sz="27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проблемно-игровых ситуаций</a:t>
            </a:r>
            <a:r>
              <a:rPr dirty="0" sz="27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br>
              <a:rPr dirty="0" sz="2700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dirty="0" sz="27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• активизация познавательного интереса к математике </a:t>
            </a:r>
            <a:r>
              <a:rPr dirty="0" sz="27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dirty="0" sz="27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стремления </a:t>
            </a:r>
            <a:r>
              <a:rPr dirty="0" sz="27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 её </a:t>
            </a:r>
            <a:r>
              <a:rPr dirty="0" sz="27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усвоению</a:t>
            </a:r>
            <a:r>
              <a:rPr dirty="0" lang="ru-RU"/>
              <a:t/>
            </a:r>
            <a:br>
              <a:rPr dirty="0" lang="ru-RU"/>
            </a:br>
            <a:endParaRPr dirty="0" lang="ru-RU"/>
          </a:p>
        </p:txBody>
      </p:sp>
    </p:spTree>
  </p:cSld>
  <p:clrMapOvr>
    <a:masterClrMapping/>
  </p:clrMapOvr>
  <p:timing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4" name="Picture 2" descr="https://ds04.infourok.ru/uploads/ex/026a/00017581-9586b532/img10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-32289" y="0"/>
            <a:ext cx="9144000" cy="6858001"/>
          </a:xfrm>
          <a:prstGeom prst="rect"/>
          <a:noFill/>
        </p:spPr>
      </p:pic>
      <p:sp>
        <p:nvSpPr>
          <p:cNvPr id="1048610" name="Заголовок 1"/>
          <p:cNvSpPr>
            <a:spLocks noGrp="1"/>
          </p:cNvSpPr>
          <p:nvPr>
            <p:ph type="ctrTitle"/>
          </p:nvPr>
        </p:nvSpPr>
        <p:spPr>
          <a:xfrm>
            <a:off x="179512" y="2130425"/>
            <a:ext cx="8856984" cy="1470025"/>
          </a:xfrm>
        </p:spPr>
        <p:txBody>
          <a:bodyPr>
            <a:noAutofit/>
          </a:bodyPr>
          <a:p>
            <a:r>
              <a:rPr b="1" dirty="0" sz="2400" lang="ru-RU" u="sng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Интеграция развития математических представлений</a:t>
            </a:r>
            <a:r>
              <a:rPr dirty="0" sz="2400" lang="ru-RU" u="sng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dirty="0" sz="2400" lang="ru-RU" u="sng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b="1" dirty="0" sz="2400" lang="ru-RU" u="sng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осуществляется через все образовательные области:</a:t>
            </a:r>
            <a:r>
              <a:rPr dirty="0" sz="2200" lang="ru-RU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dirty="0" sz="2200" lang="ru-RU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dirty="0" sz="2200" lang="ru-RU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• Социально-коммуникативное развитие</a:t>
            </a:r>
            <a:br>
              <a:rPr dirty="0" sz="2200" lang="ru-RU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dirty="0" sz="2200" lang="ru-RU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• Познавательное развитие</a:t>
            </a:r>
            <a:br>
              <a:rPr dirty="0" sz="2200" lang="ru-RU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dirty="0" sz="2200" lang="ru-RU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• Речевое развитие</a:t>
            </a:r>
            <a:br>
              <a:rPr dirty="0" sz="2200" lang="ru-RU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dirty="0" sz="2200" lang="ru-RU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• Художественно-эстетическое развитие</a:t>
            </a:r>
            <a:br>
              <a:rPr dirty="0" sz="2200" lang="ru-RU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dirty="0" sz="2200" lang="ru-RU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• Физическое развитие</a:t>
            </a:r>
            <a:br>
              <a:rPr dirty="0" sz="2200" lang="ru-RU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b="1" dirty="0" sz="2800" i="1" lang="ru-RU" u="sng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Встречается во всех видах детской деятельности:</a:t>
            </a:r>
            <a:r>
              <a:rPr b="1" dirty="0" sz="2200" lang="ru-RU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b="1" dirty="0" sz="2200" lang="ru-RU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dirty="0" sz="2200" lang="ru-RU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• Игровая</a:t>
            </a:r>
            <a:br>
              <a:rPr dirty="0" sz="2200" lang="ru-RU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dirty="0" sz="2200" lang="ru-RU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• Коммуникативная</a:t>
            </a:r>
            <a:br>
              <a:rPr dirty="0" sz="2200" lang="ru-RU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dirty="0" sz="2200" lang="ru-RU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• Познавательно-исследовательская</a:t>
            </a:r>
            <a:br>
              <a:rPr dirty="0" sz="2200" lang="ru-RU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dirty="0" sz="2200" lang="ru-RU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• Восприятие художественной литературы и фольклора</a:t>
            </a:r>
            <a:br>
              <a:rPr dirty="0" sz="2200" lang="ru-RU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dirty="0" sz="2200" lang="ru-RU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• Самообслуживание и элементарный бытовой труд</a:t>
            </a:r>
            <a:br>
              <a:rPr dirty="0" sz="2200" lang="ru-RU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dirty="0" sz="2200" lang="ru-RU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• Конструирование из разного материала</a:t>
            </a:r>
            <a:br>
              <a:rPr dirty="0" sz="2200" lang="ru-RU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dirty="0" sz="2200" lang="ru-RU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• Изобразительная (рисование, лепка, аппликация)</a:t>
            </a:r>
            <a:br>
              <a:rPr dirty="0" sz="2200" lang="ru-RU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dirty="0" sz="2200" lang="ru-RU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• Музыкальная</a:t>
            </a:r>
            <a:endParaRPr dirty="0" sz="2200"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5" name="Picture 2" descr="https://ds05.infourok.ru/uploads/ex/0a41/00120ba0-b4078f35/img11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0" y="-34653"/>
            <a:ext cx="9144000" cy="6858001"/>
          </a:xfrm>
          <a:prstGeom prst="rect"/>
          <a:noFill/>
        </p:spPr>
      </p:pic>
      <p:sp>
        <p:nvSpPr>
          <p:cNvPr id="1048611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080120"/>
          </a:xfrm>
        </p:spPr>
        <p:txBody>
          <a:bodyPr>
            <a:noAutofit/>
          </a:bodyPr>
          <a:p>
            <a:r>
              <a:rPr b="1" dirty="0" sz="2400" lang="ru-RU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Образовательная</a:t>
            </a:r>
            <a:r>
              <a:rPr b="1" dirty="0" sz="2800" lang="ru-RU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область</a:t>
            </a:r>
            <a:br>
              <a:rPr b="1" dirty="0" sz="2800" lang="ru-RU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2800" lang="ru-RU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«Социально-коммуникативное развитие»</a:t>
            </a:r>
            <a:endParaRPr b="1" dirty="0" sz="2800" lang="ru-RU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12" name="Объект 2"/>
          <p:cNvSpPr>
            <a:spLocks noGrp="1"/>
          </p:cNvSpPr>
          <p:nvPr>
            <p:ph idx="1"/>
          </p:nvPr>
        </p:nvSpPr>
        <p:spPr>
          <a:xfrm>
            <a:off x="683568" y="1196752"/>
            <a:ext cx="7780384" cy="4929411"/>
          </a:xfrm>
        </p:spPr>
        <p:txBody>
          <a:bodyPr>
            <a:normAutofit/>
          </a:bodyPr>
          <a:p>
            <a:pPr indent="0" marL="0">
              <a:buNone/>
            </a:pPr>
            <a:r>
              <a:rPr dirty="0" lang="ru-RU"/>
              <a:t/>
            </a:r>
            <a:br>
              <a:rPr dirty="0" lang="ru-RU"/>
            </a:br>
            <a:endParaRPr dirty="0" lang="ru-RU"/>
          </a:p>
        </p:txBody>
      </p:sp>
      <p:sp>
        <p:nvSpPr>
          <p:cNvPr id="1048613" name="Прямоугольник 4"/>
          <p:cNvSpPr/>
          <p:nvPr/>
        </p:nvSpPr>
        <p:spPr>
          <a:xfrm>
            <a:off x="471064" y="1196752"/>
            <a:ext cx="7992888" cy="4555093"/>
          </a:xfrm>
          <a:prstGeom prst="rect"/>
        </p:spPr>
        <p:txBody>
          <a:bodyPr wrap="square">
            <a:spAutoFit/>
          </a:bodyPr>
          <a:p>
            <a:pPr algn="just"/>
            <a:r>
              <a:rPr b="1" dirty="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Игровое упражнение «Сколько сегодня мальчиков, сколько девочек?»; «Кто выше из мальчиков, кто из девочек?»</a:t>
            </a:r>
          </a:p>
          <a:p>
            <a:pPr algn="just"/>
            <a:r>
              <a:rPr b="1" dirty="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Беседа по безопасности: на какой цвет светофора можно переходить улицу? Какой по форме знак дорожного движения?</a:t>
            </a:r>
          </a:p>
          <a:p>
            <a:pPr algn="just" indent="-342900" marL="342900">
              <a:buFontTx/>
              <a:buChar char="-"/>
            </a:pPr>
            <a:r>
              <a:rPr b="1" dirty="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 </a:t>
            </a:r>
            <a:r>
              <a:rPr b="1"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время </a:t>
            </a:r>
            <a:r>
              <a:rPr b="1" dirty="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помощи </a:t>
            </a:r>
            <a:r>
              <a:rPr b="1" dirty="0" lang="ru-RU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мл.воспитателю</a:t>
            </a:r>
            <a:r>
              <a:rPr b="1" dirty="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при сервировки </a:t>
            </a:r>
            <a:r>
              <a:rPr b="1"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стола </a:t>
            </a:r>
            <a:r>
              <a:rPr b="1" dirty="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раскладывают определенное количество  </a:t>
            </a:r>
            <a:r>
              <a:rPr b="1"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приборов . </a:t>
            </a:r>
            <a:endParaRPr b="1" dirty="0" lang="ru-RU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indent="-342900" marL="342900">
              <a:buFontTx/>
              <a:buChar char="-"/>
            </a:pPr>
            <a:r>
              <a:rPr b="1" dirty="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b="1"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Игровое поручение в игре «Раздай тарелочки по одной»</a:t>
            </a:r>
          </a:p>
          <a:p>
            <a:pPr algn="just" indent="-342900" marL="342900">
              <a:buFontTx/>
              <a:buChar char="-"/>
            </a:pPr>
            <a:r>
              <a:rPr b="1" dirty="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b="1"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Поручение «Раздай салфетки по одной</a:t>
            </a:r>
            <a:r>
              <a:rPr b="1" dirty="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algn="just" indent="-342900" marL="342900">
              <a:buFontTx/>
              <a:buChar char="-"/>
            </a:pPr>
            <a:r>
              <a:rPr b="1"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Организуя </a:t>
            </a:r>
            <a:r>
              <a:rPr b="1" dirty="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сюжетно-ролевую игру</a:t>
            </a:r>
            <a:r>
              <a:rPr b="1"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 «Семья</a:t>
            </a:r>
            <a:r>
              <a:rPr b="1" dirty="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(ребята</a:t>
            </a:r>
            <a:r>
              <a:rPr b="1"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, выполняющие свою роль, </a:t>
            </a:r>
            <a:r>
              <a:rPr b="1" dirty="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сопоставляют тарелочки, </a:t>
            </a:r>
            <a:r>
              <a:rPr b="1"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ложки, овощи с числом играющих</a:t>
            </a:r>
            <a:r>
              <a:rPr b="1" dirty="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just"/>
            <a:r>
              <a:rPr b="1" dirty="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Навыки самообслуживания: «ложка в правой руке»; при одевании: «Чей поясок узкий, чей короткий?», « У кого шорты длинные, у кого короткие?»; при умывании: «Кто впереди, кто сзади?»  и т.д.</a:t>
            </a:r>
          </a:p>
          <a:p>
            <a:pPr algn="just"/>
            <a:endParaRPr b="1" dirty="0" sz="2000" lang="ru-RU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dirty="0" lang="ru-RU"/>
          </a:p>
        </p:txBody>
      </p:sp>
    </p:spTree>
  </p:cSld>
  <p:clrMapOvr>
    <a:masterClrMapping/>
  </p:clrMapOvr>
  <p:timing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6" name="Picture 2" descr="https://ds05.infourok.ru/uploads/ex/06ac/00079443-e9d4e32e/hello_html_3bfbec18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10362" y="0"/>
            <a:ext cx="9133637" cy="6093296"/>
          </a:xfrm>
          <a:prstGeom prst="rect"/>
          <a:noFill/>
        </p:spPr>
      </p:pic>
      <p:sp>
        <p:nvSpPr>
          <p:cNvPr id="1048614" name="Заголовок 1"/>
          <p:cNvSpPr>
            <a:spLocks noGrp="1"/>
          </p:cNvSpPr>
          <p:nvPr>
            <p:ph type="ctrTitle"/>
          </p:nvPr>
        </p:nvSpPr>
        <p:spPr>
          <a:xfrm>
            <a:off x="685800" y="116633"/>
            <a:ext cx="7772400" cy="792088"/>
          </a:xfrm>
        </p:spPr>
        <p:txBody>
          <a:bodyPr>
            <a:noAutofit/>
          </a:bodyPr>
          <a:p>
            <a:r>
              <a:rPr b="1" dirty="0" sz="2800" lang="ru-RU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Образовательная область</a:t>
            </a:r>
            <a:br>
              <a:rPr b="1" dirty="0" sz="2800" lang="ru-RU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2800" lang="ru-RU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«Познавательное развитие»</a:t>
            </a:r>
            <a:endParaRPr b="1" dirty="0" sz="2800" lang="ru-RU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15" name="Прямоугольник 3"/>
          <p:cNvSpPr/>
          <p:nvPr/>
        </p:nvSpPr>
        <p:spPr>
          <a:xfrm>
            <a:off x="179512" y="1052737"/>
            <a:ext cx="8784976" cy="4708981"/>
          </a:xfrm>
          <a:prstGeom prst="rect"/>
        </p:spPr>
        <p:txBody>
          <a:bodyPr wrap="square">
            <a:spAutoFit/>
          </a:bodyPr>
          <a:p>
            <a:pPr algn="just"/>
            <a:r>
              <a:rPr b="1"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b="1" dirty="0" sz="20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ети </a:t>
            </a:r>
            <a:r>
              <a:rPr b="1"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используют различные </a:t>
            </a:r>
            <a:r>
              <a:rPr b="1" dirty="0" sz="20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настольные, дидактические </a:t>
            </a:r>
            <a:r>
              <a:rPr b="1"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игры: мозаики, </a:t>
            </a:r>
            <a:r>
              <a:rPr b="1" dirty="0" sz="2000" lang="ru-RU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пазлы</a:t>
            </a:r>
            <a:r>
              <a:rPr b="1" dirty="0" sz="20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b="1"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b="1" dirty="0" sz="2000" i="1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b="1" dirty="0" sz="2000" i="1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Геометрическое лото»</a:t>
            </a:r>
            <a:r>
              <a:rPr b="1"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b="1" dirty="0" sz="20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д/игра</a:t>
            </a:r>
            <a:r>
              <a:rPr b="1"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b="1" dirty="0" sz="2000" i="1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«Найди пару</a:t>
            </a:r>
            <a:r>
              <a:rPr b="1" dirty="0" sz="2000" i="1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b="1" dirty="0" sz="20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«Разложи по росту» «Домики» (геометрические фигуры), игровое </a:t>
            </a:r>
            <a:r>
              <a:rPr b="1"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«Кто где </a:t>
            </a:r>
            <a:r>
              <a:rPr b="1" dirty="0" sz="20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спрятался» (ориентировка) , игровое упражнение «Дни недели» и т.д.</a:t>
            </a:r>
          </a:p>
          <a:p>
            <a:pPr algn="just"/>
            <a:r>
              <a:rPr b="1" dirty="0" sz="20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Постройки конструкций по чертежу, игра с кубиками «Построй, как Я». Во </a:t>
            </a:r>
            <a:r>
              <a:rPr b="1"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время прогулок с детьми отмечаем нынешний </a:t>
            </a:r>
            <a:r>
              <a:rPr b="1" dirty="0" sz="20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день, месяц</a:t>
            </a:r>
            <a:r>
              <a:rPr b="1"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, время года. Беседа о </a:t>
            </a:r>
            <a:r>
              <a:rPr b="1" dirty="0" sz="20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частях суток (день-ночь, утро – вечер).</a:t>
            </a:r>
            <a:endParaRPr b="1" dirty="0" sz="2000"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b="1"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Рассматриваем объекты живой неживой природы, называют цвет, форму, размер предмета или объекта.</a:t>
            </a:r>
          </a:p>
          <a:p>
            <a:pPr algn="just"/>
            <a:r>
              <a:rPr b="1"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Наблюдая за растениями, отмечаем большие и маленькие листочки, высокие и низкие деревья, толстые и тонкие стволы, стебли и, тем самым, закрепляем знания о величине</a:t>
            </a:r>
            <a:r>
              <a:rPr b="1" dirty="0" sz="20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b="1" dirty="0" sz="20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познавательно-исследовательской деятельности: задание «Наполни песком большой и маленький стаканчики», игра </a:t>
            </a:r>
            <a:r>
              <a:rPr b="1"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с фасолью «Достань по одной</a:t>
            </a:r>
            <a:r>
              <a:rPr b="1" dirty="0" sz="20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«Найди на что похожа», эксперименты с шаром, кубом.</a:t>
            </a:r>
            <a:endParaRPr b="1" dirty="0" lang="ru-RU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6" name="Заголовок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ru-RU"/>
          </a:p>
        </p:txBody>
      </p:sp>
      <p:sp>
        <p:nvSpPr>
          <p:cNvPr id="1048617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ru-RU"/>
          </a:p>
        </p:txBody>
      </p:sp>
      <p:pic>
        <p:nvPicPr>
          <p:cNvPr id="2097167" name="Picture 2" descr="https://ds05.infourok.ru/uploads/ex/089a/000f3751-297dbce8/hello_html_76033e35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31647" y="0"/>
            <a:ext cx="9126519" cy="6858000"/>
          </a:xfrm>
          <a:prstGeom prst="rect"/>
          <a:noFill/>
        </p:spPr>
      </p:pic>
      <p:pic>
        <p:nvPicPr>
          <p:cNvPr id="2097168" name="Picture 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/>
          <a:srcRect/>
          <a:stretch>
            <a:fillRect/>
          </a:stretch>
        </p:blipFill>
        <p:spPr bwMode="auto">
          <a:xfrm>
            <a:off x="2280457" y="188640"/>
            <a:ext cx="5008016" cy="1152128"/>
          </a:xfrm>
          <a:prstGeom prst="rect"/>
          <a:noFill/>
          <a:ln>
            <a:noFill/>
          </a:ln>
          <a:effectLst/>
        </p:spPr>
      </p:pic>
      <p:sp>
        <p:nvSpPr>
          <p:cNvPr id="1048618" name="Прямоугольник 4"/>
          <p:cNvSpPr/>
          <p:nvPr/>
        </p:nvSpPr>
        <p:spPr>
          <a:xfrm>
            <a:off x="539552" y="1196752"/>
            <a:ext cx="8136904" cy="3071610"/>
          </a:xfrm>
          <a:prstGeom prst="rect"/>
        </p:spPr>
        <p:txBody>
          <a:bodyPr wrap="square">
            <a:spAutoFit/>
          </a:bodyPr>
          <a:p>
            <a:pPr algn="ctr" lvl="0"/>
            <a:r>
              <a:rPr b="1" dirty="0" sz="2000" lang="ru-RU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Используем формы народного фольклора и художественного слова с математическим содержанием: (стихи, </a:t>
            </a:r>
            <a:r>
              <a:rPr b="1" dirty="0" sz="2000" lang="ru-RU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потешки</a:t>
            </a:r>
            <a:r>
              <a:rPr b="1" dirty="0" sz="2000" lang="ru-RU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считалки; скороговорки). </a:t>
            </a:r>
            <a:r>
              <a:rPr b="1" dirty="0" sz="2000" lang="ru-RU">
                <a:solidFill>
                  <a:prstClr val="black"/>
                </a:solidFill>
                <a:latin typeface="Times New Roman"/>
              </a:rPr>
              <a:t>Читаем сказки и рассказы, способствующие формированию представлений о количественных отношениях частях суток, днях недели, временах года, величине и ориентировке в пространстве. </a:t>
            </a:r>
            <a:r>
              <a:rPr b="1" dirty="0" sz="2000" lang="ru-RU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Разучиваем пальчиковые игры, которые являются интересным и удобным способом формирования математических представлений у детей дошкольного возраста.</a:t>
            </a:r>
          </a:p>
          <a:p>
            <a:pPr lvl="0">
              <a:spcBef>
                <a:spcPct val="20000"/>
              </a:spcBef>
            </a:pPr>
            <a:endParaRPr dirty="0" sz="2800" lang="ru-RU">
              <a:solidFill>
                <a:prstClr val="black"/>
              </a:solidFill>
            </a:endParaRPr>
          </a:p>
        </p:txBody>
      </p:sp>
      <p:sp>
        <p:nvSpPr>
          <p:cNvPr id="1048619" name="Прямоугольник 5"/>
          <p:cNvSpPr/>
          <p:nvPr/>
        </p:nvSpPr>
        <p:spPr>
          <a:xfrm>
            <a:off x="899592" y="3717032"/>
            <a:ext cx="6668288" cy="2431435"/>
          </a:xfrm>
          <a:prstGeom prst="rect"/>
        </p:spPr>
        <p:txBody>
          <a:bodyPr wrap="square">
            <a:spAutoFit/>
          </a:bodyPr>
          <a:p>
            <a:pPr lvl="0"/>
            <a:r>
              <a:rPr b="1" dirty="0" sz="2000" lang="ru-RU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Проводим беседы по сказкам  например: «Теремок» (самый маленький, самый большой герой сказки; кто за кем?, теремок – один, а героев - много), «Три медведя»  (соотношение большой медведь – большой стул, и т.д.)</a:t>
            </a:r>
          </a:p>
          <a:p>
            <a:pPr lvl="0"/>
            <a:r>
              <a:rPr b="1" dirty="0" sz="2000" lang="ru-RU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Учим правильно соотносить числительное  с предметом ( один – стол, одна ложка, одно окно и т.д.)</a:t>
            </a:r>
          </a:p>
          <a:p>
            <a:pPr lvl="0"/>
            <a:endParaRPr dirty="0" sz="1200" lang="ru-RU">
              <a:solidFill>
                <a:prstClr val="black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9" name="Picture 2" descr="https://myslide.ru/documents_4/f589c3abc3ff0d7631081bf9029f52d8/img1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-125" y="-39371"/>
            <a:ext cx="9144000" cy="6878954"/>
          </a:xfrm>
          <a:prstGeom prst="rect"/>
          <a:noFill/>
        </p:spPr>
      </p:pic>
      <p:sp>
        <p:nvSpPr>
          <p:cNvPr id="1048620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noAutofit/>
          </a:bodyPr>
          <a:p>
            <a:pPr lvl="0">
              <a:spcBef>
                <a:spcPts val="0"/>
              </a:spcBef>
            </a:pPr>
            <a:r>
              <a:rPr b="1" dirty="0" sz="2800" lang="ru-RU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Образовательная область</a:t>
            </a:r>
            <a:br>
              <a:rPr b="1" dirty="0" sz="2800" lang="ru-RU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2400" lang="ru-RU">
                <a:solidFill>
                  <a:srgbClr val="C00000"/>
                </a:solidFill>
                <a:latin typeface="Times New Roman"/>
                <a:ea typeface="+mn-ea"/>
                <a:cs typeface="+mn-cs"/>
              </a:rPr>
              <a:t>«Художественно-эстетическое развитие»</a:t>
            </a:r>
            <a:r>
              <a:rPr b="1" dirty="0" sz="2400" lang="ru-RU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b="1" dirty="0" sz="2400" lang="ru-RU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b="1" dirty="0" sz="2800" lang="ru-RU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b="1" dirty="0" sz="2800" lang="ru-RU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b="1" dirty="0" sz="2800" lang="ru-RU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21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91264" cy="5001419"/>
          </a:xfrm>
        </p:spPr>
        <p:txBody>
          <a:bodyPr>
            <a:normAutofit/>
          </a:bodyPr>
          <a:p>
            <a:pPr algn="ctr" indent="0" lvl="0" marL="0">
              <a:spcBef>
                <a:spcPts val="0"/>
              </a:spcBef>
              <a:buNone/>
            </a:pPr>
            <a:r>
              <a:rPr b="1" dirty="0" sz="2000" lang="ru-RU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Используем музыкальные песни («Жили у бабуси два…»); музыкальные игры «Мы пойдем сейчас по кругу. Раз! Два! Три!», «Вперёд 4 шага, назад 4 шага»; лого ритмику математического содержания.</a:t>
            </a:r>
          </a:p>
          <a:p>
            <a:pPr algn="ctr" indent="0" lvl="0" marL="0">
              <a:spcBef>
                <a:spcPts val="0"/>
              </a:spcBef>
              <a:buNone/>
            </a:pPr>
            <a:r>
              <a:rPr b="1" dirty="0" sz="2000" lang="ru-RU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конструировании – «Большие и маленькие дома», «Дорожки», постройки башенок по образцу (из 3 кубиков, из 5 и т.д.)</a:t>
            </a:r>
            <a:br>
              <a:rPr b="1" dirty="0" sz="2000" lang="ru-RU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2000" lang="ru-RU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Продуктивная деятельность не обходится без математики. Это: Рисование на тему: «Дорисуй предмет», «Рисуем геометрические фигуры, по трафаретам», «Нарисуй по заданию», Рисование животных с помощью геометрических фигур</a:t>
            </a:r>
          </a:p>
          <a:p>
            <a:pPr algn="ctr" indent="0" lvl="0" marL="0">
              <a:spcBef>
                <a:spcPts val="0"/>
              </a:spcBef>
              <a:buNone/>
            </a:pPr>
            <a:r>
              <a:rPr b="1" dirty="0" sz="2000" lang="ru-RU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Лепка по «заданному количеству», «Геометрические фигуры»</a:t>
            </a:r>
          </a:p>
          <a:p>
            <a:pPr algn="ctr" indent="0" lvl="0" marL="0">
              <a:spcBef>
                <a:spcPts val="0"/>
              </a:spcBef>
              <a:buNone/>
            </a:pPr>
            <a:r>
              <a:rPr b="1" dirty="0" sz="2000" lang="ru-RU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Аппликация: закрепляются представления о  фигурах, о форме, размерах предметов, об их пространственном размещении, о количестве.</a:t>
            </a:r>
          </a:p>
          <a:p>
            <a:pPr indent="0" marL="0">
              <a:buNone/>
            </a:pPr>
            <a:endParaRPr dirty="0" sz="2800" lang="ru-RU"/>
          </a:p>
        </p:txBody>
      </p:sp>
    </p:spTree>
  </p:cSld>
  <p:clrMapOvr>
    <a:masterClrMapping/>
  </p:clrMapOvr>
  <p:timing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0" name="Picture 2" descr="https://ds02.infourok.ru/uploads/ex/03bd/0002e9ec-adc42803/img1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15747" y="0"/>
            <a:ext cx="9144000" cy="6858000"/>
          </a:xfrm>
          <a:prstGeom prst="rect"/>
          <a:noFill/>
        </p:spPr>
      </p:pic>
      <p:sp>
        <p:nvSpPr>
          <p:cNvPr id="1048622" name="Заголовок 1"/>
          <p:cNvSpPr>
            <a:spLocks noGrp="1"/>
          </p:cNvSpPr>
          <p:nvPr>
            <p:ph type="ctrTitle"/>
          </p:nvPr>
        </p:nvSpPr>
        <p:spPr>
          <a:xfrm>
            <a:off x="0" y="908720"/>
            <a:ext cx="7148541" cy="5544616"/>
          </a:xfrm>
        </p:spPr>
        <p:txBody>
          <a:bodyPr>
            <a:noAutofit/>
          </a:bodyPr>
          <a:p>
            <a:r>
              <a:rPr b="1" dirty="0" sz="2400" lang="ru-RU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Образовательная область</a:t>
            </a:r>
            <a:r>
              <a:rPr dirty="0" sz="2400" lang="ru-RU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dirty="0" sz="2400" lang="ru-RU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2400" lang="ru-RU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«Физическое развитие</a:t>
            </a:r>
            <a:r>
              <a:rPr b="1" dirty="0" sz="2400" lang="ru-RU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b="1" dirty="0" sz="1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b="1" dirty="0" sz="1400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16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• Сравниваем предметы по величине и форме;</a:t>
            </a:r>
            <a:br>
              <a:rPr b="1" dirty="0" sz="1600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16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• Определяем левую и правую сторону;</a:t>
            </a:r>
            <a:br>
              <a:rPr b="1" dirty="0" sz="1600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16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• Ведем работу по ориентировке в пространстве относительно своего</a:t>
            </a:r>
            <a:br>
              <a:rPr b="1" dirty="0" sz="1600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16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тела</a:t>
            </a:r>
            <a:r>
              <a:rPr b="1" dirty="0" sz="16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b="1" dirty="0" sz="16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b="1" dirty="0" sz="1600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16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• используем считалочки (количественный и порядковый счет);</a:t>
            </a:r>
            <a:br>
              <a:rPr b="1" dirty="0" sz="1600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16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• Рассчитываемся по порядку (первый, второй и т. д)</a:t>
            </a:r>
            <a:br>
              <a:rPr b="1" dirty="0" sz="1600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16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• Отсчитываем количество пойманных игроков (в подвижных играх),</a:t>
            </a:r>
            <a:br>
              <a:rPr b="1" dirty="0" sz="1600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16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перенесенных предметов (в эстафетах)</a:t>
            </a:r>
            <a:br>
              <a:rPr b="1" dirty="0" sz="1600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16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• Играем в подвижные игры математического содержания «Попади в</a:t>
            </a:r>
            <a:br>
              <a:rPr b="1" dirty="0" sz="1600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16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круг», «Найди себе пару», </a:t>
            </a:r>
            <a:r>
              <a:rPr b="1" dirty="0" sz="16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b="1" dirty="0" sz="16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Эстафеты</a:t>
            </a:r>
            <a:br>
              <a:rPr b="1" dirty="0" sz="1600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16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парами», «Чья команда забросит больше мячей в корзину</a:t>
            </a:r>
            <a:r>
              <a:rPr b="1" dirty="0" sz="16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br>
              <a:rPr b="1" dirty="0" sz="16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16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b="1" dirty="0" sz="1600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16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не осознавая нагрузки считают,  размышляют,  думают.</a:t>
            </a:r>
            <a:br>
              <a:rPr b="1" dirty="0" sz="16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2400" lang="ru-RU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Физкультминутка «Хитрый счёт»</a:t>
            </a:r>
            <a:r>
              <a:rPr b="1" dirty="0" sz="16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b="1" dirty="0" sz="16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2000" i="1" lang="ru-RU"/>
              <a:t>Считаем до 10, но:</a:t>
            </a:r>
            <a:r>
              <a:rPr b="1" dirty="0" sz="2000" lang="ru-RU"/>
              <a:t/>
            </a:r>
            <a:br>
              <a:rPr b="1" dirty="0" sz="2000" lang="ru-RU"/>
            </a:br>
            <a:r>
              <a:rPr b="1" dirty="0" sz="2000" i="1" lang="ru-RU"/>
              <a:t>- цифру 3 не произносим, а говорим 3 раза слово «мяу»,</a:t>
            </a:r>
            <a:r>
              <a:rPr b="1" dirty="0" sz="2000" lang="ru-RU"/>
              <a:t/>
            </a:r>
            <a:br>
              <a:rPr b="1" dirty="0" sz="2000" lang="ru-RU"/>
            </a:br>
            <a:r>
              <a:rPr b="1" dirty="0" sz="2000" i="1" lang="ru-RU"/>
              <a:t>- вместо 5 – 5 раз хлопаем</a:t>
            </a:r>
            <a:r>
              <a:rPr b="1" dirty="0" sz="2000" lang="ru-RU"/>
              <a:t>;</a:t>
            </a:r>
            <a:br>
              <a:rPr b="1" dirty="0" sz="2000" lang="ru-RU"/>
            </a:br>
            <a:r>
              <a:rPr b="1" dirty="0" sz="2000" i="1" lang="ru-RU"/>
              <a:t>- вместо 8 – 8 раз топаем</a:t>
            </a:r>
            <a:r>
              <a:rPr b="1" dirty="0" sz="2000" lang="ru-RU"/>
              <a:t>;</a:t>
            </a:r>
            <a:br>
              <a:rPr b="1" dirty="0" sz="2000" lang="ru-RU"/>
            </a:br>
            <a:r>
              <a:rPr b="1" dirty="0" sz="2000" i="1" lang="ru-RU"/>
              <a:t>- вместо 10 – поднимаем руки вверх и кричим «Ура</a:t>
            </a:r>
            <a:r>
              <a:rPr b="1" dirty="0" sz="2000" i="1" lang="ru-RU" smtClean="0"/>
              <a:t>!»</a:t>
            </a:r>
            <a:br>
              <a:rPr b="1" dirty="0" sz="2000" i="1" lang="ru-RU" smtClean="0"/>
            </a:br>
            <a:r>
              <a:rPr b="1" dirty="0" sz="2000" i="1" lang="ru-RU" smtClean="0"/>
              <a:t> </a:t>
            </a:r>
            <a:r>
              <a:rPr b="1" dirty="0" sz="2000" i="1" lang="ru-RU"/>
              <a:t>(можно 2-3 раза с ускорением)</a:t>
            </a:r>
            <a:r>
              <a:rPr b="1" dirty="0" sz="2000" lang="ru-RU"/>
              <a:t>.</a:t>
            </a:r>
            <a:r>
              <a:rPr dirty="0" sz="1800" lang="ru-RU"/>
              <a:t/>
            </a:r>
            <a:br>
              <a:rPr dirty="0" sz="1800" lang="ru-RU"/>
            </a:br>
            <a:r>
              <a:rPr b="1" dirty="0" sz="16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b="1" dirty="0" sz="1600"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16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b="1" dirty="0" sz="16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16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b="1" dirty="0" sz="16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b="1" dirty="0" sz="1600"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1" name="Picture 2" descr="https://static.vecteezy.com/system/resources/previews/000/413/479/original/vector-border-template-with-kids-and-numbers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/>
          <a:noFill/>
        </p:spPr>
      </p:pic>
      <p:sp>
        <p:nvSpPr>
          <p:cNvPr id="1048623" name="Заголовок 1"/>
          <p:cNvSpPr>
            <a:spLocks noGrp="1"/>
          </p:cNvSpPr>
          <p:nvPr>
            <p:ph type="ctrTitle"/>
          </p:nvPr>
        </p:nvSpPr>
        <p:spPr>
          <a:xfrm>
            <a:off x="899592" y="2492896"/>
            <a:ext cx="7416824" cy="1107554"/>
          </a:xfrm>
        </p:spPr>
        <p:txBody>
          <a:bodyPr>
            <a:normAutofit/>
          </a:bodyPr>
          <a:p>
            <a:pPr indent="-342900" lvl="0" marL="342900">
              <a:spcBef>
                <a:spcPct val="20000"/>
              </a:spcBef>
            </a:pPr>
            <a:r>
              <a:rPr dirty="0" sz="2000" lang="ru-RU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Большая работа по подготовке детей к обучению математике, проводится </a:t>
            </a:r>
            <a:r>
              <a:rPr b="1" dirty="0" sz="2000" i="1" lang="ru-RU" u="sng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 режимных моментах:</a:t>
            </a:r>
            <a:r>
              <a:rPr dirty="0" sz="2000" lang="ru-RU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dirty="0" sz="2000" lang="ru-RU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b="1" dirty="0" sz="2000" lang="ru-RU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во время обеда или завтрака</a:t>
            </a:r>
            <a:r>
              <a:rPr dirty="0" sz="2000" lang="ru-RU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 </a:t>
            </a:r>
            <a:r>
              <a:rPr dirty="0" sz="2000" i="1" lang="ru-RU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(супа в тарелке много, съели – стало мало; полная кастрюля супа, пустая, потому что съели и т.д.)</a:t>
            </a:r>
            <a:r>
              <a:rPr dirty="0" sz="2000" lang="ru-RU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;</a:t>
            </a:r>
            <a:br>
              <a:rPr dirty="0" sz="2000" lang="ru-RU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b="1" dirty="0" sz="2000" lang="ru-RU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во время одевания на прогулку </a:t>
            </a:r>
            <a:r>
              <a:rPr dirty="0" sz="2000" i="1" lang="ru-RU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(сравнить варежку взрослого и ребенка; определить на какую ногу сапог- правую или левую; какого цвета тот или иной предмет</a:t>
            </a:r>
            <a:r>
              <a:rPr dirty="0" sz="2000" i="1" lang="ru-RU" smtClean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  <a:r>
              <a:rPr dirty="0" sz="2000" lang="ru-RU" smtClean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  <a:br>
              <a:rPr dirty="0" sz="2000" lang="ru-RU" smtClean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b="1" dirty="0" sz="2000" lang="ru-RU" smtClean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во </a:t>
            </a:r>
            <a:r>
              <a:rPr b="1" dirty="0" sz="2000" lang="ru-RU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время прогулки </a:t>
            </a:r>
            <a:r>
              <a:rPr dirty="0" sz="2000" lang="ru-RU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– в одном ведерке много песка, а в другом — мало; одно дерево высокое, а другое низкое и т.д.;</a:t>
            </a:r>
            <a:br>
              <a:rPr dirty="0" sz="2000" lang="ru-RU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b="1" dirty="0" sz="2000" lang="ru-RU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 игровой деятельности</a:t>
            </a:r>
            <a:r>
              <a:rPr dirty="0" sz="2000" lang="ru-RU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 </a:t>
            </a:r>
            <a:r>
              <a:rPr dirty="0" sz="2000" i="1" lang="ru-RU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(предложить детям подобрать для кукол одежду, посуду по размеру; для больших и маленьких машин можно построить разные по размеру </a:t>
            </a:r>
            <a:r>
              <a:rPr dirty="0" sz="2000" i="1" lang="ru-RU" smtClean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гаражи, из счетных палочек построить квадрат  </a:t>
            </a:r>
            <a:r>
              <a:rPr dirty="0" sz="2000" i="1" lang="ru-RU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 т.д.)</a:t>
            </a:r>
            <a:r>
              <a:rPr dirty="0" sz="2000" lang="ru-RU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dirty="0" sz="2000" lang="ru-RU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dirty="0" sz="2000" lang="ru-RU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dirty="0" sz="2000" lang="ru-RU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dirty="0"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2" name="Picture 2" descr="https://ds05.infourok.ru/uploads/ex/0a41/00120ba0-b4078f35/img11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0" y="-34653"/>
            <a:ext cx="9144000" cy="6858001"/>
          </a:xfrm>
          <a:prstGeom prst="rect"/>
          <a:noFill/>
        </p:spPr>
      </p:pic>
      <p:sp>
        <p:nvSpPr>
          <p:cNvPr id="1048624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154559"/>
          </a:xfrm>
        </p:spPr>
        <p:txBody>
          <a:bodyPr>
            <a:normAutofit/>
          </a:bodyPr>
          <a:p>
            <a:r>
              <a:rPr dirty="0" lang="ru-RU" smtClean="0"/>
              <a:t>ФГОС </a:t>
            </a:r>
            <a:r>
              <a:rPr dirty="0" lang="ru-RU"/>
              <a:t>ДО </a:t>
            </a:r>
            <a:r>
              <a:rPr dirty="0" lang="ru-RU" smtClean="0"/>
              <a:t> требует от педагогов </a:t>
            </a:r>
            <a:r>
              <a:rPr dirty="0" lang="ru-RU"/>
              <a:t>сделать процесс овладения элементарными математическими представлениями </a:t>
            </a:r>
            <a:r>
              <a:rPr b="1"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привлекательным, ненавязчивым, радостным.</a:t>
            </a:r>
          </a:p>
        </p:txBody>
      </p:sp>
    </p:spTree>
  </p:cSld>
  <p:clrMapOvr>
    <a:masterClrMapping/>
  </p:clrMapOvr>
  <p:timing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3" name="Picture 2" descr="https://img-fotki.yandex.ru/get/131894/211793686.0/0_1aa63c_935e81c6_orig.pn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-11722" y="0"/>
            <a:ext cx="9135482" cy="6858000"/>
          </a:xfrm>
          <a:prstGeom prst="rect"/>
          <a:noFill/>
        </p:spPr>
      </p:pic>
      <p:sp>
        <p:nvSpPr>
          <p:cNvPr id="1048625" name="Заголовок 1"/>
          <p:cNvSpPr>
            <a:spLocks noGrp="1"/>
          </p:cNvSpPr>
          <p:nvPr>
            <p:ph type="ctrTitle"/>
          </p:nvPr>
        </p:nvSpPr>
        <p:spPr>
          <a:xfrm>
            <a:off x="395536" y="1484784"/>
            <a:ext cx="5400600" cy="2808312"/>
          </a:xfrm>
        </p:spPr>
        <p:txBody>
          <a:bodyPr>
            <a:noAutofit/>
          </a:bodyPr>
          <a:p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Практика дошкольного образования показывает, что на успешность обучения влияет не только содержание предлагаемого материала, но также форма его подачи, которая способна вызвать заинтересованность ребенка и его познавательную активность</a:t>
            </a:r>
            <a:r>
              <a:rPr b="1" dirty="0" sz="24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Знания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, данные детям в занимательной форме, усваиваются быстрее, прочнее и легче, чем те, которые представлены сухими упражнениями. </a:t>
            </a:r>
            <a:endParaRPr b="1" dirty="0" lang="ru-RU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4" name="Picture 2" descr="http://900igr.net/up/datai/199451/0001-001-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/>
          <a:noFill/>
        </p:spPr>
      </p:pic>
      <p:sp>
        <p:nvSpPr>
          <p:cNvPr id="1048626" name="Заголовок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147248" cy="724942"/>
          </a:xfrm>
        </p:spPr>
        <p:txBody>
          <a:bodyPr>
            <a:normAutofit/>
          </a:bodyPr>
          <a:p>
            <a:r>
              <a:rPr dirty="0" lang="ru-RU" smtClean="0"/>
              <a:t/>
            </a:r>
            <a:br>
              <a:rPr dirty="0" lang="ru-RU" smtClean="0"/>
            </a:br>
            <a:endParaRPr dirty="0" lang="ru-RU"/>
          </a:p>
        </p:txBody>
      </p:sp>
      <p:sp>
        <p:nvSpPr>
          <p:cNvPr id="1048627" name="Объект 2"/>
          <p:cNvSpPr>
            <a:spLocks noGrp="1"/>
          </p:cNvSpPr>
          <p:nvPr>
            <p:ph idx="1"/>
          </p:nvPr>
        </p:nvSpPr>
        <p:spPr>
          <a:xfrm>
            <a:off x="1691680" y="908721"/>
            <a:ext cx="6264696" cy="4752528"/>
          </a:xfrm>
        </p:spPr>
        <p:txBody>
          <a:bodyPr>
            <a:noAutofit/>
          </a:bodyPr>
          <a:p>
            <a:pPr algn="just" indent="0" marL="0">
              <a:buNone/>
            </a:pPr>
            <a:r>
              <a:rPr b="1" dirty="0" sz="20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Аристотель говорил «Познание начинается с удивления». То есть,  необходимы неожиданность, новизна, несоответствие прежним представлениям. Важно сделать обучение занимательным. При занимательном обучении обостряются эмоционально-мыслительные процессы, которые заставляют наблюдать, сравнивать, рассуждать, аргументировать, доказывать правильность выполненных действий.  Причём, воспитателю необходимо так выстраивать образовательную деятельность в детском саду, чтобы КАЖДЫЙ ребёнок активно и увлеченно занимался. Анатоль Франц, французский писатель, говорил: «Чтобы переварить знания, надо поглощать их с аппетитом».</a:t>
            </a:r>
          </a:p>
        </p:txBody>
      </p:sp>
    </p:spTree>
  </p:cSld>
  <p:clrMapOvr>
    <a:masterClrMapping/>
  </p:clrMapOvr>
  <p:timing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5" name="Picture 2" descr="https://fsd.videouroki.net/html/2017/02/20/v_58ab0cd993c82/99681634_1.pn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0" y="0"/>
            <a:ext cx="9144000" cy="6852295"/>
          </a:xfrm>
          <a:prstGeom prst="rect"/>
          <a:noFill/>
        </p:spPr>
      </p:pic>
      <p:sp>
        <p:nvSpPr>
          <p:cNvPr id="1048628" name="Прямоугольник 1"/>
          <p:cNvSpPr/>
          <p:nvPr/>
        </p:nvSpPr>
        <p:spPr>
          <a:xfrm>
            <a:off x="2286000" y="980728"/>
            <a:ext cx="4662264" cy="5016758"/>
          </a:xfrm>
          <a:prstGeom prst="rect"/>
        </p:spPr>
        <p:txBody>
          <a:bodyPr wrap="square">
            <a:spAutoFit/>
          </a:bodyPr>
          <a:p>
            <a:pPr algn="just"/>
            <a:r>
              <a:rPr b="1" dirty="0" sz="1600" lang="ru-RU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Большую роль в </a:t>
            </a:r>
            <a:r>
              <a:rPr b="1" dirty="0" sz="1600" lang="ru-RU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работе </a:t>
            </a:r>
            <a:r>
              <a:rPr b="1" dirty="0" sz="1600" lang="ru-RU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детьми </a:t>
            </a:r>
            <a:r>
              <a:rPr b="1" dirty="0" sz="1600" lang="ru-RU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играют сюрпризные моменты; </a:t>
            </a:r>
            <a:r>
              <a:rPr b="1" dirty="0" sz="1600" lang="ru-RU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кукла </a:t>
            </a:r>
            <a:r>
              <a:rPr b="1" dirty="0" sz="1600" lang="ru-RU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«Почемучка» (в нашем случае это </a:t>
            </a:r>
            <a:r>
              <a:rPr b="1" dirty="0" sz="1600" lang="ru-RU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Лунтик</a:t>
            </a:r>
            <a:r>
              <a:rPr b="1" dirty="0" sz="1600" lang="ru-RU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 Использование </a:t>
            </a:r>
            <a:r>
              <a:rPr b="1" dirty="0" sz="1600" lang="ru-RU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сказочного персонажа, которого дети учат, объясняют ему, доказывают, способствует развитию памяти, внимания, воображения, умения рассуждать. </a:t>
            </a:r>
            <a:endParaRPr b="1" dirty="0" sz="1600" lang="ru-RU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b="1" dirty="0" sz="1600" i="1" lang="ru-RU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Она </a:t>
            </a:r>
            <a:r>
              <a:rPr b="1" dirty="0" sz="1600" i="1" lang="ru-RU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помогает детям:</a:t>
            </a:r>
          </a:p>
          <a:p>
            <a:pPr algn="just" indent="-285750" marL="285750">
              <a:buFont typeface="Wingdings" panose="05000000000000000000" pitchFamily="2" charset="2"/>
              <a:buChar char="ü"/>
            </a:pPr>
            <a:r>
              <a:rPr b="1" dirty="0" sz="1600" lang="ru-RU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узнать много интересного о геометрических </a:t>
            </a:r>
            <a:r>
              <a:rPr b="1" dirty="0" sz="1600" lang="ru-RU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фигурах;</a:t>
            </a:r>
          </a:p>
          <a:p>
            <a:pPr algn="just" indent="-285750" marL="285750">
              <a:buFont typeface="Wingdings" panose="05000000000000000000" pitchFamily="2" charset="2"/>
              <a:buChar char="ü"/>
            </a:pPr>
            <a:r>
              <a:rPr b="1" dirty="0" sz="1600" lang="ru-RU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легко </a:t>
            </a:r>
            <a:r>
              <a:rPr b="1" dirty="0" sz="1600" lang="ru-RU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ориентироваться в </a:t>
            </a:r>
            <a:r>
              <a:rPr b="1" dirty="0" sz="1600" lang="ru-RU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пространстве;</a:t>
            </a:r>
          </a:p>
          <a:p>
            <a:pPr algn="just" indent="-285750" marL="285750">
              <a:buFont typeface="Wingdings" panose="05000000000000000000" pitchFamily="2" charset="2"/>
              <a:buChar char="ü"/>
            </a:pPr>
            <a:r>
              <a:rPr b="1" dirty="0" sz="1600" lang="ru-RU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запомнить </a:t>
            </a:r>
            <a:r>
              <a:rPr b="1" dirty="0" sz="1600" lang="ru-RU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закрепить </a:t>
            </a:r>
            <a:r>
              <a:rPr b="1" dirty="0" sz="1600" lang="ru-RU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цвета;</a:t>
            </a:r>
          </a:p>
          <a:p>
            <a:pPr algn="just" indent="-285750" marL="285750">
              <a:buFont typeface="Wingdings" panose="05000000000000000000" pitchFamily="2" charset="2"/>
              <a:buChar char="ü"/>
            </a:pPr>
            <a:r>
              <a:rPr b="1" dirty="0" sz="1600" lang="ru-RU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различать </a:t>
            </a:r>
            <a:r>
              <a:rPr b="1" dirty="0" sz="1600" lang="ru-RU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высоту, ширину, длину и многое другое</a:t>
            </a:r>
            <a:r>
              <a:rPr b="1" dirty="0" sz="1600" lang="ru-RU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b="1" dirty="0" sz="1600" lang="ru-RU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b="1" dirty="0" sz="1600" lang="ru-RU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b="1" dirty="0" sz="1600" lang="ru-RU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Ведь </a:t>
            </a:r>
            <a:r>
              <a:rPr b="1" dirty="0" sz="1600" lang="ru-RU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 герой появляется не просто так. Он пытается узнать </a:t>
            </a:r>
            <a:r>
              <a:rPr b="1" dirty="0" sz="1600" lang="ru-RU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что-то </a:t>
            </a:r>
            <a:r>
              <a:rPr b="1" dirty="0" sz="1600" lang="ru-RU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новое, </a:t>
            </a:r>
            <a:r>
              <a:rPr b="1" dirty="0" sz="1600" lang="ru-RU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и запутать </a:t>
            </a:r>
            <a:r>
              <a:rPr b="1" dirty="0" sz="1600" lang="ru-RU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детей, постоянно делает ошибки, а дети учатся их исправлять, и исправлять правильно.</a:t>
            </a:r>
          </a:p>
          <a:p>
            <a:pPr algn="just">
              <a:buFont typeface="Arial"/>
              <a:buChar char="•"/>
            </a:pPr>
            <a:endParaRPr b="1" dirty="0" sz="1600" lang="ru-RU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b="1" dirty="0" sz="1600"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6" name="Picture 2" descr="https://st.depositphotos.com/1793489/3637/v/950/depositphotos_36377081-stock-illustration-schoolboys-and-schoolgirls-school-elements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21333" y="0"/>
            <a:ext cx="9122668" cy="6858000"/>
          </a:xfrm>
          <a:prstGeom prst="rect"/>
          <a:noFill/>
        </p:spPr>
      </p:pic>
      <p:sp>
        <p:nvSpPr>
          <p:cNvPr id="1048629" name="Заголовок 1"/>
          <p:cNvSpPr>
            <a:spLocks noGrp="1"/>
          </p:cNvSpPr>
          <p:nvPr>
            <p:ph type="ctrTitle"/>
          </p:nvPr>
        </p:nvSpPr>
        <p:spPr>
          <a:xfrm>
            <a:off x="1187624" y="2204864"/>
            <a:ext cx="6840760" cy="1224136"/>
          </a:xfrm>
        </p:spPr>
        <p:txBody>
          <a:bodyPr>
            <a:noAutofit/>
          </a:bodyPr>
          <a:p>
            <a:r>
              <a:rPr b="1" dirty="0" sz="28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ДА! </a:t>
            </a:r>
            <a:r>
              <a:rPr b="1" dirty="0" sz="20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Овладение </a:t>
            </a:r>
            <a:r>
              <a:rPr b="1"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математическими представлениями будет эффективным и результативным только тогда, когда дети не видят, что их чему-то учат. Недаром народная мудрость создала игру, которая является для ребенка наиболее подходящей формой обучения.</a:t>
            </a:r>
            <a:r>
              <a:rPr dirty="0" sz="2000" lang="ru-RU"/>
              <a:t/>
            </a:r>
            <a:br>
              <a:rPr dirty="0" sz="2000" lang="ru-RU"/>
            </a:br>
            <a:r>
              <a:rPr b="1" dirty="0" sz="20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Детям </a:t>
            </a:r>
            <a:r>
              <a:rPr b="1"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кажется что они только играют. </a:t>
            </a:r>
            <a:r>
              <a:rPr b="1" dirty="0" sz="20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Но, незаметно </a:t>
            </a:r>
            <a:r>
              <a:rPr b="1"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для себя в процессе игровых действий с игровым материалом считают, складывают, вычитают, </a:t>
            </a:r>
            <a:r>
              <a:rPr b="1" dirty="0" sz="20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b="1" dirty="0" sz="20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20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решают </a:t>
            </a:r>
            <a:r>
              <a:rPr b="1" dirty="0" sz="20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логические задачи. </a:t>
            </a:r>
            <a:r>
              <a:rPr b="1" dirty="0" sz="20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b="1" dirty="0" sz="20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24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задача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взрослого- поддерживать интерес </a:t>
            </a:r>
            <a:r>
              <a:rPr b="1" dirty="0" sz="2400"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ребенка! </a:t>
            </a:r>
            <a:endParaRPr b="1" dirty="0" sz="2400"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0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/>
          </a:p>
        </p:txBody>
      </p:sp>
      <p:sp>
        <p:nvSpPr>
          <p:cNvPr id="1048631" name="Объект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ru-RU"/>
          </a:p>
        </p:txBody>
      </p:sp>
      <p:pic>
        <p:nvPicPr>
          <p:cNvPr id="2097177" name="Picture 2" descr="http://900igr.net/up/datas/197682/019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5467" y="0"/>
            <a:ext cx="9144000" cy="6858001"/>
          </a:xfrm>
          <a:prstGeom prst="rect"/>
          <a:noFill/>
        </p:spPr>
      </p:pic>
    </p:spTree>
  </p:cSld>
  <p:clrMapOvr>
    <a:masterClrMapping/>
  </p:clrMapOvr>
  <p:timing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lastClr="000000" val="windowText"/>
      </a:dk1>
      <a:lt1>
        <a:sysClr lastClr="FFFFFF" val="window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TH Sarabun PSK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TH Sarabun PSK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Microsoft Office PowerPoint</Application>
  <ScaleCrop>0</ScaleCrop>
  <LinksUpToDate>0</LinksUpToDate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«Ведь от того, как заложены элементарные математические представления в значительной мере зависит дальнейший путь математического развития, успешность продвижения ребёнка в этой области знаний.» Л. А. Венгер</dc:title>
  <dc:creator>Артём Алексеевич</dc:creator>
  <cp:lastModifiedBy>Artem</cp:lastModifiedBy>
  <dcterms:created xsi:type="dcterms:W3CDTF">2021-02-15T22:18:04Z</dcterms:created>
  <dcterms:modified xsi:type="dcterms:W3CDTF">2024-08-21T04:38:01Z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c69feb42dbf7477f886fbc5216719144</vt:lpwstr>
  </property>
</Properties>
</file>