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5"/>
  </p:notesMasterIdLst>
  <p:sldIdLst>
    <p:sldId id="256" r:id="rId2"/>
    <p:sldId id="257" r:id="rId3"/>
    <p:sldId id="261" r:id="rId4"/>
    <p:sldId id="262" r:id="rId5"/>
    <p:sldId id="266" r:id="rId6"/>
    <p:sldId id="268" r:id="rId7"/>
    <p:sldId id="270" r:id="rId8"/>
    <p:sldId id="325" r:id="rId9"/>
    <p:sldId id="272" r:id="rId10"/>
    <p:sldId id="277" r:id="rId11"/>
    <p:sldId id="274" r:id="rId12"/>
    <p:sldId id="278" r:id="rId13"/>
    <p:sldId id="279" r:id="rId14"/>
    <p:sldId id="280" r:id="rId15"/>
    <p:sldId id="282" r:id="rId16"/>
    <p:sldId id="284" r:id="rId17"/>
    <p:sldId id="286" r:id="rId18"/>
    <p:sldId id="288" r:id="rId19"/>
    <p:sldId id="291" r:id="rId20"/>
    <p:sldId id="293" r:id="rId21"/>
    <p:sldId id="295" r:id="rId22"/>
    <p:sldId id="297" r:id="rId23"/>
    <p:sldId id="300" r:id="rId24"/>
    <p:sldId id="340" r:id="rId25"/>
    <p:sldId id="299" r:id="rId26"/>
    <p:sldId id="308" r:id="rId27"/>
    <p:sldId id="302" r:id="rId28"/>
    <p:sldId id="326" r:id="rId29"/>
    <p:sldId id="304" r:id="rId30"/>
    <p:sldId id="306" r:id="rId31"/>
    <p:sldId id="310" r:id="rId32"/>
    <p:sldId id="314" r:id="rId33"/>
    <p:sldId id="313" r:id="rId34"/>
    <p:sldId id="312" r:id="rId35"/>
    <p:sldId id="317" r:id="rId36"/>
    <p:sldId id="316" r:id="rId37"/>
    <p:sldId id="321" r:id="rId38"/>
    <p:sldId id="328" r:id="rId39"/>
    <p:sldId id="331" r:id="rId40"/>
    <p:sldId id="333" r:id="rId41"/>
    <p:sldId id="323" r:id="rId42"/>
    <p:sldId id="338" r:id="rId43"/>
    <p:sldId id="342" r:id="rId4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927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DB5F85E-33A2-41E5-A021-7EA5CCBDBA15}" type="datetimeFigureOut">
              <a:rPr lang="ru-RU" smtClean="0"/>
              <a:t>29.01.2020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2DD61D9-C7D1-4EA0-A354-4EDFEFEB7049}" type="slidenum">
              <a:rPr lang="ru-RU" smtClean="0"/>
              <a:t>‹#›</a:t>
            </a:fld>
            <a:endParaRPr lang="ru-RU"/>
          </a:p>
        </p:txBody>
      </p:sp>
    </p:spTree>
    <p:extLst>
      <p:ext uri="{BB962C8B-B14F-4D97-AF65-F5344CB8AC3E}">
        <p14:creationId xmlns:p14="http://schemas.microsoft.com/office/powerpoint/2010/main" val="1018392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Образ слайда 1"/>
          <p:cNvSpPr>
            <a:spLocks noGrp="1" noRot="1" noChangeAspect="1"/>
          </p:cNvSpPr>
          <p:nvPr>
            <p:ph type="sldImg"/>
          </p:nvPr>
        </p:nvSpPr>
        <p:spPr bwMode="auto">
          <a:noFill/>
          <a:ln>
            <a:solidFill>
              <a:srgbClr val="000000"/>
            </a:solidFill>
            <a:miter lim="800000"/>
            <a:headEnd/>
            <a:tailEnd/>
          </a:ln>
        </p:spPr>
      </p:sp>
      <p:sp>
        <p:nvSpPr>
          <p:cNvPr id="20482"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20483"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A8D9716-01B1-4B7F-A906-3A7503DEF0FB}" type="slidenum">
              <a:rPr lang="ru-RU">
                <a:cs typeface="Arial" charset="0"/>
              </a:rPr>
              <a:pPr fontAlgn="base">
                <a:spcBef>
                  <a:spcPct val="0"/>
                </a:spcBef>
                <a:spcAft>
                  <a:spcPct val="0"/>
                </a:spcAft>
                <a:defRPr/>
              </a:pPr>
              <a:t>5</a:t>
            </a:fld>
            <a:endParaRPr lang="ru-RU">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9DAF5AAB-B9A5-4490-9811-D0B45712B457}" type="datetimeFigureOut">
              <a:rPr lang="ru-RU" smtClean="0"/>
              <a:t>29.01.2020</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2D4931EE-F218-4482-995A-79B95E598D44}"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Объект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9DAF5AAB-B9A5-4490-9811-D0B45712B457}" type="datetimeFigureOut">
              <a:rPr lang="ru-RU" smtClean="0"/>
              <a:t>29.01.2020</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2D4931EE-F218-4482-995A-79B95E598D44}"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9DAF5AAB-B9A5-4490-9811-D0B45712B457}" type="datetimeFigureOut">
              <a:rPr lang="ru-RU" smtClean="0"/>
              <a:t>29.01.2020</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D4931EE-F218-4482-995A-79B95E598D44}" type="slidenum">
              <a:rPr lang="ru-RU" smtClean="0"/>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Объект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9DAF5AAB-B9A5-4490-9811-D0B45712B457}" type="datetimeFigureOut">
              <a:rPr lang="ru-RU" smtClean="0"/>
              <a:t>29.01.2020</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2D4931EE-F218-4482-995A-79B95E598D44}"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Объект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Объект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9DAF5AAB-B9A5-4490-9811-D0B45712B457}" type="datetimeFigureOut">
              <a:rPr lang="ru-RU" smtClean="0"/>
              <a:t>29.01.2020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2D4931EE-F218-4482-995A-79B95E598D44}" type="slidenum">
              <a:rPr lang="ru-RU" smtClean="0"/>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9DAF5AAB-B9A5-4490-9811-D0B45712B457}" type="datetimeFigureOut">
              <a:rPr lang="ru-RU" smtClean="0"/>
              <a:t>29.01.2020</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4931EE-F218-4482-995A-79B95E598D44}"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9DAF5AAB-B9A5-4490-9811-D0B45712B457}" type="datetimeFigureOut">
              <a:rPr lang="ru-RU" smtClean="0"/>
              <a:t>29.01.2020</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4931EE-F218-4482-995A-79B95E598D44}"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Объект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9DAF5AAB-B9A5-4490-9811-D0B45712B457}" type="datetimeFigureOut">
              <a:rPr lang="ru-RU" smtClean="0"/>
              <a:t>29.01.2020</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4931EE-F218-4482-995A-79B95E598D44}"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9DAF5AAB-B9A5-4490-9811-D0B45712B457}" type="datetimeFigureOut">
              <a:rPr lang="ru-RU" smtClean="0"/>
              <a:t>29.01.2020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2D4931EE-F218-4482-995A-79B95E598D44}" type="slidenum">
              <a:rPr lang="ru-RU" smtClean="0"/>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DAF5AAB-B9A5-4490-9811-D0B45712B457}" type="datetimeFigureOut">
              <a:rPr lang="ru-RU" smtClean="0"/>
              <a:t>29.01.2020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4931EE-F218-4482-995A-79B95E598D44}"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DAF5AAB-B9A5-4490-9811-D0B45712B457}" type="datetimeFigureOut">
              <a:rPr lang="ru-RU" smtClean="0"/>
              <a:t>29.01.2020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4931EE-F218-4482-995A-79B95E598D44}"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9DAF5AAB-B9A5-4490-9811-D0B45712B457}" type="datetimeFigureOut">
              <a:rPr lang="ru-RU" smtClean="0"/>
              <a:t>29.01.2020</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2D4931EE-F218-4482-995A-79B95E598D44}" type="slidenum">
              <a:rPr lang="ru-RU" smtClean="0"/>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g"/></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3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3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3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55.jpeg"/></Relationships>
</file>

<file path=ppt/slides/_rels/slide36.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38.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61.jpeg"/></Relationships>
</file>

<file path=ppt/slides/_rels/slide4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63.jpeg"/></Relationships>
</file>

<file path=ppt/slides/_rels/slide4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65.jpeg"/></Relationships>
</file>

<file path=ppt/slides/_rels/slide4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68.jpeg"/><Relationship Id="rId4" Type="http://schemas.openxmlformats.org/officeDocument/2006/relationships/image" Target="../media/image67.jpeg"/></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5" b="39847"/>
          <a:stretch/>
        </p:blipFill>
        <p:spPr>
          <a:xfrm>
            <a:off x="0" y="0"/>
            <a:ext cx="9144000" cy="6876000"/>
          </a:xfrm>
          <a:prstGeom prst="rect">
            <a:avLst/>
          </a:prstGeom>
        </p:spPr>
      </p:pic>
      <p:sp>
        <p:nvSpPr>
          <p:cNvPr id="2" name="Заголовок 1"/>
          <p:cNvSpPr>
            <a:spLocks noGrp="1"/>
          </p:cNvSpPr>
          <p:nvPr>
            <p:ph type="ctrTitle"/>
          </p:nvPr>
        </p:nvSpPr>
        <p:spPr>
          <a:xfrm>
            <a:off x="685800" y="2130425"/>
            <a:ext cx="7630616" cy="2090663"/>
          </a:xfrm>
        </p:spPr>
        <p:txBody>
          <a:bodyPr>
            <a:normAutofit fontScale="90000"/>
          </a:bodyPr>
          <a:lstStyle/>
          <a:p>
            <a:r>
              <a:rPr lang="ru-RU" sz="6000" b="1" i="1" dirty="0" smtClean="0">
                <a:latin typeface="Times New Roman" panose="02020603050405020304" pitchFamily="18" charset="0"/>
                <a:cs typeface="Times New Roman" panose="02020603050405020304" pitchFamily="18" charset="0"/>
              </a:rPr>
              <a:t>Группа «Золушка» представляет</a:t>
            </a:r>
            <a:endParaRPr lang="ru-RU" sz="60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3880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r>
              <a:rPr lang="en-US" dirty="0" smtClean="0"/>
              <a:t>“</a:t>
            </a:r>
            <a:r>
              <a:rPr lang="ru-RU" dirty="0" smtClean="0"/>
              <a:t>СКАЗКИ НАРОДОВ МИРА</a:t>
            </a:r>
            <a:r>
              <a:rPr lang="en-US" dirty="0" smtClean="0"/>
              <a:t>”</a:t>
            </a:r>
            <a:endParaRPr lang="ru-RU"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25123" y="1554163"/>
            <a:ext cx="8046154" cy="4525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73690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Рисунок 3" descr="http://mir-otkritki.ru/_ph/24/6599426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Содержимое 2"/>
          <p:cNvSpPr>
            <a:spLocks noGrp="1"/>
          </p:cNvSpPr>
          <p:nvPr>
            <p:ph idx="1"/>
          </p:nvPr>
        </p:nvSpPr>
        <p:spPr>
          <a:xfrm>
            <a:off x="474663" y="1144811"/>
            <a:ext cx="7427167" cy="3960441"/>
          </a:xfrm>
        </p:spPr>
        <p:txBody>
          <a:bodyPr rtlCol="0">
            <a:noAutofit/>
            <a:scene3d>
              <a:camera prst="isometricOffAxis1Right"/>
              <a:lightRig rig="threePt" dir="t"/>
            </a:scene3d>
          </a:bodyPr>
          <a:lstStyle/>
          <a:p>
            <a:pPr algn="just" eaLnBrk="1" fontAlgn="auto" hangingPunct="1">
              <a:spcAft>
                <a:spcPts val="0"/>
              </a:spcAft>
              <a:buFont typeface="Arial" pitchFamily="34" charset="0"/>
              <a:buNone/>
              <a:defRPr/>
            </a:pPr>
            <a:r>
              <a:rPr lang="ru-RU" sz="2800" dirty="0" smtClean="0">
                <a:latin typeface="Times New Roman" pitchFamily="18" charset="0"/>
                <a:cs typeface="Times New Roman" pitchFamily="18" charset="0"/>
              </a:rPr>
              <a:t>    Сказка - необходимый элемент духовной жизни ребёнка. Входя в мир чудес и волшебства, ребёнок погружается в глубины своей души. Сказки народов мира, вводя детей в круг необыкновенных событий, превращений, происходящих с их героями, выражают глубокие моральные идеи. Они учат доброму отношению к людям, показывают высокие чувства и стремления.</a:t>
            </a:r>
          </a:p>
          <a:p>
            <a:pPr eaLnBrk="1" fontAlgn="auto" hangingPunct="1">
              <a:spcAft>
                <a:spcPts val="0"/>
              </a:spcAft>
              <a:buFont typeface="Arial" pitchFamily="34" charset="0"/>
              <a:buNone/>
              <a:defRPr/>
            </a:pPr>
            <a:r>
              <a:rPr lang="ru-RU" sz="2800" dirty="0" smtClean="0"/>
              <a:t> </a:t>
            </a:r>
          </a:p>
          <a:p>
            <a:pPr eaLnBrk="1" fontAlgn="auto" hangingPunct="1">
              <a:spcAft>
                <a:spcPts val="0"/>
              </a:spcAft>
              <a:buFont typeface="Arial" pitchFamily="34" charset="0"/>
              <a:buChar char="•"/>
              <a:defRPr/>
            </a:pPr>
            <a:endParaRPr lang="ru-RU" sz="2800" dirty="0"/>
          </a:p>
        </p:txBody>
      </p:sp>
    </p:spTree>
    <p:extLst>
      <p:ext uri="{BB962C8B-B14F-4D97-AF65-F5344CB8AC3E}">
        <p14:creationId xmlns:p14="http://schemas.microsoft.com/office/powerpoint/2010/main" val="1795502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Рисунок 3" descr="http://v.foto.radikal.ru/0705/28/83241615f45f.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p:txBody>
          <a:bodyPr rtlCol="0">
            <a:prstTxWarp prst="textDeflate">
              <a:avLst/>
            </a:prstTxWarp>
            <a:normAutofit fontScale="90000"/>
          </a:bodyPr>
          <a:lstStyle/>
          <a:p>
            <a:pPr eaLnBrk="1" fontAlgn="auto" hangingPunct="1">
              <a:spcAft>
                <a:spcPts val="0"/>
              </a:spcAft>
              <a:defRPr/>
            </a:pPr>
            <a:r>
              <a:rPr lang="ru-RU" dirty="0" smtClean="0"/>
              <a:t>АКТУАЛЬНОСТЬ ПРОЕКТА</a:t>
            </a:r>
            <a:br>
              <a:rPr lang="ru-RU" dirty="0" smtClean="0"/>
            </a:br>
            <a:endParaRPr lang="ru-RU" dirty="0"/>
          </a:p>
        </p:txBody>
      </p:sp>
      <p:sp>
        <p:nvSpPr>
          <p:cNvPr id="3" name="Содержимое 2"/>
          <p:cNvSpPr>
            <a:spLocks noGrp="1"/>
          </p:cNvSpPr>
          <p:nvPr>
            <p:ph idx="1"/>
          </p:nvPr>
        </p:nvSpPr>
        <p:spPr>
          <a:xfrm>
            <a:off x="0" y="908050"/>
            <a:ext cx="8243888" cy="5113338"/>
          </a:xfrm>
        </p:spPr>
        <p:txBody>
          <a:bodyPr rtlCol="0">
            <a:normAutofit fontScale="77500" lnSpcReduction="20000"/>
          </a:bodyPr>
          <a:lstStyle/>
          <a:p>
            <a:pPr eaLnBrk="1" fontAlgn="auto" hangingPunct="1">
              <a:spcAft>
                <a:spcPts val="0"/>
              </a:spcAft>
              <a:buFont typeface="Arial" pitchFamily="34" charset="0"/>
              <a:buNone/>
              <a:defRPr/>
            </a:pPr>
            <a:r>
              <a:rPr lang="ru-RU" dirty="0" smtClean="0"/>
              <a:t>    </a:t>
            </a:r>
            <a:r>
              <a:rPr lang="ru-RU" dirty="0" smtClean="0">
                <a:latin typeface="Times New Roman" pitchFamily="18" charset="0"/>
                <a:cs typeface="Times New Roman" pitchFamily="18" charset="0"/>
              </a:rPr>
              <a:t>Формирование речи является одной из главных задач речевого воспитания дошкольника, так как играет большую роль в формировании личности. Для развития речи ребенка необходимо использовать различные игры, занятия, сказки. Именно сказки являются прекрасным материалом для обучения детей младшего дошкольного возраста развитию речи. Из сказок дети берут много различных знаний: первые представления об окружающем мире, о взаимосвязи человека и природы, сказки позволяют увидеть добро и зло.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Персонажи сказок хорошо знакомы детям, их черты характера ярко выражены, мотивы поступков понятны. Язык сказок очень выразителен, богат образными сравнениями, имеет несложные формы прямой речи. Все это позволяет вовлечь ребенка в активную речевую работу.</a:t>
            </a:r>
          </a:p>
          <a:p>
            <a:pPr eaLnBrk="1" fontAlgn="auto" hangingPunct="1">
              <a:spcAft>
                <a:spcPts val="0"/>
              </a:spcAft>
              <a:buFont typeface="Arial" pitchFamily="34" charset="0"/>
              <a:buNone/>
              <a:defRPr/>
            </a:pPr>
            <a:endParaRPr lang="ru-RU" dirty="0"/>
          </a:p>
        </p:txBody>
      </p:sp>
    </p:spTree>
    <p:extLst>
      <p:ext uri="{BB962C8B-B14F-4D97-AF65-F5344CB8AC3E}">
        <p14:creationId xmlns:p14="http://schemas.microsoft.com/office/powerpoint/2010/main" val="1926965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Рисунок 3" descr="http://v.foto.radikal.ru/0705/28/83241615f45f.pn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827584" y="476672"/>
            <a:ext cx="7560840" cy="1224136"/>
          </a:xfrm>
        </p:spPr>
        <p:txBody>
          <a:bodyPr rtlCol="0">
            <a:prstTxWarp prst="textDeflate">
              <a:avLst/>
            </a:prstTxWarp>
            <a:normAutofit/>
          </a:bodyPr>
          <a:lstStyle/>
          <a:p>
            <a:pPr eaLnBrk="1" fontAlgn="auto" hangingPunct="1">
              <a:spcAft>
                <a:spcPts val="0"/>
              </a:spcAft>
              <a:defRPr/>
            </a:pPr>
            <a:r>
              <a:rPr lang="ru-RU" dirty="0" smtClean="0"/>
              <a:t>ЦЕЛЬ ПРОЕКТА</a:t>
            </a:r>
            <a:br>
              <a:rPr lang="ru-RU" dirty="0" smtClean="0"/>
            </a:br>
            <a:endParaRPr lang="ru-RU" dirty="0"/>
          </a:p>
        </p:txBody>
      </p:sp>
      <p:sp>
        <p:nvSpPr>
          <p:cNvPr id="19459" name="Содержимое 2"/>
          <p:cNvSpPr>
            <a:spLocks noGrp="1"/>
          </p:cNvSpPr>
          <p:nvPr>
            <p:ph idx="1"/>
          </p:nvPr>
        </p:nvSpPr>
        <p:spPr/>
        <p:txBody>
          <a:bodyPr/>
          <a:lstStyle/>
          <a:p>
            <a:pPr eaLnBrk="1" hangingPunct="1">
              <a:buFont typeface="Arial" charset="0"/>
              <a:buNone/>
            </a:pPr>
            <a:r>
              <a:rPr lang="ru-RU" dirty="0" smtClean="0"/>
              <a:t>    Развитие интереса к сказкам, создание условий для активного использования сказок в деятельности детей, вовлечение детей в активную речевую работу. </a:t>
            </a:r>
          </a:p>
        </p:txBody>
      </p:sp>
    </p:spTree>
    <p:extLst>
      <p:ext uri="{BB962C8B-B14F-4D97-AF65-F5344CB8AC3E}">
        <p14:creationId xmlns:p14="http://schemas.microsoft.com/office/powerpoint/2010/main" val="2216716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9459">
                                            <p:txEl>
                                              <p:pRg st="0" end="0"/>
                                            </p:txEl>
                                          </p:spTgt>
                                        </p:tgtEl>
                                        <p:attrNameLst>
                                          <p:attrName>style.visibility</p:attrName>
                                        </p:attrNameLst>
                                      </p:cBhvr>
                                      <p:to>
                                        <p:strVal val="visible"/>
                                      </p:to>
                                    </p:set>
                                    <p:animEffect transition="in" filter="fade">
                                      <p:cBhvr>
                                        <p:cTn id="12" dur="1000"/>
                                        <p:tgtEl>
                                          <p:spTgt spid="19459">
                                            <p:txEl>
                                              <p:pRg st="0" end="0"/>
                                            </p:txEl>
                                          </p:spTgt>
                                        </p:tgtEl>
                                      </p:cBhvr>
                                    </p:animEffect>
                                    <p:anim calcmode="lin" valueType="num">
                                      <p:cBhvr>
                                        <p:cTn id="13" dur="1000" fill="hold"/>
                                        <p:tgtEl>
                                          <p:spTgt spid="1945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1945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45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Рисунок 3" descr="http://v.foto.radikal.ru/0705/28/83241615f45f.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74663" y="266700"/>
            <a:ext cx="8229600" cy="1143000"/>
          </a:xfrm>
        </p:spPr>
        <p:txBody>
          <a:bodyPr rtlCol="0">
            <a:prstTxWarp prst="textDeflate">
              <a:avLst/>
            </a:prstTxWarp>
            <a:normAutofit fontScale="90000"/>
          </a:bodyPr>
          <a:lstStyle/>
          <a:p>
            <a:pPr eaLnBrk="1" fontAlgn="auto" hangingPunct="1">
              <a:spcAft>
                <a:spcPts val="0"/>
              </a:spcAft>
              <a:defRPr/>
            </a:pPr>
            <a:r>
              <a:rPr lang="ru-RU" dirty="0" smtClean="0"/>
              <a:t>ЗАДАЧИ ПРОЕКТА</a:t>
            </a:r>
            <a:br>
              <a:rPr lang="ru-RU" dirty="0" smtClean="0"/>
            </a:br>
            <a:endParaRPr lang="ru-RU" dirty="0"/>
          </a:p>
        </p:txBody>
      </p:sp>
      <p:sp>
        <p:nvSpPr>
          <p:cNvPr id="3" name="Содержимое 2"/>
          <p:cNvSpPr>
            <a:spLocks noGrp="1"/>
          </p:cNvSpPr>
          <p:nvPr>
            <p:ph idx="1"/>
          </p:nvPr>
        </p:nvSpPr>
        <p:spPr>
          <a:xfrm>
            <a:off x="0" y="1196975"/>
            <a:ext cx="8316913" cy="4929188"/>
          </a:xfrm>
        </p:spPr>
        <p:txBody>
          <a:bodyPr rtlCol="0">
            <a:normAutofit fontScale="55000" lnSpcReduction="20000"/>
          </a:bodyPr>
          <a:lstStyle/>
          <a:p>
            <a:pPr eaLnBrk="1" fontAlgn="auto" hangingPunct="1">
              <a:spcAft>
                <a:spcPts val="0"/>
              </a:spcAft>
              <a:buFont typeface="Arial" pitchFamily="34" charset="0"/>
              <a:buNone/>
              <a:defRPr/>
            </a:pPr>
            <a:r>
              <a:rPr lang="ru-RU" dirty="0" smtClean="0"/>
              <a:t>     </a:t>
            </a:r>
            <a:r>
              <a:rPr lang="ru-RU" sz="4500" dirty="0" smtClean="0">
                <a:latin typeface="Times New Roman" panose="02020603050405020304" pitchFamily="18" charset="0"/>
                <a:cs typeface="Times New Roman" panose="02020603050405020304" pitchFamily="18" charset="0"/>
              </a:rPr>
              <a:t>• Способствовать формированию интереса к книгам, произведениям устного народного творчества – сказкам.</a:t>
            </a:r>
          </a:p>
          <a:p>
            <a:pPr eaLnBrk="1" fontAlgn="auto" hangingPunct="1">
              <a:spcAft>
                <a:spcPts val="0"/>
              </a:spcAft>
              <a:buFont typeface="Arial" pitchFamily="34" charset="0"/>
              <a:buNone/>
              <a:defRPr/>
            </a:pPr>
            <a:r>
              <a:rPr lang="ru-RU" sz="4500" dirty="0" smtClean="0">
                <a:latin typeface="Times New Roman" panose="02020603050405020304" pitchFamily="18" charset="0"/>
                <a:cs typeface="Times New Roman" panose="02020603050405020304" pitchFamily="18" charset="0"/>
              </a:rPr>
              <a:t>    • Развивать речевую активность детей, обогащать словарный запас.</a:t>
            </a:r>
            <a:br>
              <a:rPr lang="ru-RU" sz="4500" dirty="0" smtClean="0">
                <a:latin typeface="Times New Roman" panose="02020603050405020304" pitchFamily="18" charset="0"/>
                <a:cs typeface="Times New Roman" panose="02020603050405020304" pitchFamily="18" charset="0"/>
              </a:rPr>
            </a:br>
            <a:r>
              <a:rPr lang="ru-RU" sz="4500" dirty="0" smtClean="0">
                <a:latin typeface="Times New Roman" panose="02020603050405020304" pitchFamily="18" charset="0"/>
                <a:cs typeface="Times New Roman" panose="02020603050405020304" pitchFamily="18" charset="0"/>
              </a:rPr>
              <a:t>• Научить отражать содержание сказок в играх, драматизациях, театрализованной деятельности.</a:t>
            </a:r>
            <a:br>
              <a:rPr lang="ru-RU" sz="4500" dirty="0" smtClean="0">
                <a:latin typeface="Times New Roman" panose="02020603050405020304" pitchFamily="18" charset="0"/>
                <a:cs typeface="Times New Roman" panose="02020603050405020304" pitchFamily="18" charset="0"/>
              </a:rPr>
            </a:br>
            <a:r>
              <a:rPr lang="ru-RU" sz="4500" dirty="0" smtClean="0">
                <a:latin typeface="Times New Roman" panose="02020603050405020304" pitchFamily="18" charset="0"/>
                <a:cs typeface="Times New Roman" panose="02020603050405020304" pitchFamily="18" charset="0"/>
              </a:rPr>
              <a:t>• Развивать у детей эмоциональную отзывчивость, внимание, любознательность.</a:t>
            </a:r>
            <a:br>
              <a:rPr lang="ru-RU" sz="4500" dirty="0" smtClean="0">
                <a:latin typeface="Times New Roman" panose="02020603050405020304" pitchFamily="18" charset="0"/>
                <a:cs typeface="Times New Roman" panose="02020603050405020304" pitchFamily="18" charset="0"/>
              </a:rPr>
            </a:br>
            <a:r>
              <a:rPr lang="ru-RU" sz="4500" dirty="0" smtClean="0">
                <a:latin typeface="Times New Roman" panose="02020603050405020304" pitchFamily="18" charset="0"/>
                <a:cs typeface="Times New Roman" panose="02020603050405020304" pitchFamily="18" charset="0"/>
              </a:rPr>
              <a:t>• Учить играть дружно, вместе, не ссориться.</a:t>
            </a:r>
            <a:br>
              <a:rPr lang="ru-RU" sz="4500" dirty="0" smtClean="0">
                <a:latin typeface="Times New Roman" panose="02020603050405020304" pitchFamily="18" charset="0"/>
                <a:cs typeface="Times New Roman" panose="02020603050405020304" pitchFamily="18" charset="0"/>
              </a:rPr>
            </a:br>
            <a:r>
              <a:rPr lang="ru-RU" sz="4500" dirty="0" smtClean="0">
                <a:latin typeface="Times New Roman" panose="02020603050405020304" pitchFamily="18" charset="0"/>
                <a:cs typeface="Times New Roman" panose="02020603050405020304" pitchFamily="18" charset="0"/>
              </a:rPr>
              <a:t>• Дать родителям знания о влиянии сказок на речь ребенка через папки-передвижки, информацию на сайте.</a:t>
            </a:r>
            <a:br>
              <a:rPr lang="ru-RU" sz="4500" dirty="0" smtClean="0">
                <a:latin typeface="Times New Roman" panose="02020603050405020304" pitchFamily="18" charset="0"/>
                <a:cs typeface="Times New Roman" panose="02020603050405020304" pitchFamily="18" charset="0"/>
              </a:rPr>
            </a:br>
            <a:r>
              <a:rPr lang="ru-RU" sz="4500" dirty="0" smtClean="0">
                <a:latin typeface="Times New Roman" panose="02020603050405020304" pitchFamily="18" charset="0"/>
                <a:cs typeface="Times New Roman" panose="02020603050405020304" pitchFamily="18" charset="0"/>
              </a:rPr>
              <a:t>• Привлечь родителей к активному участию в проекте.</a:t>
            </a:r>
          </a:p>
          <a:p>
            <a:pPr eaLnBrk="1" fontAlgn="auto" hangingPunct="1">
              <a:spcAft>
                <a:spcPts val="0"/>
              </a:spcAft>
              <a:buFont typeface="Arial" pitchFamily="34" charset="0"/>
              <a:buNone/>
              <a:defRPr/>
            </a:pPr>
            <a:r>
              <a:rPr lang="ru-RU" dirty="0" smtClean="0">
                <a:latin typeface="Times New Roman" pitchFamily="18" charset="0"/>
                <a:cs typeface="Times New Roman" pitchFamily="18" charset="0"/>
              </a:rPr>
              <a:t> </a:t>
            </a:r>
          </a:p>
          <a:p>
            <a:pPr eaLnBrk="1" fontAlgn="auto" hangingPunct="1">
              <a:spcAft>
                <a:spcPts val="0"/>
              </a:spcAft>
              <a:buFont typeface="Arial" pitchFamily="34" charset="0"/>
              <a:buChar char="•"/>
              <a:defRPr/>
            </a:pPr>
            <a:endParaRPr lang="ru-RU" dirty="0"/>
          </a:p>
        </p:txBody>
      </p:sp>
    </p:spTree>
    <p:extLst>
      <p:ext uri="{BB962C8B-B14F-4D97-AF65-F5344CB8AC3E}">
        <p14:creationId xmlns:p14="http://schemas.microsoft.com/office/powerpoint/2010/main" val="109985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Рисунок 3" descr="http://v.foto.radikal.ru/0705/28/83241615f45f.png"/>
          <p:cNvPicPr>
            <a:picLocks noChangeAspect="1" noChangeArrowheads="1"/>
          </p:cNvPicPr>
          <p:nvPr/>
        </p:nvPicPr>
        <p:blipFill>
          <a:blip r:embed="rId2"/>
          <a:srcRect/>
          <a:stretch>
            <a:fillRect/>
          </a:stretch>
        </p:blipFill>
        <p:spPr bwMode="auto">
          <a:xfrm>
            <a:off x="-19879" y="0"/>
            <a:ext cx="9144000" cy="6858000"/>
          </a:xfrm>
          <a:prstGeom prst="rect">
            <a:avLst/>
          </a:prstGeom>
          <a:noFill/>
          <a:ln w="9525">
            <a:noFill/>
            <a:miter lim="800000"/>
            <a:headEnd/>
            <a:tailEnd/>
          </a:ln>
        </p:spPr>
      </p:pic>
      <p:sp>
        <p:nvSpPr>
          <p:cNvPr id="2" name="Заголовок 1"/>
          <p:cNvSpPr>
            <a:spLocks noGrp="1"/>
          </p:cNvSpPr>
          <p:nvPr>
            <p:ph type="title"/>
          </p:nvPr>
        </p:nvSpPr>
        <p:spPr/>
        <p:txBody>
          <a:bodyPr rtlCol="0">
            <a:prstTxWarp prst="textDeflate">
              <a:avLst/>
            </a:prstTxWarp>
            <a:normAutofit fontScale="90000"/>
          </a:bodyPr>
          <a:lstStyle/>
          <a:p>
            <a:pPr eaLnBrk="1" fontAlgn="auto" hangingPunct="1">
              <a:spcAft>
                <a:spcPts val="0"/>
              </a:spcAft>
              <a:defRPr/>
            </a:pPr>
            <a:r>
              <a:rPr lang="ru-RU" dirty="0" err="1" smtClean="0"/>
              <a:t>ПРЕДПоЛаГАЕМЫЙ</a:t>
            </a:r>
            <a:r>
              <a:rPr lang="ru-RU" dirty="0" smtClean="0"/>
              <a:t>  РЕЗУЛЬТАТ</a:t>
            </a:r>
            <a:br>
              <a:rPr lang="ru-RU" dirty="0" smtClean="0"/>
            </a:br>
            <a:endParaRPr lang="ru-RU" dirty="0"/>
          </a:p>
        </p:txBody>
      </p:sp>
      <p:sp>
        <p:nvSpPr>
          <p:cNvPr id="22531" name="Содержимое 2"/>
          <p:cNvSpPr>
            <a:spLocks noGrp="1"/>
          </p:cNvSpPr>
          <p:nvPr>
            <p:ph idx="1"/>
          </p:nvPr>
        </p:nvSpPr>
        <p:spPr>
          <a:xfrm>
            <a:off x="304800" y="1554162"/>
            <a:ext cx="8686800" cy="4683150"/>
          </a:xfrm>
        </p:spPr>
        <p:txBody>
          <a:bodyPr>
            <a:normAutofit lnSpcReduction="10000"/>
          </a:bodyPr>
          <a:lstStyle/>
          <a:p>
            <a:pPr eaLnBrk="1" hangingPunct="1">
              <a:buClrTx/>
              <a:buFontTx/>
              <a:buChar char="•"/>
            </a:pPr>
            <a:r>
              <a:rPr lang="ru-RU" dirty="0" smtClean="0">
                <a:latin typeface="Times New Roman" pitchFamily="18" charset="0"/>
                <a:cs typeface="Times New Roman" pitchFamily="18" charset="0"/>
              </a:rPr>
              <a:t>получение дополнительных знаний о сказках;</a:t>
            </a:r>
          </a:p>
          <a:p>
            <a:pPr eaLnBrk="1" hangingPunct="1">
              <a:buClrTx/>
              <a:buFontTx/>
              <a:buChar char="•"/>
            </a:pPr>
            <a:r>
              <a:rPr lang="ru-RU" dirty="0" smtClean="0">
                <a:latin typeface="Times New Roman" pitchFamily="18" charset="0"/>
                <a:cs typeface="Times New Roman" pitchFamily="18" charset="0"/>
              </a:rPr>
              <a:t>развитие у детей познавательной активности, творческих способностей, коммуникативных навыков;</a:t>
            </a:r>
          </a:p>
          <a:p>
            <a:pPr eaLnBrk="1" hangingPunct="1">
              <a:buClrTx/>
              <a:buFontTx/>
              <a:buChar char="•"/>
            </a:pPr>
            <a:r>
              <a:rPr lang="ru-RU" dirty="0" smtClean="0">
                <a:latin typeface="Times New Roman" pitchFamily="18" charset="0"/>
                <a:cs typeface="Times New Roman" pitchFamily="18" charset="0"/>
              </a:rPr>
              <a:t>развитие детского художественного творчества</a:t>
            </a:r>
            <a:r>
              <a:rPr lang="en-US" dirty="0" smtClean="0">
                <a:latin typeface="Times New Roman" pitchFamily="18" charset="0"/>
                <a:cs typeface="Times New Roman" pitchFamily="18" charset="0"/>
              </a:rPr>
              <a:t>;</a:t>
            </a:r>
          </a:p>
          <a:p>
            <a:pPr>
              <a:buClrTx/>
              <a:buFontTx/>
              <a:buChar char="•"/>
            </a:pPr>
            <a:r>
              <a:rPr lang="ru-RU" dirty="0" smtClean="0">
                <a:latin typeface="Times New Roman" pitchFamily="18" charset="0"/>
                <a:cs typeface="Times New Roman" pitchFamily="18" charset="0"/>
              </a:rPr>
              <a:t>умение сочувствовать и сопереживать героям сказок</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eaLnBrk="1" hangingPunct="1">
              <a:buClrTx/>
              <a:buFontTx/>
              <a:buChar char="•"/>
            </a:pPr>
            <a:r>
              <a:rPr lang="ru-RU" dirty="0">
                <a:latin typeface="Times New Roman" pitchFamily="18" charset="0"/>
                <a:cs typeface="Times New Roman" pitchFamily="18" charset="0"/>
              </a:rPr>
              <a:t>и</a:t>
            </a:r>
            <a:r>
              <a:rPr lang="ru-RU" dirty="0" smtClean="0">
                <a:latin typeface="Times New Roman" pitchFamily="18" charset="0"/>
                <a:cs typeface="Times New Roman" pitchFamily="18" charset="0"/>
              </a:rPr>
              <a:t>нсценировка сказки </a:t>
            </a:r>
            <a:r>
              <a:rPr lang="en-US" dirty="0" smtClean="0">
                <a:latin typeface="Times New Roman" pitchFamily="18" charset="0"/>
                <a:cs typeface="Times New Roman" pitchFamily="18" charset="0"/>
              </a:rPr>
              <a:t>: “ </a:t>
            </a:r>
            <a:r>
              <a:rPr lang="ru-RU" dirty="0" smtClean="0">
                <a:latin typeface="Times New Roman" pitchFamily="18" charset="0"/>
                <a:cs typeface="Times New Roman" pitchFamily="18" charset="0"/>
              </a:rPr>
              <a:t>У солнышка в гостях</a:t>
            </a:r>
            <a:r>
              <a:rPr lang="en-US" dirty="0" smtClean="0">
                <a:latin typeface="Times New Roman" pitchFamily="18" charset="0"/>
                <a:cs typeface="Times New Roman" pitchFamily="18" charset="0"/>
              </a:rPr>
              <a:t>”</a:t>
            </a:r>
          </a:p>
          <a:p>
            <a:pPr eaLnBrk="1" hangingPunct="1">
              <a:buFont typeface="Arial" charset="0"/>
              <a:buNone/>
            </a:pPr>
            <a:endParaRPr lang="en-US" dirty="0" smtClean="0">
              <a:latin typeface="Times New Roman" pitchFamily="18" charset="0"/>
              <a:cs typeface="Times New Roman" pitchFamily="18" charset="0"/>
            </a:endParaRPr>
          </a:p>
          <a:p>
            <a:pPr marL="0" indent="0">
              <a:buNone/>
            </a:pPr>
            <a:endParaRPr lang="ru-RU" dirty="0" smtClean="0">
              <a:latin typeface="Times New Roman" pitchFamily="18" charset="0"/>
              <a:cs typeface="Times New Roman" pitchFamily="18" charset="0"/>
            </a:endParaRPr>
          </a:p>
          <a:p>
            <a:pPr eaLnBrk="1" hangingPunct="1"/>
            <a:endParaRPr lang="ru-RU" dirty="0" smtClean="0"/>
          </a:p>
        </p:txBody>
      </p:sp>
    </p:spTree>
    <p:extLst>
      <p:ext uri="{BB962C8B-B14F-4D97-AF65-F5344CB8AC3E}">
        <p14:creationId xmlns:p14="http://schemas.microsoft.com/office/powerpoint/2010/main" val="3629034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22529"/>
                                        </p:tgtEl>
                                      </p:cBhvr>
                                    </p:animEffect>
                                    <p:animScale>
                                      <p:cBhvr>
                                        <p:cTn id="7" dur="250" autoRev="1" fill="hold"/>
                                        <p:tgtEl>
                                          <p:spTgt spid="22529"/>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531">
                                            <p:txEl>
                                              <p:pRg st="0" end="0"/>
                                            </p:txEl>
                                          </p:spTgt>
                                        </p:tgtEl>
                                        <p:attrNameLst>
                                          <p:attrName>style.visibility</p:attrName>
                                        </p:attrNameLst>
                                      </p:cBhvr>
                                      <p:to>
                                        <p:strVal val="visible"/>
                                      </p:to>
                                    </p:set>
                                    <p:animEffect transition="in" filter="fade">
                                      <p:cBhvr>
                                        <p:cTn id="12" dur="500"/>
                                        <p:tgtEl>
                                          <p:spTgt spid="2253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531">
                                            <p:txEl>
                                              <p:pRg st="1" end="1"/>
                                            </p:txEl>
                                          </p:spTgt>
                                        </p:tgtEl>
                                        <p:attrNameLst>
                                          <p:attrName>style.visibility</p:attrName>
                                        </p:attrNameLst>
                                      </p:cBhvr>
                                      <p:to>
                                        <p:strVal val="visible"/>
                                      </p:to>
                                    </p:set>
                                    <p:animEffect transition="in" filter="fade">
                                      <p:cBhvr>
                                        <p:cTn id="17" dur="500"/>
                                        <p:tgtEl>
                                          <p:spTgt spid="2253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531">
                                            <p:txEl>
                                              <p:pRg st="2" end="2"/>
                                            </p:txEl>
                                          </p:spTgt>
                                        </p:tgtEl>
                                        <p:attrNameLst>
                                          <p:attrName>style.visibility</p:attrName>
                                        </p:attrNameLst>
                                      </p:cBhvr>
                                      <p:to>
                                        <p:strVal val="visible"/>
                                      </p:to>
                                    </p:set>
                                    <p:animEffect transition="in" filter="fade">
                                      <p:cBhvr>
                                        <p:cTn id="22" dur="500"/>
                                        <p:tgtEl>
                                          <p:spTgt spid="2253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2531">
                                            <p:txEl>
                                              <p:pRg st="3" end="3"/>
                                            </p:txEl>
                                          </p:spTgt>
                                        </p:tgtEl>
                                        <p:attrNameLst>
                                          <p:attrName>style.visibility</p:attrName>
                                        </p:attrNameLst>
                                      </p:cBhvr>
                                      <p:to>
                                        <p:strVal val="visible"/>
                                      </p:to>
                                    </p:set>
                                    <p:animEffect transition="in" filter="fade">
                                      <p:cBhvr>
                                        <p:cTn id="27" dur="500"/>
                                        <p:tgtEl>
                                          <p:spTgt spid="2253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2531">
                                            <p:txEl>
                                              <p:pRg st="4" end="4"/>
                                            </p:txEl>
                                          </p:spTgt>
                                        </p:tgtEl>
                                        <p:attrNameLst>
                                          <p:attrName>style.visibility</p:attrName>
                                        </p:attrNameLst>
                                      </p:cBhvr>
                                      <p:to>
                                        <p:strVal val="visible"/>
                                      </p:to>
                                    </p:set>
                                    <p:animEffect transition="in" filter="fade">
                                      <p:cBhvr>
                                        <p:cTn id="32" dur="500"/>
                                        <p:tgtEl>
                                          <p:spTgt spid="2253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Рисунок 3" descr="http://v.foto.radikal.ru/0705/28/83241615f45f.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p:txBody>
          <a:bodyPr rtlCol="0">
            <a:prstTxWarp prst="textDeflate">
              <a:avLst/>
            </a:prstTxWarp>
            <a:noAutofit/>
          </a:bodyPr>
          <a:lstStyle/>
          <a:p>
            <a:pPr eaLnBrk="1" fontAlgn="auto" hangingPunct="1">
              <a:spcAft>
                <a:spcPts val="0"/>
              </a:spcAft>
              <a:defRPr/>
            </a:pPr>
            <a:r>
              <a:rPr lang="ru-RU" sz="3600" dirty="0" smtClean="0"/>
              <a:t>ПРОДОЛЖИТЕЛЬНОСТЬ ПРОЕКТА</a:t>
            </a:r>
            <a:br>
              <a:rPr lang="ru-RU" sz="3600" dirty="0" smtClean="0"/>
            </a:br>
            <a:endParaRPr lang="ru-RU" sz="3600" dirty="0"/>
          </a:p>
        </p:txBody>
      </p:sp>
      <p:sp>
        <p:nvSpPr>
          <p:cNvPr id="3" name="Содержимое 2"/>
          <p:cNvSpPr>
            <a:spLocks noGrp="1"/>
          </p:cNvSpPr>
          <p:nvPr>
            <p:ph idx="1"/>
          </p:nvPr>
        </p:nvSpPr>
        <p:spPr>
          <a:xfrm>
            <a:off x="457200" y="1196975"/>
            <a:ext cx="8229600" cy="4929188"/>
          </a:xfrm>
        </p:spPr>
        <p:txBody>
          <a:bodyPr rtlCol="0">
            <a:normAutofit fontScale="70000" lnSpcReduction="20000"/>
          </a:bodyPr>
          <a:lstStyle/>
          <a:p>
            <a:pPr algn="ctr" eaLnBrk="1" fontAlgn="auto" hangingPunct="1">
              <a:spcAft>
                <a:spcPts val="0"/>
              </a:spcAft>
              <a:buFont typeface="Arial" pitchFamily="34" charset="0"/>
              <a:buNone/>
              <a:defRPr/>
            </a:pPr>
            <a:r>
              <a:rPr lang="ru-RU" dirty="0" smtClean="0">
                <a:latin typeface="Times New Roman" pitchFamily="18" charset="0"/>
                <a:cs typeface="Times New Roman" pitchFamily="18" charset="0"/>
              </a:rPr>
              <a:t> С сентября 2019 года до </a:t>
            </a:r>
            <a:r>
              <a:rPr lang="ru-RU" dirty="0" smtClean="0">
                <a:latin typeface="Times New Roman" pitchFamily="18" charset="0"/>
                <a:cs typeface="Times New Roman" pitchFamily="18" charset="0"/>
              </a:rPr>
              <a:t>апреля </a:t>
            </a:r>
            <a:r>
              <a:rPr lang="ru-RU" dirty="0" smtClean="0">
                <a:latin typeface="Times New Roman" pitchFamily="18" charset="0"/>
                <a:cs typeface="Times New Roman" pitchFamily="18" charset="0"/>
              </a:rPr>
              <a:t>2020 года</a:t>
            </a:r>
          </a:p>
          <a:p>
            <a:pPr algn="ctr" eaLnBrk="1" fontAlgn="auto" hangingPunct="1">
              <a:spcAft>
                <a:spcPts val="0"/>
              </a:spcAft>
              <a:buFont typeface="Arial" pitchFamily="34" charset="0"/>
              <a:buNone/>
              <a:defRPr/>
            </a:pPr>
            <a:r>
              <a:rPr lang="ru-RU" dirty="0" smtClean="0">
                <a:latin typeface="Times New Roman" pitchFamily="18" charset="0"/>
                <a:cs typeface="Times New Roman" pitchFamily="18" charset="0"/>
              </a:rPr>
              <a:t> </a:t>
            </a:r>
          </a:p>
          <a:p>
            <a:pPr algn="ctr" eaLnBrk="1" fontAlgn="auto" hangingPunct="1">
              <a:spcAft>
                <a:spcPts val="0"/>
              </a:spcAft>
              <a:buFont typeface="Arial" pitchFamily="34" charset="0"/>
              <a:buNone/>
              <a:defRPr/>
            </a:pPr>
            <a:r>
              <a:rPr lang="ru-RU" dirty="0" smtClean="0">
                <a:latin typeface="Times New Roman" pitchFamily="18" charset="0"/>
                <a:cs typeface="Times New Roman" pitchFamily="18" charset="0"/>
              </a:rPr>
              <a:t>ПРЕДМЕТ  ИССЛЕДОВАНИЯ</a:t>
            </a:r>
          </a:p>
          <a:p>
            <a:pPr algn="ctr" eaLnBrk="1" fontAlgn="auto" hangingPunct="1">
              <a:spcAft>
                <a:spcPts val="0"/>
              </a:spcAft>
              <a:buFont typeface="Arial" pitchFamily="34" charset="0"/>
              <a:buNone/>
              <a:defRPr/>
            </a:pPr>
            <a:r>
              <a:rPr lang="ru-RU" dirty="0" smtClean="0">
                <a:latin typeface="Times New Roman" pitchFamily="18" charset="0"/>
                <a:cs typeface="Times New Roman" pitchFamily="18" charset="0"/>
              </a:rPr>
              <a:t>Сказки</a:t>
            </a:r>
          </a:p>
          <a:p>
            <a:pPr eaLnBrk="1" fontAlgn="auto" hangingPunct="1">
              <a:spcAft>
                <a:spcPts val="0"/>
              </a:spcAft>
              <a:buFont typeface="Arial" pitchFamily="34" charset="0"/>
              <a:buNone/>
              <a:defRPr/>
            </a:pPr>
            <a:endParaRPr lang="ru-RU" dirty="0" smtClean="0">
              <a:latin typeface="Times New Roman" pitchFamily="18" charset="0"/>
              <a:cs typeface="Times New Roman" pitchFamily="18" charset="0"/>
            </a:endParaRPr>
          </a:p>
          <a:p>
            <a:pPr algn="ctr" eaLnBrk="1" fontAlgn="auto" hangingPunct="1">
              <a:spcAft>
                <a:spcPts val="0"/>
              </a:spcAft>
              <a:buFont typeface="Arial" pitchFamily="34" charset="0"/>
              <a:buNone/>
              <a:defRPr/>
            </a:pPr>
            <a:r>
              <a:rPr lang="ru-RU" dirty="0" smtClean="0">
                <a:latin typeface="Times New Roman" pitchFamily="18" charset="0"/>
                <a:cs typeface="Times New Roman" pitchFamily="18" charset="0"/>
              </a:rPr>
              <a:t> УЧАСТНИКИ ПРОЕКТА</a:t>
            </a:r>
          </a:p>
          <a:p>
            <a:pPr>
              <a:buClrTx/>
              <a:buFont typeface="Arial" panose="020B0604020202020204" pitchFamily="34" charset="0"/>
              <a:buChar char="•"/>
              <a:defRPr/>
            </a:pPr>
            <a:r>
              <a:rPr lang="ru-RU" dirty="0" smtClean="0">
                <a:latin typeface="Times New Roman" pitchFamily="18" charset="0"/>
                <a:cs typeface="Times New Roman" pitchFamily="18" charset="0"/>
              </a:rPr>
              <a:t>Дети второй младшей группы </a:t>
            </a:r>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Золушка</a:t>
            </a:r>
            <a:r>
              <a:rPr lang="en-US" dirty="0" smtClean="0">
                <a:latin typeface="Times New Roman" pitchFamily="18" charset="0"/>
                <a:cs typeface="Times New Roman" pitchFamily="18" charset="0"/>
              </a:rPr>
              <a:t>”</a:t>
            </a:r>
            <a:r>
              <a:rPr lang="ru-RU" b="1"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участвуют в разных видах деятельности (познавательной, игровой, практической).</a:t>
            </a:r>
          </a:p>
          <a:p>
            <a:pPr>
              <a:buClrTx/>
              <a:buFont typeface="Arial" panose="020B0604020202020204" pitchFamily="34" charset="0"/>
              <a:buChar char="•"/>
              <a:defRPr/>
            </a:pPr>
            <a:r>
              <a:rPr lang="ru-RU" dirty="0" smtClean="0">
                <a:latin typeface="Times New Roman" pitchFamily="18" charset="0"/>
                <a:cs typeface="Times New Roman" pitchFamily="18" charset="0"/>
              </a:rPr>
              <a:t>Воспитатели:</a:t>
            </a:r>
            <a:r>
              <a:rPr lang="ru-RU" b="1"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осуществляет педагогическое просвещение родителей; организует деятельность детей и родителей.</a:t>
            </a:r>
          </a:p>
          <a:p>
            <a:pPr>
              <a:buClrTx/>
              <a:buFont typeface="Arial" panose="020B0604020202020204" pitchFamily="34" charset="0"/>
              <a:buChar char="•"/>
              <a:defRPr/>
            </a:pPr>
            <a:r>
              <a:rPr lang="ru-RU" dirty="0" smtClean="0">
                <a:latin typeface="Times New Roman" pitchFamily="18" charset="0"/>
                <a:cs typeface="Times New Roman" pitchFamily="18" charset="0"/>
              </a:rPr>
              <a:t>Родители:</a:t>
            </a:r>
            <a:r>
              <a:rPr lang="ru-RU" b="1"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участвуют в совместной деятельности; делятся опытом с другими.</a:t>
            </a:r>
          </a:p>
          <a:p>
            <a:pPr>
              <a:buClrTx/>
              <a:buFont typeface="Arial" panose="020B0604020202020204" pitchFamily="34" charset="0"/>
              <a:buChar char="•"/>
              <a:defRPr/>
            </a:pPr>
            <a:r>
              <a:rPr lang="ru-RU" dirty="0" smtClean="0">
                <a:latin typeface="Times New Roman" pitchFamily="18" charset="0"/>
                <a:cs typeface="Times New Roman" pitchFamily="18" charset="0"/>
              </a:rPr>
              <a:t>Музыкальный руководитель</a:t>
            </a:r>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помогает в подготовке к инсценировке сказки</a:t>
            </a:r>
            <a:r>
              <a:rPr lang="en-US" dirty="0" smtClean="0">
                <a:latin typeface="Times New Roman" pitchFamily="18" charset="0"/>
                <a:cs typeface="Times New Roman" pitchFamily="18" charset="0"/>
              </a:rPr>
              <a:t>: “ </a:t>
            </a:r>
            <a:r>
              <a:rPr lang="ru-RU" dirty="0" smtClean="0">
                <a:latin typeface="Times New Roman" pitchFamily="18" charset="0"/>
                <a:cs typeface="Times New Roman" pitchFamily="18" charset="0"/>
              </a:rPr>
              <a:t>У солнышка в гостях</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eaLnBrk="1" fontAlgn="auto" hangingPunct="1">
              <a:spcAft>
                <a:spcPts val="0"/>
              </a:spcAft>
              <a:buFont typeface="Arial" pitchFamily="34" charset="0"/>
              <a:buNone/>
              <a:defRPr/>
            </a:pPr>
            <a:endParaRPr lang="ru-RU" dirty="0" smtClean="0"/>
          </a:p>
          <a:p>
            <a:pPr eaLnBrk="1" fontAlgn="auto" hangingPunct="1">
              <a:spcAft>
                <a:spcPts val="0"/>
              </a:spcAft>
              <a:buFont typeface="Arial" pitchFamily="34" charset="0"/>
              <a:buChar char="•"/>
              <a:defRPr/>
            </a:pPr>
            <a:endParaRPr lang="ru-RU" dirty="0"/>
          </a:p>
        </p:txBody>
      </p:sp>
    </p:spTree>
    <p:extLst>
      <p:ext uri="{BB962C8B-B14F-4D97-AF65-F5344CB8AC3E}">
        <p14:creationId xmlns:p14="http://schemas.microsoft.com/office/powerpoint/2010/main" val="2229955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Рисунок 3" descr="http://v.foto.radikal.ru/0705/28/83241615f45f.png"/>
          <p:cNvPicPr>
            <a:picLocks noChangeAspect="1" noChangeArrowheads="1"/>
          </p:cNvPicPr>
          <p:nvPr/>
        </p:nvPicPr>
        <p:blipFill>
          <a:blip r:embed="rId2"/>
          <a:srcRect/>
          <a:stretch>
            <a:fillRect/>
          </a:stretch>
        </p:blipFill>
        <p:spPr bwMode="auto">
          <a:xfrm>
            <a:off x="0" y="21652"/>
            <a:ext cx="9144000" cy="6858000"/>
          </a:xfrm>
          <a:prstGeom prst="rect">
            <a:avLst/>
          </a:prstGeom>
          <a:noFill/>
          <a:ln w="9525">
            <a:noFill/>
            <a:miter lim="800000"/>
            <a:headEnd/>
            <a:tailEnd/>
          </a:ln>
        </p:spPr>
      </p:pic>
      <p:sp>
        <p:nvSpPr>
          <p:cNvPr id="3" name="Содержимое 2"/>
          <p:cNvSpPr>
            <a:spLocks noGrp="1"/>
          </p:cNvSpPr>
          <p:nvPr>
            <p:ph idx="1"/>
          </p:nvPr>
        </p:nvSpPr>
        <p:spPr>
          <a:xfrm>
            <a:off x="0" y="981075"/>
            <a:ext cx="8686800" cy="4824413"/>
          </a:xfrm>
        </p:spPr>
        <p:txBody>
          <a:bodyPr rtlCol="0">
            <a:normAutofit/>
          </a:bodyPr>
          <a:lstStyle/>
          <a:p>
            <a:pPr eaLnBrk="1" fontAlgn="auto" hangingPunct="1">
              <a:spcAft>
                <a:spcPts val="0"/>
              </a:spcAft>
              <a:buFont typeface="Arial" pitchFamily="34" charset="0"/>
              <a:buNone/>
              <a:defRPr/>
            </a:pPr>
            <a:r>
              <a:rPr lang="ru-RU" dirty="0" smtClean="0"/>
              <a:t>    </a:t>
            </a:r>
          </a:p>
        </p:txBody>
      </p:sp>
      <p:sp>
        <p:nvSpPr>
          <p:cNvPr id="4" name="Заголовок 3"/>
          <p:cNvSpPr>
            <a:spLocks noGrp="1"/>
          </p:cNvSpPr>
          <p:nvPr>
            <p:ph type="title"/>
          </p:nvPr>
        </p:nvSpPr>
        <p:spPr/>
        <p:txBody>
          <a:bodyPr>
            <a:normAutofit fontScale="90000"/>
          </a:bodyPr>
          <a:lstStyle/>
          <a:p>
            <a:r>
              <a:rPr lang="ru-RU" b="1" dirty="0"/>
              <a:t>Формы реализации проекта</a:t>
            </a:r>
            <a:br>
              <a:rPr lang="ru-RU" b="1" dirty="0"/>
            </a:br>
            <a:endParaRPr lang="ru-RU" dirty="0"/>
          </a:p>
        </p:txBody>
      </p:sp>
    </p:spTree>
    <p:extLst>
      <p:ext uri="{BB962C8B-B14F-4D97-AF65-F5344CB8AC3E}">
        <p14:creationId xmlns:p14="http://schemas.microsoft.com/office/powerpoint/2010/main" val="2519531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xEl>
                                              <p:pRg st="0" end="0"/>
                                            </p:txEl>
                                          </p:spTgt>
                                        </p:tgtEl>
                                      </p:cBhvr>
                                    </p:animEffect>
                                    <p:anim calcmode="lin" valueType="num">
                                      <p:cBhvr>
                                        <p:cTn id="7" dur="2000"/>
                                        <p:tgtEl>
                                          <p:spTgt spid="3">
                                            <p:txEl>
                                              <p:pRg st="0" end="0"/>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xEl>
                                              <p:pRg st="0" end="0"/>
                                            </p:txEl>
                                          </p:spTgt>
                                        </p:tgtEl>
                                        <p:attrNameLst>
                                          <p:attrName>ppt_h</p:attrName>
                                        </p:attrNameLst>
                                      </p:cBhvr>
                                      <p:tavLst>
                                        <p:tav tm="0">
                                          <p:val>
                                            <p:strVal val="ppt_h"/>
                                          </p:val>
                                        </p:tav>
                                        <p:tav tm="100000">
                                          <p:val>
                                            <p:strVal val="ppt_h"/>
                                          </p:val>
                                        </p:tav>
                                      </p:tavLst>
                                    </p:anim>
                                    <p:set>
                                      <p:cBhvr>
                                        <p:cTn id="9"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9847" y="188640"/>
            <a:ext cx="8686800" cy="838200"/>
          </a:xfrm>
        </p:spPr>
        <p:txBody>
          <a:bodyPr>
            <a:normAutofit fontScale="90000"/>
          </a:bodyPr>
          <a:lstStyle/>
          <a:p>
            <a:r>
              <a:rPr lang="ru-RU" dirty="0" smtClean="0"/>
              <a:t>Организация тематического центра по проекту</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412776"/>
            <a:ext cx="2841195" cy="3788261"/>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65202" y="3166380"/>
            <a:ext cx="2778798" cy="3705064"/>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3848" y="2204988"/>
            <a:ext cx="2778798" cy="3705064"/>
          </a:xfrm>
          <a:prstGeom prst="rect">
            <a:avLst/>
          </a:prstGeom>
        </p:spPr>
      </p:pic>
    </p:spTree>
    <p:extLst>
      <p:ext uri="{BB962C8B-B14F-4D97-AF65-F5344CB8AC3E}">
        <p14:creationId xmlns:p14="http://schemas.microsoft.com/office/powerpoint/2010/main" val="196986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Рисунок 3" descr="http://v.foto.radikal.ru/0705/28/83241615f45f.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Содержимое 2"/>
          <p:cNvSpPr>
            <a:spLocks noGrp="1"/>
          </p:cNvSpPr>
          <p:nvPr>
            <p:ph idx="1"/>
          </p:nvPr>
        </p:nvSpPr>
        <p:spPr>
          <a:xfrm>
            <a:off x="323850" y="1268413"/>
            <a:ext cx="8362950" cy="3960812"/>
          </a:xfrm>
        </p:spPr>
        <p:txBody>
          <a:bodyPr rtlCol="0">
            <a:normAutofit/>
          </a:bodyPr>
          <a:lstStyle/>
          <a:p>
            <a:pPr eaLnBrk="1" fontAlgn="auto" hangingPunct="1">
              <a:spcAft>
                <a:spcPts val="0"/>
              </a:spcAft>
              <a:buFont typeface="Arial" pitchFamily="34" charset="0"/>
              <a:buNone/>
              <a:defRPr/>
            </a:pPr>
            <a:r>
              <a:rPr lang="ru-RU" dirty="0" smtClean="0">
                <a:latin typeface="Times New Roman" pitchFamily="18" charset="0"/>
                <a:cs typeface="Times New Roman" pitchFamily="18" charset="0"/>
              </a:rPr>
              <a:t>».</a:t>
            </a:r>
          </a:p>
          <a:p>
            <a:pPr eaLnBrk="1" fontAlgn="auto" hangingPunct="1">
              <a:spcAft>
                <a:spcPts val="0"/>
              </a:spcAft>
              <a:buFont typeface="Arial" pitchFamily="34" charset="0"/>
              <a:buChar char="•"/>
              <a:defRPr/>
            </a:pPr>
            <a:endParaRPr lang="ru-RU" dirty="0"/>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6136" y="2515583"/>
            <a:ext cx="2446723" cy="3262297"/>
          </a:xfrm>
          <a:prstGeom prst="rect">
            <a:avLst/>
          </a:prstGeom>
        </p:spPr>
      </p:pic>
      <p:sp>
        <p:nvSpPr>
          <p:cNvPr id="2" name="Заголовок 1"/>
          <p:cNvSpPr>
            <a:spLocks noGrp="1"/>
          </p:cNvSpPr>
          <p:nvPr>
            <p:ph type="title"/>
          </p:nvPr>
        </p:nvSpPr>
        <p:spPr>
          <a:xfrm>
            <a:off x="457200" y="274638"/>
            <a:ext cx="8229600" cy="1858218"/>
          </a:xfrm>
        </p:spPr>
        <p:txBody>
          <a:bodyPr rtlCol="0">
            <a:prstTxWarp prst="textDeflate">
              <a:avLst/>
            </a:prstTxWarp>
            <a:normAutofit/>
          </a:bodyPr>
          <a:lstStyle/>
          <a:p>
            <a:pPr eaLnBrk="1" fontAlgn="auto" hangingPunct="1">
              <a:spcAft>
                <a:spcPts val="0"/>
              </a:spcAft>
              <a:defRPr/>
            </a:pPr>
            <a:r>
              <a:rPr lang="ru-RU" dirty="0" smtClean="0"/>
              <a:t>Ознакомление родителей с темой проекта через папки- передвижки</a:t>
            </a:r>
            <a:r>
              <a:rPr lang="ru-RU" dirty="0"/>
              <a:t> </a:t>
            </a:r>
            <a:r>
              <a:rPr lang="ru-RU" dirty="0" smtClean="0"/>
              <a:t>и библиотекой нашей группы</a:t>
            </a:r>
            <a:endParaRPr lang="ru-RU" dirty="0"/>
          </a:p>
        </p:txBody>
      </p:sp>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6165" y="2348880"/>
            <a:ext cx="4572000" cy="3429000"/>
          </a:xfrm>
          <a:prstGeom prst="rect">
            <a:avLst/>
          </a:prstGeom>
        </p:spPr>
      </p:pic>
    </p:spTree>
    <p:extLst>
      <p:ext uri="{BB962C8B-B14F-4D97-AF65-F5344CB8AC3E}">
        <p14:creationId xmlns:p14="http://schemas.microsoft.com/office/powerpoint/2010/main" val="1653747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Рисунок 3" descr="http://v.foto.radikal.ru/0705/28/83241615f45f.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570186"/>
          </a:xfrm>
        </p:spPr>
        <p:txBody>
          <a:bodyPr rtlCol="0">
            <a:prstTxWarp prst="textDeflate">
              <a:avLst/>
            </a:prstTxWarp>
            <a:normAutofit fontScale="90000"/>
          </a:bodyPr>
          <a:lstStyle/>
          <a:p>
            <a:pPr eaLnBrk="1" fontAlgn="auto" hangingPunct="1">
              <a:spcAft>
                <a:spcPts val="0"/>
              </a:spcAft>
              <a:defRPr/>
            </a:pPr>
            <a:r>
              <a:rPr lang="ru-RU" dirty="0" smtClean="0"/>
              <a:t>Рассматривание иллюстраций  к сказкам</a:t>
            </a:r>
            <a:br>
              <a:rPr lang="ru-RU" dirty="0" smtClean="0"/>
            </a:br>
            <a:endParaRPr lang="ru-RU" dirty="0"/>
          </a:p>
        </p:txBody>
      </p:sp>
      <p:sp>
        <p:nvSpPr>
          <p:cNvPr id="3" name="Содержимое 2"/>
          <p:cNvSpPr>
            <a:spLocks noGrp="1"/>
          </p:cNvSpPr>
          <p:nvPr>
            <p:ph idx="1"/>
          </p:nvPr>
        </p:nvSpPr>
        <p:spPr>
          <a:xfrm>
            <a:off x="323850" y="908050"/>
            <a:ext cx="8362950" cy="5545138"/>
          </a:xfrm>
        </p:spPr>
        <p:txBody>
          <a:bodyPr rtlCol="0">
            <a:normAutofit/>
          </a:bodyPr>
          <a:lstStyle/>
          <a:p>
            <a:pPr eaLnBrk="1" fontAlgn="auto" hangingPunct="1">
              <a:spcAft>
                <a:spcPts val="0"/>
              </a:spcAft>
              <a:buFont typeface="Arial" pitchFamily="34" charset="0"/>
              <a:buNone/>
              <a:defRPr/>
            </a:pPr>
            <a:r>
              <a:rPr lang="ru-RU" dirty="0" smtClean="0"/>
              <a:t> </a:t>
            </a:r>
          </a:p>
          <a:p>
            <a:pPr eaLnBrk="1" fontAlgn="auto" hangingPunct="1">
              <a:spcAft>
                <a:spcPts val="0"/>
              </a:spcAft>
              <a:buFont typeface="Arial" pitchFamily="34" charset="0"/>
              <a:buNone/>
              <a:defRPr/>
            </a:pPr>
            <a:endParaRPr lang="ru-RU" sz="4400" dirty="0" smtClean="0">
              <a:latin typeface="Times New Roman" pitchFamily="18" charset="0"/>
              <a:cs typeface="Times New Roman" pitchFamily="18"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36" y="1700808"/>
            <a:ext cx="2787774" cy="3717032"/>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23928" y="1697986"/>
            <a:ext cx="2787774" cy="3717032"/>
          </a:xfrm>
          <a:prstGeom prst="rect">
            <a:avLst/>
          </a:prstGeom>
        </p:spPr>
      </p:pic>
    </p:spTree>
    <p:extLst>
      <p:ext uri="{BB962C8B-B14F-4D97-AF65-F5344CB8AC3E}">
        <p14:creationId xmlns:p14="http://schemas.microsoft.com/office/powerpoint/2010/main" val="2414414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Рисунок 3" descr="http://v.foto.radikal.ru/0705/28/83241615f45f.png"/>
          <p:cNvPicPr>
            <a:picLocks noChangeAspect="1" noChangeArrowheads="1"/>
          </p:cNvPicPr>
          <p:nvPr/>
        </p:nvPicPr>
        <p:blipFill>
          <a:blip r:embed="rId2"/>
          <a:srcRect/>
          <a:stretch>
            <a:fillRect/>
          </a:stretch>
        </p:blipFill>
        <p:spPr bwMode="auto">
          <a:xfrm>
            <a:off x="-108520" y="-164804"/>
            <a:ext cx="9144000" cy="6858000"/>
          </a:xfrm>
          <a:prstGeom prst="rect">
            <a:avLst/>
          </a:prstGeom>
          <a:noFill/>
          <a:ln w="9525">
            <a:noFill/>
            <a:miter lim="800000"/>
            <a:headEnd/>
            <a:tailEnd/>
          </a:ln>
        </p:spPr>
      </p:pic>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5506" y="1002075"/>
            <a:ext cx="3386368" cy="4515157"/>
          </a:xfrm>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23928" y="980729"/>
            <a:ext cx="3528392" cy="4704522"/>
          </a:xfrm>
          <a:prstGeom prst="rect">
            <a:avLst/>
          </a:prstGeom>
        </p:spPr>
      </p:pic>
    </p:spTree>
    <p:extLst>
      <p:ext uri="{BB962C8B-B14F-4D97-AF65-F5344CB8AC3E}">
        <p14:creationId xmlns:p14="http://schemas.microsoft.com/office/powerpoint/2010/main" val="119294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Рисунок 3" descr="http://v.foto.radikal.ru/0705/28/83241615f45f.png"/>
          <p:cNvPicPr>
            <a:picLocks noChangeAspect="1" noChangeArrowheads="1"/>
          </p:cNvPicPr>
          <p:nvPr/>
        </p:nvPicPr>
        <p:blipFill>
          <a:blip r:embed="rId2"/>
          <a:srcRect/>
          <a:stretch>
            <a:fillRect/>
          </a:stretch>
        </p:blipFill>
        <p:spPr bwMode="auto">
          <a:xfrm>
            <a:off x="107504" y="0"/>
            <a:ext cx="9144000" cy="6858000"/>
          </a:xfrm>
          <a:prstGeom prst="rect">
            <a:avLst/>
          </a:prstGeom>
          <a:noFill/>
          <a:ln w="9525">
            <a:noFill/>
            <a:miter lim="800000"/>
            <a:headEnd/>
            <a:tailEnd/>
          </a:ln>
        </p:spPr>
      </p:pic>
      <p:sp>
        <p:nvSpPr>
          <p:cNvPr id="3" name="Содержимое 2"/>
          <p:cNvSpPr>
            <a:spLocks noGrp="1"/>
          </p:cNvSpPr>
          <p:nvPr>
            <p:ph idx="1"/>
          </p:nvPr>
        </p:nvSpPr>
        <p:spPr>
          <a:xfrm>
            <a:off x="323850" y="908050"/>
            <a:ext cx="8362950" cy="5545138"/>
          </a:xfrm>
        </p:spPr>
        <p:txBody>
          <a:bodyPr rtlCol="0">
            <a:normAutofit/>
          </a:bodyPr>
          <a:lstStyle/>
          <a:p>
            <a:pPr eaLnBrk="1" fontAlgn="auto" hangingPunct="1">
              <a:spcAft>
                <a:spcPts val="0"/>
              </a:spcAft>
              <a:buFont typeface="Arial" pitchFamily="34" charset="0"/>
              <a:buNone/>
              <a:defRPr/>
            </a:pPr>
            <a:r>
              <a:rPr lang="ru-RU" dirty="0" smtClean="0"/>
              <a:t> </a:t>
            </a:r>
            <a:endParaRPr lang="ru-RU" dirty="0">
              <a:latin typeface="Times New Roman" pitchFamily="18" charset="0"/>
              <a:cs typeface="Times New Roman" pitchFamily="18"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544" y="1268760"/>
            <a:ext cx="2916324" cy="3888432"/>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23928" y="1252808"/>
            <a:ext cx="2874282" cy="3832376"/>
          </a:xfrm>
          <a:prstGeom prst="rect">
            <a:avLst/>
          </a:prstGeom>
        </p:spPr>
      </p:pic>
    </p:spTree>
    <p:extLst>
      <p:ext uri="{BB962C8B-B14F-4D97-AF65-F5344CB8AC3E}">
        <p14:creationId xmlns:p14="http://schemas.microsoft.com/office/powerpoint/2010/main" val="3881518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Рисунок 3" descr="http://v.foto.radikal.ru/0705/28/83241615f45f.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570186"/>
          </a:xfrm>
        </p:spPr>
        <p:txBody>
          <a:bodyPr rtlCol="0">
            <a:prstTxWarp prst="textDeflate">
              <a:avLst/>
            </a:prstTxWarp>
            <a:normAutofit/>
          </a:bodyPr>
          <a:lstStyle/>
          <a:p>
            <a:pPr eaLnBrk="1" fontAlgn="auto" hangingPunct="1">
              <a:spcAft>
                <a:spcPts val="0"/>
              </a:spcAft>
              <a:defRPr/>
            </a:pPr>
            <a:r>
              <a:rPr lang="ru-RU" dirty="0" smtClean="0"/>
              <a:t>Чтение, Прослушивание  и просмотр сказок</a:t>
            </a:r>
            <a:endParaRPr lang="ru-RU" dirty="0"/>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5616" y="1772816"/>
            <a:ext cx="5523699" cy="4142774"/>
          </a:xfrm>
          <a:prstGeom prst="rect">
            <a:avLst/>
          </a:prstGeom>
        </p:spPr>
      </p:pic>
      <p:sp>
        <p:nvSpPr>
          <p:cNvPr id="5" name="Объект 4"/>
          <p:cNvSpPr>
            <a:spLocks noGrp="1"/>
          </p:cNvSpPr>
          <p:nvPr>
            <p:ph idx="1"/>
          </p:nvPr>
        </p:nvSpPr>
        <p:spPr/>
        <p:txBody>
          <a:bodyPr/>
          <a:lstStyle/>
          <a:p>
            <a:endParaRPr lang="ru-RU" dirty="0"/>
          </a:p>
        </p:txBody>
      </p:sp>
    </p:spTree>
    <p:extLst>
      <p:ext uri="{BB962C8B-B14F-4D97-AF65-F5344CB8AC3E}">
        <p14:creationId xmlns:p14="http://schemas.microsoft.com/office/powerpoint/2010/main" val="1328695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2" presetClass="emph" presetSubtype="0" fill="hold" nodeType="clickEffect">
                                  <p:stCondLst>
                                    <p:cond delay="0"/>
                                  </p:stCondLst>
                                  <p:childTnLst>
                                    <p:animRot by="120000">
                                      <p:cBhvr>
                                        <p:cTn id="12" dur="100" fill="hold">
                                          <p:stCondLst>
                                            <p:cond delay="0"/>
                                          </p:stCondLst>
                                        </p:cTn>
                                        <p:tgtEl>
                                          <p:spTgt spid="4"/>
                                        </p:tgtEl>
                                        <p:attrNameLst>
                                          <p:attrName>r</p:attrName>
                                        </p:attrNameLst>
                                      </p:cBhvr>
                                    </p:animRot>
                                    <p:animRot by="-240000">
                                      <p:cBhvr>
                                        <p:cTn id="13" dur="200" fill="hold">
                                          <p:stCondLst>
                                            <p:cond delay="200"/>
                                          </p:stCondLst>
                                        </p:cTn>
                                        <p:tgtEl>
                                          <p:spTgt spid="4"/>
                                        </p:tgtEl>
                                        <p:attrNameLst>
                                          <p:attrName>r</p:attrName>
                                        </p:attrNameLst>
                                      </p:cBhvr>
                                    </p:animRot>
                                    <p:animRot by="240000">
                                      <p:cBhvr>
                                        <p:cTn id="14" dur="200" fill="hold">
                                          <p:stCondLst>
                                            <p:cond delay="400"/>
                                          </p:stCondLst>
                                        </p:cTn>
                                        <p:tgtEl>
                                          <p:spTgt spid="4"/>
                                        </p:tgtEl>
                                        <p:attrNameLst>
                                          <p:attrName>r</p:attrName>
                                        </p:attrNameLst>
                                      </p:cBhvr>
                                    </p:animRot>
                                    <p:animRot by="-240000">
                                      <p:cBhvr>
                                        <p:cTn id="15" dur="200" fill="hold">
                                          <p:stCondLst>
                                            <p:cond delay="600"/>
                                          </p:stCondLst>
                                        </p:cTn>
                                        <p:tgtEl>
                                          <p:spTgt spid="4"/>
                                        </p:tgtEl>
                                        <p:attrNameLst>
                                          <p:attrName>r</p:attrName>
                                        </p:attrNameLst>
                                      </p:cBhvr>
                                    </p:animRot>
                                    <p:animRot by="120000">
                                      <p:cBhvr>
                                        <p:cTn id="16"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ru-RU" dirty="0" smtClean="0"/>
              <a:t>Создание </a:t>
            </a:r>
            <a:r>
              <a:rPr lang="en-US" dirty="0" smtClean="0"/>
              <a:t>“ </a:t>
            </a:r>
            <a:r>
              <a:rPr lang="ru-RU" dirty="0" smtClean="0"/>
              <a:t>Хоровода  Дружбы</a:t>
            </a:r>
            <a:r>
              <a:rPr lang="en-US" dirty="0" smtClean="0"/>
              <a:t>”</a:t>
            </a:r>
            <a:endParaRPr lang="ru-RU" dirty="0"/>
          </a:p>
        </p:txBody>
      </p:sp>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47531" y="2276872"/>
            <a:ext cx="3936437" cy="2952328"/>
          </a:xfr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16016" y="1700808"/>
            <a:ext cx="4091947" cy="3068960"/>
          </a:xfrm>
          <a:prstGeom prst="rect">
            <a:avLst/>
          </a:prstGeom>
        </p:spPr>
      </p:pic>
    </p:spTree>
    <p:extLst>
      <p:ext uri="{BB962C8B-B14F-4D97-AF65-F5344CB8AC3E}">
        <p14:creationId xmlns:p14="http://schemas.microsoft.com/office/powerpoint/2010/main" val="3334221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Заголовок 1"/>
          <p:cNvSpPr>
            <a:spLocks noGrp="1"/>
          </p:cNvSpPr>
          <p:nvPr>
            <p:ph type="title"/>
          </p:nvPr>
        </p:nvSpPr>
        <p:spPr/>
        <p:txBody>
          <a:bodyPr/>
          <a:lstStyle/>
          <a:p>
            <a:pPr eaLnBrk="1" hangingPunct="1"/>
            <a:endParaRPr lang="ru-RU" smtClean="0"/>
          </a:p>
        </p:txBody>
      </p:sp>
      <p:pic>
        <p:nvPicPr>
          <p:cNvPr id="28674" name="Содержимое 3" descr="http://2.bp.blogspot.com/-2Jt9kCCFlu0/Tzj8xr_J8kI/AAAAAAAAgPQ/3R2c6pRrEJg/s1600/998.jpg"/>
          <p:cNvPicPr>
            <a:picLocks noGrp="1"/>
          </p:cNvPicPr>
          <p:nvPr>
            <p:ph idx="1"/>
          </p:nvPr>
        </p:nvPicPr>
        <p:blipFill>
          <a:blip r:embed="rId2"/>
          <a:srcRect/>
          <a:stretch>
            <a:fillRect/>
          </a:stretch>
        </p:blipFill>
        <p:spPr>
          <a:xfrm>
            <a:off x="0" y="0"/>
            <a:ext cx="9144000" cy="6858000"/>
          </a:xfrm>
        </p:spPr>
      </p:pic>
      <p:pic>
        <p:nvPicPr>
          <p:cNvPr id="28678" name="Рисунок 10" descr="http://img-fotki.yandex.ru/get/9829/23869276.12b/0_a970c_826b24cd_XL.png"/>
          <p:cNvPicPr>
            <a:picLocks noChangeAspect="1" noChangeArrowheads="1"/>
          </p:cNvPicPr>
          <p:nvPr/>
        </p:nvPicPr>
        <p:blipFill>
          <a:blip r:embed="rId3"/>
          <a:srcRect l="10091" r="13354"/>
          <a:stretch>
            <a:fillRect/>
          </a:stretch>
        </p:blipFill>
        <p:spPr bwMode="auto">
          <a:xfrm>
            <a:off x="0" y="3429000"/>
            <a:ext cx="3132138" cy="3429000"/>
          </a:xfrm>
          <a:prstGeom prst="rect">
            <a:avLst/>
          </a:prstGeom>
          <a:noFill/>
          <a:ln w="9525">
            <a:noFill/>
            <a:miter lim="800000"/>
            <a:headEnd/>
            <a:tailEnd/>
          </a:ln>
        </p:spPr>
      </p:pic>
      <p:pic>
        <p:nvPicPr>
          <p:cNvPr id="2" name="Рисунок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75856" y="188640"/>
            <a:ext cx="4623978" cy="6165304"/>
          </a:xfrm>
          <a:prstGeom prst="rect">
            <a:avLst/>
          </a:prstGeom>
        </p:spPr>
      </p:pic>
    </p:spTree>
    <p:extLst>
      <p:ext uri="{BB962C8B-B14F-4D97-AF65-F5344CB8AC3E}">
        <p14:creationId xmlns:p14="http://schemas.microsoft.com/office/powerpoint/2010/main" val="2104696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0" y="-229716"/>
            <a:ext cx="9144000" cy="6858000"/>
          </a:xfrm>
          <a:prstGeom prst="rect">
            <a:avLst/>
          </a:prstGeom>
          <a:noFill/>
          <a:ln w="9525">
            <a:noFill/>
            <a:miter lim="800000"/>
            <a:headEnd/>
            <a:tailEnd/>
          </a:ln>
        </p:spPr>
      </p:pic>
      <p:sp>
        <p:nvSpPr>
          <p:cNvPr id="3" name="Содержимое 2"/>
          <p:cNvSpPr>
            <a:spLocks noGrp="1"/>
          </p:cNvSpPr>
          <p:nvPr>
            <p:ph idx="1"/>
          </p:nvPr>
        </p:nvSpPr>
        <p:spPr>
          <a:xfrm>
            <a:off x="457200" y="188641"/>
            <a:ext cx="8229600" cy="5185048"/>
          </a:xfrm>
        </p:spPr>
        <p:txBody>
          <a:bodyPr rtlCol="0">
            <a:normAutofit/>
          </a:bodyPr>
          <a:lstStyle/>
          <a:p>
            <a:pPr marL="0" indent="0" eaLnBrk="1" fontAlgn="auto" hangingPunct="1">
              <a:spcAft>
                <a:spcPts val="0"/>
              </a:spcAft>
              <a:buNone/>
              <a:defRPr/>
            </a:pPr>
            <a:r>
              <a:rPr lang="ru-RU" b="1" dirty="0" smtClean="0">
                <a:latin typeface="Times New Roman" pitchFamily="18" charset="0"/>
                <a:cs typeface="Times New Roman" pitchFamily="18" charset="0"/>
              </a:rPr>
              <a:t>Инсценировка по сказкам</a:t>
            </a:r>
            <a:r>
              <a:rPr lang="en-US" b="1" dirty="0" smtClean="0">
                <a:latin typeface="Times New Roman" pitchFamily="18" charset="0"/>
                <a:cs typeface="Times New Roman" pitchFamily="18" charset="0"/>
              </a:rPr>
              <a:t>:</a:t>
            </a:r>
          </a:p>
          <a:p>
            <a:pPr marL="0" indent="0" eaLnBrk="1" fontAlgn="auto" hangingPunct="1">
              <a:spcAft>
                <a:spcPts val="0"/>
              </a:spcAft>
              <a:buNone/>
              <a:defRPr/>
            </a:pPr>
            <a:r>
              <a:rPr lang="en-US"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ТРИ ПОРОСЕНКА</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56792"/>
            <a:ext cx="4572000" cy="3429000"/>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36096" y="1412776"/>
            <a:ext cx="2679762" cy="3573016"/>
          </a:xfrm>
          <a:prstGeom prst="rect">
            <a:avLst/>
          </a:prstGeom>
        </p:spPr>
      </p:pic>
    </p:spTree>
    <p:extLst>
      <p:ext uri="{BB962C8B-B14F-4D97-AF65-F5344CB8AC3E}">
        <p14:creationId xmlns:p14="http://schemas.microsoft.com/office/powerpoint/2010/main" val="3387746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2" presetClass="emph" presetSubtype="0" fill="hold" nodeType="clickEffect">
                                  <p:stCondLst>
                                    <p:cond delay="0"/>
                                  </p:stCondLst>
                                  <p:childTnLst>
                                    <p:animRot by="120000">
                                      <p:cBhvr>
                                        <p:cTn id="18" dur="100" fill="hold">
                                          <p:stCondLst>
                                            <p:cond delay="0"/>
                                          </p:stCondLst>
                                        </p:cTn>
                                        <p:tgtEl>
                                          <p:spTgt spid="4"/>
                                        </p:tgtEl>
                                        <p:attrNameLst>
                                          <p:attrName>r</p:attrName>
                                        </p:attrNameLst>
                                      </p:cBhvr>
                                    </p:animRot>
                                    <p:animRot by="-240000">
                                      <p:cBhvr>
                                        <p:cTn id="19" dur="200" fill="hold">
                                          <p:stCondLst>
                                            <p:cond delay="200"/>
                                          </p:stCondLst>
                                        </p:cTn>
                                        <p:tgtEl>
                                          <p:spTgt spid="4"/>
                                        </p:tgtEl>
                                        <p:attrNameLst>
                                          <p:attrName>r</p:attrName>
                                        </p:attrNameLst>
                                      </p:cBhvr>
                                    </p:animRot>
                                    <p:animRot by="240000">
                                      <p:cBhvr>
                                        <p:cTn id="20" dur="200" fill="hold">
                                          <p:stCondLst>
                                            <p:cond delay="400"/>
                                          </p:stCondLst>
                                        </p:cTn>
                                        <p:tgtEl>
                                          <p:spTgt spid="4"/>
                                        </p:tgtEl>
                                        <p:attrNameLst>
                                          <p:attrName>r</p:attrName>
                                        </p:attrNameLst>
                                      </p:cBhvr>
                                    </p:animRot>
                                    <p:animRot by="-240000">
                                      <p:cBhvr>
                                        <p:cTn id="21" dur="200" fill="hold">
                                          <p:stCondLst>
                                            <p:cond delay="600"/>
                                          </p:stCondLst>
                                        </p:cTn>
                                        <p:tgtEl>
                                          <p:spTgt spid="4"/>
                                        </p:tgtEl>
                                        <p:attrNameLst>
                                          <p:attrName>r</p:attrName>
                                        </p:attrNameLst>
                                      </p:cBhvr>
                                    </p:animRot>
                                    <p:animRot by="120000">
                                      <p:cBhvr>
                                        <p:cTn id="22" dur="200" fill="hold">
                                          <p:stCondLst>
                                            <p:cond delay="800"/>
                                          </p:stCondLst>
                                        </p:cTn>
                                        <p:tgtEl>
                                          <p:spTgt spid="4"/>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32" presetClass="emph" presetSubtype="0" fill="hold" nodeType="clickEffect">
                                  <p:stCondLst>
                                    <p:cond delay="0"/>
                                  </p:stCondLst>
                                  <p:childTnLst>
                                    <p:animRot by="120000">
                                      <p:cBhvr>
                                        <p:cTn id="26" dur="100" fill="hold">
                                          <p:stCondLst>
                                            <p:cond delay="0"/>
                                          </p:stCondLst>
                                        </p:cTn>
                                        <p:tgtEl>
                                          <p:spTgt spid="5"/>
                                        </p:tgtEl>
                                        <p:attrNameLst>
                                          <p:attrName>r</p:attrName>
                                        </p:attrNameLst>
                                      </p:cBhvr>
                                    </p:animRot>
                                    <p:animRot by="-240000">
                                      <p:cBhvr>
                                        <p:cTn id="27" dur="200" fill="hold">
                                          <p:stCondLst>
                                            <p:cond delay="200"/>
                                          </p:stCondLst>
                                        </p:cTn>
                                        <p:tgtEl>
                                          <p:spTgt spid="5"/>
                                        </p:tgtEl>
                                        <p:attrNameLst>
                                          <p:attrName>r</p:attrName>
                                        </p:attrNameLst>
                                      </p:cBhvr>
                                    </p:animRot>
                                    <p:animRot by="240000">
                                      <p:cBhvr>
                                        <p:cTn id="28" dur="200" fill="hold">
                                          <p:stCondLst>
                                            <p:cond delay="400"/>
                                          </p:stCondLst>
                                        </p:cTn>
                                        <p:tgtEl>
                                          <p:spTgt spid="5"/>
                                        </p:tgtEl>
                                        <p:attrNameLst>
                                          <p:attrName>r</p:attrName>
                                        </p:attrNameLst>
                                      </p:cBhvr>
                                    </p:animRot>
                                    <p:animRot by="-240000">
                                      <p:cBhvr>
                                        <p:cTn id="29" dur="200" fill="hold">
                                          <p:stCondLst>
                                            <p:cond delay="600"/>
                                          </p:stCondLst>
                                        </p:cTn>
                                        <p:tgtEl>
                                          <p:spTgt spid="5"/>
                                        </p:tgtEl>
                                        <p:attrNameLst>
                                          <p:attrName>r</p:attrName>
                                        </p:attrNameLst>
                                      </p:cBhvr>
                                    </p:animRot>
                                    <p:animRot by="120000">
                                      <p:cBhvr>
                                        <p:cTn id="30" dur="200" fill="hold">
                                          <p:stCondLst>
                                            <p:cond delay="8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144016" y="0"/>
            <a:ext cx="9144000" cy="6858000"/>
          </a:xfrm>
          <a:prstGeom prst="rect">
            <a:avLst/>
          </a:prstGeom>
          <a:noFill/>
          <a:ln w="9525">
            <a:noFill/>
            <a:miter lim="800000"/>
            <a:headEnd/>
            <a:tailEnd/>
          </a:ln>
        </p:spPr>
      </p:pic>
      <p:pic>
        <p:nvPicPr>
          <p:cNvPr id="5" name="Объект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9512" y="1268760"/>
            <a:ext cx="3312368" cy="3696323"/>
          </a:xfrm>
        </p:spPr>
      </p:pic>
      <p:sp>
        <p:nvSpPr>
          <p:cNvPr id="4" name="Заголовок 3"/>
          <p:cNvSpPr>
            <a:spLocks noGrp="1"/>
          </p:cNvSpPr>
          <p:nvPr>
            <p:ph type="title"/>
          </p:nvPr>
        </p:nvSpPr>
        <p:spPr/>
        <p:txBody>
          <a:bodyPr/>
          <a:lstStyle/>
          <a:p>
            <a:r>
              <a:rPr lang="en-US" dirty="0" smtClean="0"/>
              <a:t>“ </a:t>
            </a:r>
            <a:r>
              <a:rPr lang="ru-RU" dirty="0" err="1" smtClean="0"/>
              <a:t>РеПКА</a:t>
            </a:r>
            <a:r>
              <a:rPr lang="en-US" dirty="0" smtClean="0"/>
              <a:t>”</a:t>
            </a:r>
            <a:endParaRPr lang="ru-RU" dirty="0"/>
          </a:p>
        </p:txBody>
      </p:sp>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27984" y="1241376"/>
            <a:ext cx="2736304" cy="3648405"/>
          </a:xfrm>
          <a:prstGeom prst="rect">
            <a:avLst/>
          </a:prstGeom>
        </p:spPr>
      </p:pic>
    </p:spTree>
    <p:extLst>
      <p:ext uri="{BB962C8B-B14F-4D97-AF65-F5344CB8AC3E}">
        <p14:creationId xmlns:p14="http://schemas.microsoft.com/office/powerpoint/2010/main" val="4011224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2" presetClass="emph" presetSubtype="0" fill="hold" nodeType="clickEffect">
                                  <p:stCondLst>
                                    <p:cond delay="0"/>
                                  </p:stCondLst>
                                  <p:childTnLst>
                                    <p:animRot by="120000">
                                      <p:cBhvr>
                                        <p:cTn id="10" dur="100" fill="hold">
                                          <p:stCondLst>
                                            <p:cond delay="0"/>
                                          </p:stCondLst>
                                        </p:cTn>
                                        <p:tgtEl>
                                          <p:spTgt spid="5"/>
                                        </p:tgtEl>
                                        <p:attrNameLst>
                                          <p:attrName>r</p:attrName>
                                        </p:attrNameLst>
                                      </p:cBhvr>
                                    </p:animRot>
                                    <p:animRot by="-240000">
                                      <p:cBhvr>
                                        <p:cTn id="11" dur="200" fill="hold">
                                          <p:stCondLst>
                                            <p:cond delay="200"/>
                                          </p:stCondLst>
                                        </p:cTn>
                                        <p:tgtEl>
                                          <p:spTgt spid="5"/>
                                        </p:tgtEl>
                                        <p:attrNameLst>
                                          <p:attrName>r</p:attrName>
                                        </p:attrNameLst>
                                      </p:cBhvr>
                                    </p:animRot>
                                    <p:animRot by="240000">
                                      <p:cBhvr>
                                        <p:cTn id="12" dur="200" fill="hold">
                                          <p:stCondLst>
                                            <p:cond delay="400"/>
                                          </p:stCondLst>
                                        </p:cTn>
                                        <p:tgtEl>
                                          <p:spTgt spid="5"/>
                                        </p:tgtEl>
                                        <p:attrNameLst>
                                          <p:attrName>r</p:attrName>
                                        </p:attrNameLst>
                                      </p:cBhvr>
                                    </p:animRot>
                                    <p:animRot by="-240000">
                                      <p:cBhvr>
                                        <p:cTn id="13" dur="200" fill="hold">
                                          <p:stCondLst>
                                            <p:cond delay="600"/>
                                          </p:stCondLst>
                                        </p:cTn>
                                        <p:tgtEl>
                                          <p:spTgt spid="5"/>
                                        </p:tgtEl>
                                        <p:attrNameLst>
                                          <p:attrName>r</p:attrName>
                                        </p:attrNameLst>
                                      </p:cBhvr>
                                    </p:animRot>
                                    <p:animRot by="120000">
                                      <p:cBhvr>
                                        <p:cTn id="14" dur="200" fill="hold">
                                          <p:stCondLst>
                                            <p:cond delay="800"/>
                                          </p:stCondLst>
                                        </p:cTn>
                                        <p:tgtEl>
                                          <p:spTgt spid="5"/>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32" presetClass="emph" presetSubtype="0" fill="hold" nodeType="clickEffect">
                                  <p:stCondLst>
                                    <p:cond delay="0"/>
                                  </p:stCondLst>
                                  <p:childTnLst>
                                    <p:animRot by="120000">
                                      <p:cBhvr>
                                        <p:cTn id="18" dur="100" fill="hold">
                                          <p:stCondLst>
                                            <p:cond delay="0"/>
                                          </p:stCondLst>
                                        </p:cTn>
                                        <p:tgtEl>
                                          <p:spTgt spid="6"/>
                                        </p:tgtEl>
                                        <p:attrNameLst>
                                          <p:attrName>r</p:attrName>
                                        </p:attrNameLst>
                                      </p:cBhvr>
                                    </p:animRot>
                                    <p:animRot by="-240000">
                                      <p:cBhvr>
                                        <p:cTn id="19" dur="200" fill="hold">
                                          <p:stCondLst>
                                            <p:cond delay="200"/>
                                          </p:stCondLst>
                                        </p:cTn>
                                        <p:tgtEl>
                                          <p:spTgt spid="6"/>
                                        </p:tgtEl>
                                        <p:attrNameLst>
                                          <p:attrName>r</p:attrName>
                                        </p:attrNameLst>
                                      </p:cBhvr>
                                    </p:animRot>
                                    <p:animRot by="240000">
                                      <p:cBhvr>
                                        <p:cTn id="20" dur="200" fill="hold">
                                          <p:stCondLst>
                                            <p:cond delay="400"/>
                                          </p:stCondLst>
                                        </p:cTn>
                                        <p:tgtEl>
                                          <p:spTgt spid="6"/>
                                        </p:tgtEl>
                                        <p:attrNameLst>
                                          <p:attrName>r</p:attrName>
                                        </p:attrNameLst>
                                      </p:cBhvr>
                                    </p:animRot>
                                    <p:animRot by="-240000">
                                      <p:cBhvr>
                                        <p:cTn id="21" dur="200" fill="hold">
                                          <p:stCondLst>
                                            <p:cond delay="600"/>
                                          </p:stCondLst>
                                        </p:cTn>
                                        <p:tgtEl>
                                          <p:spTgt spid="6"/>
                                        </p:tgtEl>
                                        <p:attrNameLst>
                                          <p:attrName>r</p:attrName>
                                        </p:attrNameLst>
                                      </p:cBhvr>
                                    </p:animRot>
                                    <p:animRot by="120000">
                                      <p:cBhvr>
                                        <p:cTn id="22" dur="200" fill="hold">
                                          <p:stCondLst>
                                            <p:cond delay="8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Объект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539552" y="2678624"/>
            <a:ext cx="2160240" cy="2880321"/>
          </a:xfrm>
        </p:spPr>
      </p:pic>
      <p:sp>
        <p:nvSpPr>
          <p:cNvPr id="4" name="Заголовок 3"/>
          <p:cNvSpPr>
            <a:spLocks noGrp="1"/>
          </p:cNvSpPr>
          <p:nvPr>
            <p:ph type="title"/>
          </p:nvPr>
        </p:nvSpPr>
        <p:spPr/>
        <p:txBody>
          <a:bodyPr>
            <a:normAutofit fontScale="90000"/>
          </a:bodyPr>
          <a:lstStyle/>
          <a:p>
            <a:r>
              <a:rPr lang="ru-RU" dirty="0" smtClean="0"/>
              <a:t>Собирание </a:t>
            </a:r>
            <a:r>
              <a:rPr lang="ru-RU" dirty="0" err="1" smtClean="0"/>
              <a:t>пазлов</a:t>
            </a:r>
            <a:r>
              <a:rPr lang="ru-RU" dirty="0"/>
              <a:t/>
            </a:r>
            <a:br>
              <a:rPr lang="ru-RU" dirty="0"/>
            </a:br>
            <a:r>
              <a:rPr lang="ru-RU" dirty="0" smtClean="0"/>
              <a:t>Сказки</a:t>
            </a:r>
            <a:r>
              <a:rPr lang="en-US" dirty="0" smtClean="0"/>
              <a:t>: “ </a:t>
            </a:r>
            <a:r>
              <a:rPr lang="ru-RU" dirty="0" smtClean="0"/>
              <a:t>Баба- Яга</a:t>
            </a:r>
            <a:r>
              <a:rPr lang="en-US" dirty="0" smtClean="0"/>
              <a:t>”</a:t>
            </a:r>
            <a:endParaRPr lang="ru-RU" dirty="0"/>
          </a:p>
        </p:txBody>
      </p:sp>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71800" y="1628800"/>
            <a:ext cx="2301720" cy="3068960"/>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80112" y="2564904"/>
            <a:ext cx="2031690" cy="2708920"/>
          </a:xfrm>
          <a:prstGeom prst="rect">
            <a:avLst/>
          </a:prstGeom>
        </p:spPr>
      </p:pic>
    </p:spTree>
    <p:extLst>
      <p:ext uri="{BB962C8B-B14F-4D97-AF65-F5344CB8AC3E}">
        <p14:creationId xmlns:p14="http://schemas.microsoft.com/office/powerpoint/2010/main" val="88463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642" y="-3858"/>
            <a:ext cx="9144000" cy="6858000"/>
          </a:xfrm>
          <a:prstGeom prst="rect">
            <a:avLst/>
          </a:prstGeom>
          <a:noFill/>
          <a:ln w="9525">
            <a:noFill/>
            <a:miter lim="800000"/>
            <a:headEnd/>
            <a:tailEnd/>
          </a:ln>
        </p:spPr>
      </p:pic>
      <p:sp>
        <p:nvSpPr>
          <p:cNvPr id="4" name="Заголовок 3"/>
          <p:cNvSpPr>
            <a:spLocks noGrp="1"/>
          </p:cNvSpPr>
          <p:nvPr>
            <p:ph type="title"/>
          </p:nvPr>
        </p:nvSpPr>
        <p:spPr/>
        <p:txBody>
          <a:bodyPr>
            <a:normAutofit/>
          </a:bodyPr>
          <a:lstStyle/>
          <a:p>
            <a:r>
              <a:rPr lang="en-US" dirty="0"/>
              <a:t>“</a:t>
            </a:r>
            <a:r>
              <a:rPr lang="ru-RU" dirty="0"/>
              <a:t>РУСАЛОЧКА</a:t>
            </a:r>
            <a:r>
              <a:rPr lang="en-US" dirty="0"/>
              <a:t>”</a:t>
            </a:r>
            <a:endParaRPr lang="ru-RU" dirty="0"/>
          </a:p>
        </p:txBody>
      </p:sp>
      <p:pic>
        <p:nvPicPr>
          <p:cNvPr id="6" name="Объект 5"/>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827584" y="1628801"/>
            <a:ext cx="2448272" cy="3264363"/>
          </a:xfr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7944" y="1556792"/>
            <a:ext cx="2376264" cy="3168352"/>
          </a:xfrm>
          <a:prstGeom prst="rect">
            <a:avLst/>
          </a:prstGeom>
        </p:spPr>
      </p:pic>
    </p:spTree>
    <p:extLst>
      <p:ext uri="{BB962C8B-B14F-4D97-AF65-F5344CB8AC3E}">
        <p14:creationId xmlns:p14="http://schemas.microsoft.com/office/powerpoint/2010/main" val="1732386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0" y="-27296"/>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en-US" dirty="0" smtClean="0"/>
              <a:t>“</a:t>
            </a:r>
            <a:r>
              <a:rPr lang="ru-RU" dirty="0" smtClean="0"/>
              <a:t>ЦАРЕВНА _ ЛЯГУШКА</a:t>
            </a:r>
            <a:r>
              <a:rPr lang="en-US" dirty="0" smtClean="0"/>
              <a:t>”</a:t>
            </a:r>
            <a:r>
              <a:rPr lang="ru-RU" dirty="0" smtClean="0"/>
              <a:t/>
            </a:r>
            <a:br>
              <a:rPr lang="ru-RU" dirty="0" smtClean="0"/>
            </a:br>
            <a:endParaRPr lang="ru-RU" dirty="0"/>
          </a:p>
        </p:txBody>
      </p:sp>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539552" y="1628800"/>
            <a:ext cx="2700300" cy="3600400"/>
          </a:xfr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72375" y="1570709"/>
            <a:ext cx="2621333" cy="3495111"/>
          </a:xfrm>
          <a:prstGeom prst="rect">
            <a:avLst/>
          </a:prstGeom>
        </p:spPr>
      </p:pic>
    </p:spTree>
    <p:extLst>
      <p:ext uri="{BB962C8B-B14F-4D97-AF65-F5344CB8AC3E}">
        <p14:creationId xmlns:p14="http://schemas.microsoft.com/office/powerpoint/2010/main" val="4044079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20793" y="-4002"/>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ru-RU" dirty="0" smtClean="0"/>
              <a:t>Рисование</a:t>
            </a:r>
            <a:br>
              <a:rPr lang="ru-RU" dirty="0" smtClean="0"/>
            </a:br>
            <a:endParaRPr lang="ru-RU" dirty="0"/>
          </a:p>
        </p:txBody>
      </p:sp>
      <p:sp>
        <p:nvSpPr>
          <p:cNvPr id="3" name="Содержимое 2"/>
          <p:cNvSpPr>
            <a:spLocks noGrp="1"/>
          </p:cNvSpPr>
          <p:nvPr>
            <p:ph idx="1"/>
          </p:nvPr>
        </p:nvSpPr>
        <p:spPr>
          <a:xfrm>
            <a:off x="457200" y="1268413"/>
            <a:ext cx="8229600" cy="4105275"/>
          </a:xfrm>
        </p:spPr>
        <p:txBody>
          <a:bodyPr rtlCol="0">
            <a:normAutofit/>
          </a:bodyPr>
          <a:lstStyle/>
          <a:p>
            <a:pPr eaLnBrk="1" fontAlgn="auto" hangingPunct="1">
              <a:spcAft>
                <a:spcPts val="0"/>
              </a:spcAft>
              <a:buFont typeface="Arial" pitchFamily="34" charset="0"/>
              <a:buNone/>
              <a:defRPr/>
            </a:pPr>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У СОЛНЫШКА В ГОСТЯХ</a:t>
            </a:r>
            <a:r>
              <a:rPr lang="en-US" dirty="0" smtClean="0">
                <a:latin typeface="Times New Roman" pitchFamily="18" charset="0"/>
                <a:cs typeface="Times New Roman" pitchFamily="18" charset="0"/>
              </a:rPr>
              <a:t>”</a:t>
            </a:r>
          </a:p>
          <a:p>
            <a:pPr eaLnBrk="1" fontAlgn="auto" hangingPunct="1">
              <a:spcAft>
                <a:spcPts val="0"/>
              </a:spcAft>
              <a:buFont typeface="Arial" pitchFamily="34" charset="0"/>
              <a:buNone/>
              <a:defRPr/>
            </a:pPr>
            <a:endParaRPr lang="ru-RU" dirty="0">
              <a:latin typeface="Times New Roman" pitchFamily="18" charset="0"/>
              <a:cs typeface="Times New Roman" pitchFamily="18"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36" y="2060848"/>
            <a:ext cx="2520280" cy="3360373"/>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55976" y="2060848"/>
            <a:ext cx="2376264" cy="3168352"/>
          </a:xfrm>
          <a:prstGeom prst="rect">
            <a:avLst/>
          </a:prstGeom>
        </p:spPr>
      </p:pic>
    </p:spTree>
    <p:extLst>
      <p:ext uri="{BB962C8B-B14F-4D97-AF65-F5344CB8AC3E}">
        <p14:creationId xmlns:p14="http://schemas.microsoft.com/office/powerpoint/2010/main" val="2567940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20793" y="-4002"/>
            <a:ext cx="9144000" cy="6858000"/>
          </a:xfrm>
          <a:prstGeom prst="rect">
            <a:avLst/>
          </a:prstGeom>
          <a:noFill/>
          <a:ln w="9525">
            <a:noFill/>
            <a:miter lim="800000"/>
            <a:headEnd/>
            <a:tailEnd/>
          </a:ln>
        </p:spPr>
      </p:pic>
      <p:sp>
        <p:nvSpPr>
          <p:cNvPr id="3" name="Содержимое 2"/>
          <p:cNvSpPr>
            <a:spLocks noGrp="1"/>
          </p:cNvSpPr>
          <p:nvPr>
            <p:ph idx="1"/>
          </p:nvPr>
        </p:nvSpPr>
        <p:spPr>
          <a:xfrm>
            <a:off x="457200" y="1268413"/>
            <a:ext cx="8229600" cy="4105275"/>
          </a:xfrm>
        </p:spPr>
        <p:txBody>
          <a:bodyPr rtlCol="0">
            <a:normAutofit/>
          </a:bodyPr>
          <a:lstStyle/>
          <a:p>
            <a:pPr eaLnBrk="1" fontAlgn="auto" hangingPunct="1">
              <a:spcAft>
                <a:spcPts val="0"/>
              </a:spcAft>
              <a:buFont typeface="Arial" pitchFamily="34" charset="0"/>
              <a:buNone/>
              <a:defRPr/>
            </a:pPr>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У СОЛНЫШКА В ГОСТЯХ</a:t>
            </a:r>
            <a:r>
              <a:rPr lang="en-US" dirty="0" smtClean="0">
                <a:latin typeface="Times New Roman" pitchFamily="18" charset="0"/>
                <a:cs typeface="Times New Roman" pitchFamily="18" charset="0"/>
              </a:rPr>
              <a:t>”</a:t>
            </a:r>
          </a:p>
          <a:p>
            <a:pPr eaLnBrk="1" fontAlgn="auto" hangingPunct="1">
              <a:spcAft>
                <a:spcPts val="0"/>
              </a:spcAft>
              <a:buFont typeface="Arial" pitchFamily="34" charset="0"/>
              <a:buNone/>
              <a:defRPr/>
            </a:pPr>
            <a:endParaRPr lang="ru-RU" dirty="0">
              <a:latin typeface="Times New Roman" pitchFamily="18" charset="0"/>
              <a:cs typeface="Times New Roman" pitchFamily="18" charset="0"/>
            </a:endParaRPr>
          </a:p>
        </p:txBody>
      </p:sp>
      <p:pic>
        <p:nvPicPr>
          <p:cNvPr id="7" name="Объект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1891279" y="2674761"/>
            <a:ext cx="4739911" cy="3554933"/>
          </a:xfrm>
          <a:prstGeom prst="rect">
            <a:avLst/>
          </a:prstGeom>
        </p:spPr>
      </p:pic>
    </p:spTree>
    <p:extLst>
      <p:ext uri="{BB962C8B-B14F-4D97-AF65-F5344CB8AC3E}">
        <p14:creationId xmlns:p14="http://schemas.microsoft.com/office/powerpoint/2010/main" val="2500661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332656"/>
            <a:ext cx="8229600" cy="1498178"/>
          </a:xfrm>
        </p:spPr>
        <p:txBody>
          <a:bodyPr rtlCol="0">
            <a:prstTxWarp prst="textDeflate">
              <a:avLst/>
            </a:prstTxWarp>
            <a:normAutofit/>
          </a:bodyPr>
          <a:lstStyle/>
          <a:p>
            <a:pPr eaLnBrk="1" fontAlgn="auto" hangingPunct="1">
              <a:spcAft>
                <a:spcPts val="0"/>
              </a:spcAft>
              <a:defRPr/>
            </a:pPr>
            <a:r>
              <a:rPr lang="en-US" dirty="0" smtClean="0"/>
              <a:t>“</a:t>
            </a:r>
            <a:r>
              <a:rPr lang="ru-RU" dirty="0" smtClean="0"/>
              <a:t>лесной Мишка и проказница –мышка</a:t>
            </a:r>
            <a:r>
              <a:rPr lang="en-US" dirty="0" smtClean="0"/>
              <a:t>”</a:t>
            </a:r>
            <a:endParaRPr lang="ru-RU" dirty="0"/>
          </a:p>
        </p:txBody>
      </p:sp>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51520" y="1988840"/>
            <a:ext cx="3744415" cy="2808312"/>
          </a:xfr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16016" y="2132856"/>
            <a:ext cx="3456384" cy="2592288"/>
          </a:xfrm>
          <a:prstGeom prst="rect">
            <a:avLst/>
          </a:prstGeom>
        </p:spPr>
      </p:pic>
    </p:spTree>
    <p:extLst>
      <p:ext uri="{BB962C8B-B14F-4D97-AF65-F5344CB8AC3E}">
        <p14:creationId xmlns:p14="http://schemas.microsoft.com/office/powerpoint/2010/main" val="4134835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13897"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en-US" dirty="0" smtClean="0"/>
              <a:t>“</a:t>
            </a:r>
            <a:r>
              <a:rPr lang="ru-RU" dirty="0" smtClean="0"/>
              <a:t>Пых</a:t>
            </a:r>
            <a:r>
              <a:rPr lang="en-US" dirty="0" smtClean="0"/>
              <a:t>”</a:t>
            </a:r>
            <a:r>
              <a:rPr lang="ru-RU" dirty="0" smtClean="0"/>
              <a:t/>
            </a:r>
            <a:br>
              <a:rPr lang="ru-RU" dirty="0" smtClean="0"/>
            </a:br>
            <a:endParaRPr lang="ru-RU" dirty="0"/>
          </a:p>
        </p:txBody>
      </p:sp>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931458" y="1412875"/>
            <a:ext cx="5281084" cy="3960813"/>
          </a:xfrm>
        </p:spPr>
      </p:pic>
    </p:spTree>
    <p:extLst>
      <p:ext uri="{BB962C8B-B14F-4D97-AF65-F5344CB8AC3E}">
        <p14:creationId xmlns:p14="http://schemas.microsoft.com/office/powerpoint/2010/main" val="1770246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11701"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ru-RU" dirty="0" smtClean="0"/>
              <a:t>Аппликация</a:t>
            </a:r>
            <a:br>
              <a:rPr lang="ru-RU" dirty="0" smtClean="0"/>
            </a:br>
            <a:endParaRPr lang="ru-RU" dirty="0"/>
          </a:p>
        </p:txBody>
      </p:sp>
      <p:sp>
        <p:nvSpPr>
          <p:cNvPr id="3" name="Содержимое 2"/>
          <p:cNvSpPr>
            <a:spLocks noGrp="1"/>
          </p:cNvSpPr>
          <p:nvPr>
            <p:ph idx="1"/>
          </p:nvPr>
        </p:nvSpPr>
        <p:spPr>
          <a:xfrm>
            <a:off x="457200" y="1268413"/>
            <a:ext cx="8229600" cy="4105275"/>
          </a:xfrm>
        </p:spPr>
        <p:txBody>
          <a:bodyPr rtlCol="0">
            <a:normAutofit/>
          </a:bodyPr>
          <a:lstStyle/>
          <a:p>
            <a:pPr eaLnBrk="1" fontAlgn="auto" hangingPunct="1">
              <a:spcAft>
                <a:spcPts val="0"/>
              </a:spcAft>
              <a:buFont typeface="Arial" pitchFamily="34" charset="0"/>
              <a:buNone/>
              <a:defRPr/>
            </a:pPr>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ГУСИ- ЛЕБЕДИ</a:t>
            </a:r>
            <a:r>
              <a:rPr lang="en-US" dirty="0" smtClean="0">
                <a:latin typeface="Times New Roman" pitchFamily="18" charset="0"/>
                <a:cs typeface="Times New Roman" pitchFamily="18" charset="0"/>
              </a:rPr>
              <a:t>”</a:t>
            </a:r>
          </a:p>
          <a:p>
            <a:pPr eaLnBrk="1" fontAlgn="auto" hangingPunct="1">
              <a:spcAft>
                <a:spcPts val="0"/>
              </a:spcAft>
              <a:buFont typeface="Arial" pitchFamily="34" charset="0"/>
              <a:buNone/>
              <a:defRPr/>
            </a:pPr>
            <a:endParaRPr lang="ru-RU" dirty="0">
              <a:latin typeface="Times New Roman" pitchFamily="18" charset="0"/>
              <a:cs typeface="Times New Roman" pitchFamily="18" charset="0"/>
            </a:endParaRPr>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4647" y="2204864"/>
            <a:ext cx="4335425" cy="4392488"/>
          </a:xfrm>
          <a:prstGeom prst="rect">
            <a:avLst/>
          </a:prstGeom>
        </p:spPr>
      </p:pic>
    </p:spTree>
    <p:extLst>
      <p:ext uri="{BB962C8B-B14F-4D97-AF65-F5344CB8AC3E}">
        <p14:creationId xmlns:p14="http://schemas.microsoft.com/office/powerpoint/2010/main" val="4186192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r>
              <a:rPr lang="ru-RU" dirty="0" smtClean="0"/>
              <a:t>Пых</a:t>
            </a:r>
            <a:r>
              <a:rPr lang="en-US" dirty="0" smtClean="0"/>
              <a:t>”</a:t>
            </a:r>
            <a:endParaRPr lang="ru-RU"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30892" y="1554163"/>
            <a:ext cx="6034616" cy="4525962"/>
          </a:xfrm>
        </p:spPr>
      </p:pic>
    </p:spTree>
    <p:extLst>
      <p:ext uri="{BB962C8B-B14F-4D97-AF65-F5344CB8AC3E}">
        <p14:creationId xmlns:p14="http://schemas.microsoft.com/office/powerpoint/2010/main" val="148321918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17666"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en-US" dirty="0" smtClean="0"/>
              <a:t>“</a:t>
            </a:r>
            <a:r>
              <a:rPr lang="ru-RU" dirty="0" smtClean="0"/>
              <a:t>Заяц –Хвастун</a:t>
            </a:r>
            <a:r>
              <a:rPr lang="en-US" dirty="0" smtClean="0"/>
              <a:t>”</a:t>
            </a:r>
            <a:r>
              <a:rPr lang="ru-RU" dirty="0" smtClean="0"/>
              <a:t/>
            </a:r>
            <a:br>
              <a:rPr lang="ru-RU" dirty="0" smtClean="0"/>
            </a:br>
            <a:endParaRPr lang="ru-RU" dirty="0"/>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35150" y="1268413"/>
            <a:ext cx="5473700" cy="4105275"/>
          </a:xfrm>
        </p:spPr>
      </p:pic>
    </p:spTree>
    <p:extLst>
      <p:ext uri="{BB962C8B-B14F-4D97-AF65-F5344CB8AC3E}">
        <p14:creationId xmlns:p14="http://schemas.microsoft.com/office/powerpoint/2010/main" val="67292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ru-RU" dirty="0" smtClean="0"/>
              <a:t>Конструирование</a:t>
            </a:r>
            <a:br>
              <a:rPr lang="ru-RU" dirty="0" smtClean="0"/>
            </a:br>
            <a:endParaRPr lang="ru-RU" dirty="0"/>
          </a:p>
        </p:txBody>
      </p:sp>
      <p:sp>
        <p:nvSpPr>
          <p:cNvPr id="3" name="Содержимое 2"/>
          <p:cNvSpPr>
            <a:spLocks noGrp="1"/>
          </p:cNvSpPr>
          <p:nvPr>
            <p:ph idx="1"/>
          </p:nvPr>
        </p:nvSpPr>
        <p:spPr>
          <a:xfrm>
            <a:off x="457200" y="1268413"/>
            <a:ext cx="8229600" cy="4105275"/>
          </a:xfrm>
        </p:spPr>
        <p:txBody>
          <a:bodyPr rtlCol="0">
            <a:normAutofit/>
          </a:bodyPr>
          <a:lstStyle/>
          <a:p>
            <a:pPr eaLnBrk="1" fontAlgn="auto" hangingPunct="1">
              <a:spcAft>
                <a:spcPts val="0"/>
              </a:spcAft>
              <a:buFont typeface="Arial" pitchFamily="34" charset="0"/>
              <a:buChar char="•"/>
              <a:defRPr/>
            </a:pPr>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ТЕРЕМОК</a:t>
            </a:r>
            <a:r>
              <a:rPr lang="en-US" dirty="0" smtClean="0">
                <a:latin typeface="Times New Roman" pitchFamily="18" charset="0"/>
                <a:cs typeface="Times New Roman" pitchFamily="18" charset="0"/>
              </a:rPr>
              <a:t>”</a:t>
            </a:r>
          </a:p>
          <a:p>
            <a:pPr eaLnBrk="1" fontAlgn="auto" hangingPunct="1">
              <a:spcAft>
                <a:spcPts val="0"/>
              </a:spcAft>
              <a:buFont typeface="Arial" pitchFamily="34" charset="0"/>
              <a:buChar char="•"/>
              <a:defRPr/>
            </a:pPr>
            <a:endParaRPr lang="ru-RU" dirty="0">
              <a:latin typeface="Times New Roman" pitchFamily="18" charset="0"/>
              <a:cs typeface="Times New Roman" pitchFamily="18"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044" y="1988840"/>
            <a:ext cx="4110203" cy="3082652"/>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16016" y="1988840"/>
            <a:ext cx="3816424" cy="3082652"/>
          </a:xfrm>
          <a:prstGeom prst="rect">
            <a:avLst/>
          </a:prstGeom>
        </p:spPr>
      </p:pic>
    </p:spTree>
    <p:extLst>
      <p:ext uri="{BB962C8B-B14F-4D97-AF65-F5344CB8AC3E}">
        <p14:creationId xmlns:p14="http://schemas.microsoft.com/office/powerpoint/2010/main" val="2146571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ru-RU" dirty="0" smtClean="0"/>
              <a:t>Создание  </a:t>
            </a:r>
            <a:r>
              <a:rPr lang="ru-RU" dirty="0" err="1" smtClean="0"/>
              <a:t>Адвент</a:t>
            </a:r>
            <a:r>
              <a:rPr lang="ru-RU" dirty="0" smtClean="0"/>
              <a:t>- Календаря</a:t>
            </a:r>
            <a:endParaRPr lang="ru-RU" dirty="0"/>
          </a:p>
        </p:txBody>
      </p:sp>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95536" y="1628800"/>
            <a:ext cx="4824536" cy="4824536"/>
          </a:xfrm>
        </p:spPr>
      </p:pic>
    </p:spTree>
    <p:extLst>
      <p:ext uri="{BB962C8B-B14F-4D97-AF65-F5344CB8AC3E}">
        <p14:creationId xmlns:p14="http://schemas.microsoft.com/office/powerpoint/2010/main" val="4098967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188640"/>
            <a:ext cx="8229600" cy="1498178"/>
          </a:xfrm>
        </p:spPr>
        <p:txBody>
          <a:bodyPr rtlCol="0">
            <a:prstTxWarp prst="textDeflate">
              <a:avLst/>
            </a:prstTxWarp>
            <a:normAutofit fontScale="90000"/>
          </a:bodyPr>
          <a:lstStyle/>
          <a:p>
            <a:pPr eaLnBrk="1" fontAlgn="auto" hangingPunct="1">
              <a:spcAft>
                <a:spcPts val="0"/>
              </a:spcAft>
              <a:defRPr/>
            </a:pPr>
            <a:r>
              <a:rPr lang="ru-RU" dirty="0" smtClean="0"/>
              <a:t>У Солнышка в Гостях</a:t>
            </a:r>
            <a:br>
              <a:rPr lang="ru-RU" dirty="0" smtClean="0"/>
            </a:br>
            <a:r>
              <a:rPr lang="en-US" dirty="0" smtClean="0"/>
              <a:t>( </a:t>
            </a:r>
            <a:r>
              <a:rPr lang="ru-RU" dirty="0" smtClean="0"/>
              <a:t>Словацкая сказка)</a:t>
            </a:r>
            <a:br>
              <a:rPr lang="ru-RU" dirty="0" smtClean="0"/>
            </a:br>
            <a:endParaRPr lang="ru-RU" dirty="0"/>
          </a:p>
        </p:txBody>
      </p:sp>
      <p:pic>
        <p:nvPicPr>
          <p:cNvPr id="6" name="Объект 5"/>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67545" y="1628800"/>
            <a:ext cx="2592288" cy="3456384"/>
          </a:xfr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23928" y="1693323"/>
            <a:ext cx="2555016" cy="3406688"/>
          </a:xfrm>
          <a:prstGeom prst="rect">
            <a:avLst/>
          </a:prstGeom>
        </p:spPr>
      </p:pic>
    </p:spTree>
    <p:extLst>
      <p:ext uri="{BB962C8B-B14F-4D97-AF65-F5344CB8AC3E}">
        <p14:creationId xmlns:p14="http://schemas.microsoft.com/office/powerpoint/2010/main" val="2368710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34585"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ru-RU" dirty="0" smtClean="0"/>
              <a:t>три поросенка</a:t>
            </a:r>
            <a:br>
              <a:rPr lang="ru-RU" dirty="0" smtClean="0"/>
            </a:br>
            <a:endParaRPr lang="ru-RU" dirty="0"/>
          </a:p>
        </p:txBody>
      </p:sp>
      <p:sp>
        <p:nvSpPr>
          <p:cNvPr id="3" name="Содержимое 2"/>
          <p:cNvSpPr>
            <a:spLocks noGrp="1"/>
          </p:cNvSpPr>
          <p:nvPr>
            <p:ph idx="1"/>
          </p:nvPr>
        </p:nvSpPr>
        <p:spPr>
          <a:xfrm>
            <a:off x="457200" y="1268413"/>
            <a:ext cx="8229600" cy="4105275"/>
          </a:xfrm>
        </p:spPr>
        <p:txBody>
          <a:bodyPr rtlCol="0">
            <a:normAutofit/>
          </a:bodyPr>
          <a:lstStyle/>
          <a:p>
            <a:pPr eaLnBrk="1" fontAlgn="auto" hangingPunct="1">
              <a:spcAft>
                <a:spcPts val="0"/>
              </a:spcAft>
              <a:buFont typeface="Arial" pitchFamily="34" charset="0"/>
              <a:buChar char="•"/>
              <a:defRPr/>
            </a:pPr>
            <a:r>
              <a:rPr lang="ru-RU" dirty="0" smtClean="0">
                <a:latin typeface="Times New Roman" pitchFamily="18" charset="0"/>
                <a:cs typeface="Times New Roman" pitchFamily="18" charset="0"/>
              </a:rPr>
              <a:t>( Английская сказка)</a:t>
            </a:r>
            <a:endParaRPr lang="ru-RU" dirty="0">
              <a:latin typeface="Times New Roman" pitchFamily="18" charset="0"/>
              <a:cs typeface="Times New Roman" pitchFamily="18" charset="0"/>
            </a:endParaRPr>
          </a:p>
        </p:txBody>
      </p:sp>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552" y="1844824"/>
            <a:ext cx="2916324" cy="3888432"/>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23928" y="1844824"/>
            <a:ext cx="2949792" cy="3933056"/>
          </a:xfrm>
          <a:prstGeom prst="rect">
            <a:avLst/>
          </a:prstGeom>
        </p:spPr>
      </p:pic>
    </p:spTree>
    <p:extLst>
      <p:ext uri="{BB962C8B-B14F-4D97-AF65-F5344CB8AC3E}">
        <p14:creationId xmlns:p14="http://schemas.microsoft.com/office/powerpoint/2010/main" val="3050939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inVertical)">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12733" y="9557"/>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en-US" dirty="0" smtClean="0"/>
              <a:t>“</a:t>
            </a:r>
            <a:r>
              <a:rPr lang="ru-RU" dirty="0" smtClean="0"/>
              <a:t>Коза- Дереза</a:t>
            </a:r>
            <a:r>
              <a:rPr lang="en-US" dirty="0" smtClean="0"/>
              <a:t>”</a:t>
            </a:r>
            <a:r>
              <a:rPr lang="ru-RU" dirty="0" smtClean="0"/>
              <a:t/>
            </a:r>
            <a:br>
              <a:rPr lang="ru-RU" dirty="0" smtClean="0"/>
            </a:br>
            <a:r>
              <a:rPr lang="ru-RU" dirty="0"/>
              <a:t>У</a:t>
            </a:r>
            <a:r>
              <a:rPr lang="ru-RU" dirty="0" smtClean="0"/>
              <a:t>краинская народная )</a:t>
            </a:r>
            <a:endParaRPr lang="ru-RU" dirty="0"/>
          </a:p>
        </p:txBody>
      </p:sp>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95536" y="2132856"/>
            <a:ext cx="2592548" cy="3456731"/>
          </a:xfr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94150" y="2132856"/>
            <a:ext cx="2610098" cy="3480131"/>
          </a:xfrm>
          <a:prstGeom prst="rect">
            <a:avLst/>
          </a:prstGeom>
        </p:spPr>
      </p:pic>
    </p:spTree>
    <p:extLst>
      <p:ext uri="{BB962C8B-B14F-4D97-AF65-F5344CB8AC3E}">
        <p14:creationId xmlns:p14="http://schemas.microsoft.com/office/powerpoint/2010/main" val="4102352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0" y="-4002"/>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fontScale="90000"/>
          </a:bodyPr>
          <a:lstStyle/>
          <a:p>
            <a:pPr eaLnBrk="1" fontAlgn="auto" hangingPunct="1">
              <a:spcAft>
                <a:spcPts val="0"/>
              </a:spcAft>
              <a:defRPr/>
            </a:pPr>
            <a:r>
              <a:rPr lang="ru-RU" dirty="0" smtClean="0"/>
              <a:t>Лесной Мишка и Проказница Мышка</a:t>
            </a:r>
            <a:br>
              <a:rPr lang="ru-RU" dirty="0" smtClean="0"/>
            </a:br>
            <a:r>
              <a:rPr lang="ru-RU" dirty="0" smtClean="0"/>
              <a:t>( Латышская сказка</a:t>
            </a:r>
            <a:r>
              <a:rPr lang="en-US" dirty="0" smtClean="0"/>
              <a:t>)</a:t>
            </a:r>
            <a:r>
              <a:rPr lang="ru-RU" dirty="0" smtClean="0"/>
              <a:t/>
            </a:r>
            <a:br>
              <a:rPr lang="ru-RU" dirty="0" smtClean="0"/>
            </a:br>
            <a:endParaRPr lang="ru-RU" dirty="0"/>
          </a:p>
        </p:txBody>
      </p:sp>
      <p:pic>
        <p:nvPicPr>
          <p:cNvPr id="10" name="Объект 9"/>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83568" y="1700808"/>
            <a:ext cx="2864289" cy="3819053"/>
          </a:xfrm>
        </p:spPr>
      </p:pic>
      <p:pic>
        <p:nvPicPr>
          <p:cNvPr id="11" name="Рисунок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32040" y="1552789"/>
            <a:ext cx="2952328" cy="3936437"/>
          </a:xfrm>
          <a:prstGeom prst="rect">
            <a:avLst/>
          </a:prstGeom>
        </p:spPr>
      </p:pic>
    </p:spTree>
    <p:extLst>
      <p:ext uri="{BB962C8B-B14F-4D97-AF65-F5344CB8AC3E}">
        <p14:creationId xmlns:p14="http://schemas.microsoft.com/office/powerpoint/2010/main" val="1997156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4805" y="-7771"/>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ru-RU" dirty="0" smtClean="0"/>
              <a:t>Два жадных медвежонка</a:t>
            </a:r>
            <a:br>
              <a:rPr lang="ru-RU" dirty="0" smtClean="0"/>
            </a:br>
            <a:r>
              <a:rPr lang="ru-RU" dirty="0" smtClean="0"/>
              <a:t>( Венгерская народная)</a:t>
            </a:r>
            <a:endParaRPr lang="ru-RU" dirty="0"/>
          </a:p>
        </p:txBody>
      </p:sp>
      <p:pic>
        <p:nvPicPr>
          <p:cNvPr id="6" name="Объект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23728" y="1803202"/>
            <a:ext cx="3726413" cy="4968552"/>
          </a:xfrm>
        </p:spPr>
      </p:pic>
    </p:spTree>
    <p:extLst>
      <p:ext uri="{BB962C8B-B14F-4D97-AF65-F5344CB8AC3E}">
        <p14:creationId xmlns:p14="http://schemas.microsoft.com/office/powerpoint/2010/main" val="3778664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0" y="-6825"/>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ru-RU" dirty="0" smtClean="0"/>
              <a:t>Пых </a:t>
            </a:r>
            <a:br>
              <a:rPr lang="ru-RU" dirty="0" smtClean="0"/>
            </a:br>
            <a:endParaRPr lang="ru-RU" dirty="0"/>
          </a:p>
        </p:txBody>
      </p:sp>
      <p:sp>
        <p:nvSpPr>
          <p:cNvPr id="3" name="Содержимое 2"/>
          <p:cNvSpPr>
            <a:spLocks noGrp="1"/>
          </p:cNvSpPr>
          <p:nvPr>
            <p:ph idx="1"/>
          </p:nvPr>
        </p:nvSpPr>
        <p:spPr>
          <a:xfrm>
            <a:off x="457200" y="1268413"/>
            <a:ext cx="8229600" cy="4105275"/>
          </a:xfrm>
        </p:spPr>
        <p:txBody>
          <a:bodyPr rtlCol="0">
            <a:normAutofit/>
          </a:bodyPr>
          <a:lstStyle/>
          <a:p>
            <a:pPr eaLnBrk="1" fontAlgn="auto" hangingPunct="1">
              <a:spcAft>
                <a:spcPts val="0"/>
              </a:spcAft>
              <a:buFont typeface="Arial" pitchFamily="34" charset="0"/>
              <a:buChar char="•"/>
              <a:defRPr/>
            </a:pPr>
            <a:r>
              <a:rPr lang="en-US" dirty="0" smtClean="0">
                <a:latin typeface="Times New Roman" pitchFamily="18" charset="0"/>
                <a:cs typeface="Times New Roman" pitchFamily="18" charset="0"/>
              </a:rPr>
              <a:t>(</a:t>
            </a:r>
            <a:r>
              <a:rPr lang="ru-RU" smtClean="0">
                <a:latin typeface="Times New Roman" pitchFamily="18" charset="0"/>
                <a:cs typeface="Times New Roman" pitchFamily="18" charset="0"/>
              </a:rPr>
              <a:t>Белорусская народная </a:t>
            </a:r>
            <a:r>
              <a:rPr lang="ru-RU" dirty="0" smtClean="0">
                <a:latin typeface="Times New Roman" pitchFamily="18" charset="0"/>
                <a:cs typeface="Times New Roman" pitchFamily="18" charset="0"/>
              </a:rPr>
              <a:t>сказка</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1560" y="1916832"/>
            <a:ext cx="2592288" cy="3456384"/>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79911" y="1944557"/>
            <a:ext cx="2571495" cy="3428659"/>
          </a:xfrm>
          <a:prstGeom prst="rect">
            <a:avLst/>
          </a:prstGeom>
        </p:spPr>
      </p:pic>
    </p:spTree>
    <p:extLst>
      <p:ext uri="{BB962C8B-B14F-4D97-AF65-F5344CB8AC3E}">
        <p14:creationId xmlns:p14="http://schemas.microsoft.com/office/powerpoint/2010/main" val="2272223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0" y="-99392"/>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fontScale="90000"/>
          </a:bodyPr>
          <a:lstStyle/>
          <a:p>
            <a:pPr eaLnBrk="1" fontAlgn="auto" hangingPunct="1">
              <a:spcAft>
                <a:spcPts val="0"/>
              </a:spcAft>
              <a:defRPr/>
            </a:pPr>
            <a:r>
              <a:rPr lang="ru-RU" dirty="0" smtClean="0"/>
              <a:t>Путешествие по   сказке </a:t>
            </a:r>
            <a:r>
              <a:rPr lang="en-US" dirty="0" smtClean="0"/>
              <a:t>‘</a:t>
            </a:r>
            <a:r>
              <a:rPr lang="ru-RU" dirty="0" smtClean="0"/>
              <a:t>Гуси- Лебеди</a:t>
            </a:r>
            <a:r>
              <a:rPr lang="en-US" dirty="0" smtClean="0"/>
              <a:t>’</a:t>
            </a:r>
            <a:r>
              <a:rPr lang="ru-RU" dirty="0" smtClean="0"/>
              <a:t/>
            </a:r>
            <a:br>
              <a:rPr lang="ru-RU" dirty="0" smtClean="0"/>
            </a:br>
            <a:endParaRPr lang="ru-RU" dirty="0"/>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91681" y="1268412"/>
            <a:ext cx="6096592" cy="4464843"/>
          </a:xfrm>
        </p:spPr>
      </p:pic>
    </p:spTree>
    <p:extLst>
      <p:ext uri="{BB962C8B-B14F-4D97-AF65-F5344CB8AC3E}">
        <p14:creationId xmlns:p14="http://schemas.microsoft.com/office/powerpoint/2010/main" val="3827437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159984" y="-13058"/>
            <a:ext cx="9144000" cy="6858000"/>
          </a:xfrm>
          <a:prstGeom prst="rect">
            <a:avLst/>
          </a:prstGeom>
          <a:noFill/>
          <a:ln w="9525">
            <a:noFill/>
            <a:miter lim="800000"/>
            <a:headEnd/>
            <a:tailEnd/>
          </a:ln>
        </p:spPr>
      </p:pic>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512" y="3140968"/>
            <a:ext cx="3936438" cy="2952328"/>
          </a:xfr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91472" y="1196752"/>
            <a:ext cx="3744416" cy="2808312"/>
          </a:xfrm>
          <a:prstGeom prst="rect">
            <a:avLst/>
          </a:prstGeom>
        </p:spPr>
      </p:pic>
    </p:spTree>
    <p:extLst>
      <p:ext uri="{BB962C8B-B14F-4D97-AF65-F5344CB8AC3E}">
        <p14:creationId xmlns:p14="http://schemas.microsoft.com/office/powerpoint/2010/main" val="795587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18453"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en-US" dirty="0" smtClean="0"/>
              <a:t>“</a:t>
            </a:r>
            <a:r>
              <a:rPr lang="ru-RU" dirty="0" smtClean="0"/>
              <a:t>Путешествие в страну добра</a:t>
            </a:r>
            <a:r>
              <a:rPr lang="en-US" dirty="0" smtClean="0"/>
              <a:t>”</a:t>
            </a:r>
            <a:r>
              <a:rPr lang="ru-RU" dirty="0" smtClean="0"/>
              <a:t/>
            </a:r>
            <a:br>
              <a:rPr lang="ru-RU" dirty="0" smtClean="0"/>
            </a:br>
            <a:endParaRPr lang="ru-RU" dirty="0"/>
          </a:p>
        </p:txBody>
      </p:sp>
      <p:pic>
        <p:nvPicPr>
          <p:cNvPr id="5" name="Объект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95536" y="1340768"/>
            <a:ext cx="3651911" cy="2738933"/>
          </a:xfr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63818" y="1340768"/>
            <a:ext cx="3648405" cy="2736304"/>
          </a:xfrm>
          <a:prstGeom prst="rect">
            <a:avLst/>
          </a:prstGeom>
        </p:spPr>
      </p:pic>
    </p:spTree>
    <p:extLst>
      <p:ext uri="{BB962C8B-B14F-4D97-AF65-F5344CB8AC3E}">
        <p14:creationId xmlns:p14="http://schemas.microsoft.com/office/powerpoint/2010/main" val="158365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16381"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457200" y="274638"/>
            <a:ext cx="8229600" cy="1498178"/>
          </a:xfrm>
        </p:spPr>
        <p:txBody>
          <a:bodyPr rtlCol="0">
            <a:prstTxWarp prst="textDeflate">
              <a:avLst/>
            </a:prstTxWarp>
            <a:normAutofit/>
          </a:bodyPr>
          <a:lstStyle/>
          <a:p>
            <a:pPr eaLnBrk="1" fontAlgn="auto" hangingPunct="1">
              <a:spcAft>
                <a:spcPts val="0"/>
              </a:spcAft>
              <a:defRPr/>
            </a:pPr>
            <a:r>
              <a:rPr lang="ru-RU" dirty="0" smtClean="0"/>
              <a:t>Работа с родителями</a:t>
            </a:r>
            <a:br>
              <a:rPr lang="ru-RU" dirty="0" smtClean="0"/>
            </a:br>
            <a:endParaRPr lang="ru-RU" dirty="0"/>
          </a:p>
        </p:txBody>
      </p:sp>
      <p:sp>
        <p:nvSpPr>
          <p:cNvPr id="3" name="Содержимое 2"/>
          <p:cNvSpPr>
            <a:spLocks noGrp="1"/>
          </p:cNvSpPr>
          <p:nvPr>
            <p:ph idx="1"/>
          </p:nvPr>
        </p:nvSpPr>
        <p:spPr>
          <a:xfrm>
            <a:off x="457200" y="1268413"/>
            <a:ext cx="8229600" cy="4105275"/>
          </a:xfrm>
        </p:spPr>
        <p:txBody>
          <a:bodyPr rtlCol="0">
            <a:normAutofit/>
          </a:bodyPr>
          <a:lstStyle/>
          <a:p>
            <a:pPr eaLnBrk="1" fontAlgn="auto" hangingPunct="1">
              <a:spcAft>
                <a:spcPts val="0"/>
              </a:spcAft>
              <a:buFont typeface="Arial" pitchFamily="34" charset="0"/>
              <a:buNone/>
              <a:defRPr/>
            </a:pPr>
            <a:r>
              <a:rPr lang="ru-RU" dirty="0" smtClean="0">
                <a:latin typeface="Times New Roman" pitchFamily="18" charset="0"/>
                <a:cs typeface="Times New Roman" pitchFamily="18" charset="0"/>
              </a:rPr>
              <a:t>Участие родителей в выставке</a:t>
            </a:r>
            <a:r>
              <a:rPr lang="en-US" dirty="0" smtClean="0">
                <a:latin typeface="Times New Roman" pitchFamily="18" charset="0"/>
                <a:cs typeface="Times New Roman" pitchFamily="18" charset="0"/>
              </a:rPr>
              <a:t>: “ </a:t>
            </a:r>
            <a:r>
              <a:rPr lang="ru-RU" dirty="0" smtClean="0">
                <a:latin typeface="Times New Roman" pitchFamily="18" charset="0"/>
                <a:cs typeface="Times New Roman" pitchFamily="18" charset="0"/>
              </a:rPr>
              <a:t>Любимая сказка народов мира</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360" y="2492896"/>
            <a:ext cx="2538282" cy="3384376"/>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35896" y="2492896"/>
            <a:ext cx="4283968" cy="3384376"/>
          </a:xfrm>
          <a:prstGeom prst="rect">
            <a:avLst/>
          </a:prstGeom>
        </p:spPr>
      </p:pic>
    </p:spTree>
    <p:extLst>
      <p:ext uri="{BB962C8B-B14F-4D97-AF65-F5344CB8AC3E}">
        <p14:creationId xmlns:p14="http://schemas.microsoft.com/office/powerpoint/2010/main" val="4246371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22152" y="9397"/>
            <a:ext cx="9251504" cy="6858000"/>
          </a:xfrm>
          <a:prstGeom prst="rect">
            <a:avLst/>
          </a:prstGeom>
          <a:noFill/>
          <a:ln w="9525">
            <a:noFill/>
            <a:miter lim="800000"/>
            <a:headEnd/>
            <a:tailEnd/>
          </a:ln>
        </p:spPr>
      </p:pic>
      <p:pic>
        <p:nvPicPr>
          <p:cNvPr id="3" name="Объект 2"/>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23528" y="1340768"/>
            <a:ext cx="2304255" cy="3072340"/>
          </a:xfr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5946352" y="1709809"/>
            <a:ext cx="2952328" cy="2214246"/>
          </a:xfrm>
          <a:prstGeom prst="rect">
            <a:avLst/>
          </a:prstGeom>
        </p:spPr>
      </p:pic>
      <p:pic>
        <p:nvPicPr>
          <p:cNvPr id="2" name="Рисунок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3203848" y="912526"/>
            <a:ext cx="2592286" cy="3456382"/>
          </a:xfrm>
          <a:prstGeom prst="rect">
            <a:avLst/>
          </a:prstGeom>
        </p:spPr>
      </p:pic>
    </p:spTree>
    <p:extLst>
      <p:ext uri="{BB962C8B-B14F-4D97-AF65-F5344CB8AC3E}">
        <p14:creationId xmlns:p14="http://schemas.microsoft.com/office/powerpoint/2010/main" val="589788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3" descr="http://v.foto.radikal.ru/0705/28/83241615f45f.png"/>
          <p:cNvPicPr>
            <a:picLocks noChangeAspect="1" noChangeArrowheads="1"/>
          </p:cNvPicPr>
          <p:nvPr/>
        </p:nvPicPr>
        <p:blipFill>
          <a:blip r:embed="rId2"/>
          <a:srcRect/>
          <a:stretch>
            <a:fillRect/>
          </a:stretch>
        </p:blipFill>
        <p:spPr bwMode="auto">
          <a:xfrm>
            <a:off x="-22491" y="-34405"/>
            <a:ext cx="9251504" cy="6858000"/>
          </a:xfrm>
          <a:prstGeom prst="rect">
            <a:avLst/>
          </a:prstGeom>
          <a:noFill/>
          <a:ln w="9525">
            <a:noFill/>
            <a:miter lim="800000"/>
            <a:headEnd/>
            <a:tailEnd/>
          </a:ln>
        </p:spPr>
      </p:pic>
      <p:sp>
        <p:nvSpPr>
          <p:cNvPr id="5" name="Заголовок 4"/>
          <p:cNvSpPr>
            <a:spLocks noGrp="1"/>
          </p:cNvSpPr>
          <p:nvPr>
            <p:ph type="ctrTitle"/>
          </p:nvPr>
        </p:nvSpPr>
        <p:spPr>
          <a:xfrm>
            <a:off x="179512" y="2420888"/>
            <a:ext cx="8458200" cy="1222375"/>
          </a:xfrm>
        </p:spPr>
        <p:txBody>
          <a:bodyPr>
            <a:normAutofit/>
          </a:bodyPr>
          <a:lstStyle/>
          <a:p>
            <a:pPr algn="ctr"/>
            <a:r>
              <a:rPr lang="ru-RU" sz="5400" dirty="0" smtClean="0"/>
              <a:t>Спасибо за Внимание!</a:t>
            </a:r>
            <a:endParaRPr lang="ru-RU" sz="5400" dirty="0"/>
          </a:p>
        </p:txBody>
      </p:sp>
    </p:spTree>
    <p:extLst>
      <p:ext uri="{BB962C8B-B14F-4D97-AF65-F5344CB8AC3E}">
        <p14:creationId xmlns:p14="http://schemas.microsoft.com/office/powerpoint/2010/main" val="17879155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617</TotalTime>
  <Words>415</Words>
  <Application>Microsoft Office PowerPoint</Application>
  <PresentationFormat>Экран (4:3)</PresentationFormat>
  <Paragraphs>72</Paragraphs>
  <Slides>43</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43</vt:i4>
      </vt:variant>
    </vt:vector>
  </HeadingPairs>
  <TitlesOfParts>
    <vt:vector size="44" baseType="lpstr">
      <vt:lpstr>Трек</vt:lpstr>
      <vt:lpstr>Группа «Золушка» представляет</vt:lpstr>
      <vt:lpstr>“СКАЗКИ НАРОДОВ МИРА”</vt:lpstr>
      <vt:lpstr>Презентация PowerPoint</vt:lpstr>
      <vt:lpstr>АКТУАЛЬНОСТЬ ПРОЕКТА </vt:lpstr>
      <vt:lpstr>ЦЕЛЬ ПРОЕКТА </vt:lpstr>
      <vt:lpstr>ЗАДАЧИ ПРОЕКТА </vt:lpstr>
      <vt:lpstr>ПРЕДПоЛаГАЕМЫЙ  РЕЗУЛЬТАТ </vt:lpstr>
      <vt:lpstr>ПРОДОЛЖИТЕЛЬНОСТЬ ПРОЕКТА </vt:lpstr>
      <vt:lpstr>Формы реализации проекта </vt:lpstr>
      <vt:lpstr>Организация тематического центра по проекту</vt:lpstr>
      <vt:lpstr>Ознакомление родителей с темой проекта через папки- передвижки и библиотекой нашей группы</vt:lpstr>
      <vt:lpstr>Рассматривание иллюстраций  к сказкам </vt:lpstr>
      <vt:lpstr>Презентация PowerPoint</vt:lpstr>
      <vt:lpstr>Презентация PowerPoint</vt:lpstr>
      <vt:lpstr>Чтение, Прослушивание  и просмотр сказок</vt:lpstr>
      <vt:lpstr>Создание “ Хоровода  Дружбы”</vt:lpstr>
      <vt:lpstr>Презентация PowerPoint</vt:lpstr>
      <vt:lpstr>Презентация PowerPoint</vt:lpstr>
      <vt:lpstr>“ РеПКА”</vt:lpstr>
      <vt:lpstr>Собирание пазлов Сказки: “ Баба- Яга”</vt:lpstr>
      <vt:lpstr>“РУСАЛОЧКА”</vt:lpstr>
      <vt:lpstr>“ЦАРЕВНА _ ЛЯГУШКА” </vt:lpstr>
      <vt:lpstr>Рисование </vt:lpstr>
      <vt:lpstr>Презентация PowerPoint</vt:lpstr>
      <vt:lpstr>“лесной Мишка и проказница –мышка”</vt:lpstr>
      <vt:lpstr>“Пых” </vt:lpstr>
      <vt:lpstr>Аппликация </vt:lpstr>
      <vt:lpstr>“ Пых”</vt:lpstr>
      <vt:lpstr>“Заяц –Хвастун” </vt:lpstr>
      <vt:lpstr>Конструирование </vt:lpstr>
      <vt:lpstr>Создание  Адвент- Календаря</vt:lpstr>
      <vt:lpstr>У Солнышка в Гостях ( Словацкая сказка) </vt:lpstr>
      <vt:lpstr>три поросенка </vt:lpstr>
      <vt:lpstr>“Коза- Дереза” Украинская народная )</vt:lpstr>
      <vt:lpstr>Лесной Мишка и Проказница Мышка ( Латышская сказка) </vt:lpstr>
      <vt:lpstr>Два жадных медвежонка ( Венгерская народная)</vt:lpstr>
      <vt:lpstr>Пых  </vt:lpstr>
      <vt:lpstr>Путешествие по   сказке ‘Гуси- Лебеди’ </vt:lpstr>
      <vt:lpstr>Презентация PowerPoint</vt:lpstr>
      <vt:lpstr>“Путешествие в страну добра” </vt:lpstr>
      <vt:lpstr>Работа с родителями </vt:lpstr>
      <vt:lpstr>Презентация PowerPoint</vt:lpstr>
      <vt:lpstr>Спасибо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Группа «Золушка» представляет</dc:title>
  <dc:creator>user</dc:creator>
  <cp:lastModifiedBy>user</cp:lastModifiedBy>
  <cp:revision>62</cp:revision>
  <dcterms:created xsi:type="dcterms:W3CDTF">2020-01-25T13:04:27Z</dcterms:created>
  <dcterms:modified xsi:type="dcterms:W3CDTF">2020-01-29T20:11:31Z</dcterms:modified>
</cp:coreProperties>
</file>