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Default Extension="svg" ContentType="image/svg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Override3.xml" ContentType="application/vnd.openxmlformats-officedocument.themeOverride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6" r:id="rId4"/>
    <p:sldId id="259" r:id="rId5"/>
    <p:sldId id="267" r:id="rId6"/>
    <p:sldId id="268" r:id="rId7"/>
    <p:sldId id="269" r:id="rId8"/>
    <p:sldId id="270" r:id="rId9"/>
    <p:sldId id="261" r:id="rId10"/>
    <p:sldId id="271" r:id="rId11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CF79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79" d="100"/>
          <a:sy n="79" d="100"/>
        </p:scale>
        <p:origin x="-696" y="-7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png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3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BEA9CA74-5168-4B32-ABF2-D387AB3D370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xmlns="" id="{1835FF0C-D7CD-4F13-8995-D912D508719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9AC788BA-ED21-45A7-84EA-C9CCAA5D56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2D5A30-FDC6-4374-9D1A-08FD5AEADF56}" type="datetimeFigureOut">
              <a:rPr lang="ru-RU" smtClean="0"/>
              <a:pPr/>
              <a:t>24.04.2023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D4FD5240-FD22-470F-8B32-2D19553FB2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3322DD70-C1D7-4D37-B6CE-E42E2E7EDE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F7AD03-F22C-4A27-A7F2-3DEF639B9EF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7082706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94F55026-3062-44FB-8CB2-E6F2D1CDD5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1">
                <a:solidFill>
                  <a:schemeClr val="accent1"/>
                </a:solidFill>
              </a:defRPr>
            </a:lvl1pPr>
          </a:lstStyle>
          <a:p>
            <a:r>
              <a:rPr lang="ru-RU" dirty="0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FD5E69A2-FBC8-4F56-B337-EA1D07AEB04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  <a:lvl2pPr>
              <a:defRPr>
                <a:solidFill>
                  <a:schemeClr val="accent1"/>
                </a:solidFill>
              </a:defRPr>
            </a:lvl2pPr>
            <a:lvl3pPr>
              <a:defRPr>
                <a:solidFill>
                  <a:schemeClr val="accent1"/>
                </a:solidFill>
              </a:defRPr>
            </a:lvl3pPr>
            <a:lvl4pPr>
              <a:defRPr>
                <a:solidFill>
                  <a:schemeClr val="accent1"/>
                </a:solidFill>
              </a:defRPr>
            </a:lvl4pPr>
            <a:lvl5pPr>
              <a:defRPr>
                <a:solidFill>
                  <a:schemeClr val="accent1"/>
                </a:solidFill>
              </a:defRPr>
            </a:lvl5pPr>
          </a:lstStyle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2C89DAF9-AB28-41FE-91ED-673699F679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2D5A30-FDC6-4374-9D1A-08FD5AEADF56}" type="datetimeFigureOut">
              <a:rPr lang="ru-RU" smtClean="0"/>
              <a:pPr/>
              <a:t>24.04.2023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EBD52C64-CFE6-4D37-925C-F4B2DFBF27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391EB766-BCD3-471E-8711-BDD61298BB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F7AD03-F22C-4A27-A7F2-3DEF639B9EF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67193603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1_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94F55026-3062-44FB-8CB2-E6F2D1CDD5B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8492836" cy="1325563"/>
          </a:xfrm>
        </p:spPr>
        <p:txBody>
          <a:bodyPr/>
          <a:lstStyle>
            <a:lvl1pPr>
              <a:defRPr b="1">
                <a:solidFill>
                  <a:schemeClr val="accent1"/>
                </a:solidFill>
              </a:defRPr>
            </a:lvl1pPr>
          </a:lstStyle>
          <a:p>
            <a:r>
              <a:rPr lang="ru-RU" dirty="0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FD5E69A2-FBC8-4F56-B337-EA1D07AEB04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7843785" cy="4351338"/>
          </a:xfr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  <a:lvl2pPr>
              <a:defRPr>
                <a:solidFill>
                  <a:schemeClr val="accent1"/>
                </a:solidFill>
              </a:defRPr>
            </a:lvl2pPr>
            <a:lvl3pPr>
              <a:defRPr>
                <a:solidFill>
                  <a:schemeClr val="accent1"/>
                </a:solidFill>
              </a:defRPr>
            </a:lvl3pPr>
            <a:lvl4pPr>
              <a:defRPr>
                <a:solidFill>
                  <a:schemeClr val="accent1"/>
                </a:solidFill>
              </a:defRPr>
            </a:lvl4pPr>
            <a:lvl5pPr>
              <a:defRPr>
                <a:solidFill>
                  <a:schemeClr val="accent1"/>
                </a:solidFill>
              </a:defRPr>
            </a:lvl5pPr>
          </a:lstStyle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2C89DAF9-AB28-41FE-91ED-673699F679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2D5A30-FDC6-4374-9D1A-08FD5AEADF56}" type="datetimeFigureOut">
              <a:rPr lang="ru-RU" smtClean="0"/>
              <a:pPr/>
              <a:t>24.04.2023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EBD52C64-CFE6-4D37-925C-F4B2DFBF27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391EB766-BCD3-471E-8711-BDD61298BB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F7AD03-F22C-4A27-A7F2-3DEF639B9EF5}" type="slidenum">
              <a:rPr lang="ru-RU" smtClean="0"/>
              <a:pPr/>
              <a:t>‹#›</a:t>
            </a:fld>
            <a:endParaRPr lang="ru-RU"/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xmlns="" id="{989AE92B-AB4A-4330-88F0-8DEC6F3DAEF5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8840121" y="182315"/>
            <a:ext cx="1514083" cy="833898"/>
          </a:xfrm>
          <a:prstGeom prst="rect">
            <a:avLst/>
          </a:prstGeom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xmlns="" id="{9E392E2E-EC69-4732-B9B6-CDABA2708981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10409722" y="1586743"/>
            <a:ext cx="1571724" cy="1225868"/>
          </a:xfrm>
          <a:prstGeom prst="rect">
            <a:avLst/>
          </a:prstGeom>
        </p:spPr>
      </p:pic>
      <p:pic>
        <p:nvPicPr>
          <p:cNvPr id="12" name="Рисунок 11">
            <a:extLst>
              <a:ext uri="{FF2B5EF4-FFF2-40B4-BE49-F238E27FC236}">
                <a16:creationId xmlns:a16="http://schemas.microsoft.com/office/drawing/2014/main" xmlns="" id="{1CA25191-319F-4F72-9A4A-A7468CFFCEAC}"/>
              </a:ext>
            </a:extLst>
          </p:cNvPr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10512341" y="3691794"/>
            <a:ext cx="1775395" cy="833898"/>
          </a:xfrm>
          <a:prstGeom prst="rect">
            <a:avLst/>
          </a:prstGeom>
        </p:spPr>
      </p:pic>
      <p:pic>
        <p:nvPicPr>
          <p:cNvPr id="14" name="Рисунок 13">
            <a:extLst>
              <a:ext uri="{FF2B5EF4-FFF2-40B4-BE49-F238E27FC236}">
                <a16:creationId xmlns:a16="http://schemas.microsoft.com/office/drawing/2014/main" xmlns="" id="{71031741-A791-4723-88A3-12C3EDB9F972}"/>
              </a:ext>
            </a:extLst>
          </p:cNvPr>
          <p:cNvPicPr>
            <a:picLocks noChangeAspect="1"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9024580" y="2689252"/>
            <a:ext cx="1318096" cy="1479496"/>
          </a:xfrm>
          <a:prstGeom prst="rect">
            <a:avLst/>
          </a:prstGeom>
        </p:spPr>
      </p:pic>
      <p:pic>
        <p:nvPicPr>
          <p:cNvPr id="16" name="Рисунок 15" descr="Изображение выглядит как текст&#10;&#10;Автоматически созданное описание">
            <a:extLst>
              <a:ext uri="{FF2B5EF4-FFF2-40B4-BE49-F238E27FC236}">
                <a16:creationId xmlns:a16="http://schemas.microsoft.com/office/drawing/2014/main" xmlns="" id="{C19ABD44-8DE8-47A7-B03C-03E0D9D5F1F4}"/>
              </a:ext>
            </a:extLst>
          </p:cNvPr>
          <p:cNvPicPr>
            <a:picLocks noChangeAspect="1"/>
          </p:cNvPicPr>
          <p:nvPr userDrawn="1"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8851650" y="1560576"/>
            <a:ext cx="1491026" cy="960713"/>
          </a:xfrm>
          <a:prstGeom prst="rect">
            <a:avLst/>
          </a:prstGeom>
        </p:spPr>
      </p:pic>
      <p:pic>
        <p:nvPicPr>
          <p:cNvPr id="18" name="Рисунок 17">
            <a:extLst>
              <a:ext uri="{FF2B5EF4-FFF2-40B4-BE49-F238E27FC236}">
                <a16:creationId xmlns:a16="http://schemas.microsoft.com/office/drawing/2014/main" xmlns="" id="{7FAC873A-10AB-435E-8115-8EB5BA8D5ABB}"/>
              </a:ext>
            </a:extLst>
          </p:cNvPr>
          <p:cNvPicPr>
            <a:picLocks noChangeAspect="1"/>
          </p:cNvPicPr>
          <p:nvPr userDrawn="1"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8591089" y="4949136"/>
            <a:ext cx="2782222" cy="833898"/>
          </a:xfrm>
          <a:prstGeom prst="rect">
            <a:avLst/>
          </a:prstGeom>
        </p:spPr>
      </p:pic>
      <p:pic>
        <p:nvPicPr>
          <p:cNvPr id="20" name="Рисунок 19" descr="Изображение выглядит как стрела&#10;&#10;Автоматически созданное описание">
            <a:extLst>
              <a:ext uri="{FF2B5EF4-FFF2-40B4-BE49-F238E27FC236}">
                <a16:creationId xmlns:a16="http://schemas.microsoft.com/office/drawing/2014/main" xmlns="" id="{1D06CBD2-7E1E-41D1-B001-353855FBF8A8}"/>
              </a:ext>
            </a:extLst>
          </p:cNvPr>
          <p:cNvPicPr>
            <a:picLocks noChangeAspect="1"/>
          </p:cNvPicPr>
          <p:nvPr userDrawn="1"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10501950" y="-32486"/>
            <a:ext cx="1387268" cy="1191282"/>
          </a:xfrm>
          <a:prstGeom prst="rect">
            <a:avLst/>
          </a:prstGeom>
        </p:spPr>
      </p:pic>
      <p:pic>
        <p:nvPicPr>
          <p:cNvPr id="22" name="Рисунок 21" descr="Изображение выглядит как текст&#10;&#10;Автоматически созданное описание">
            <a:extLst>
              <a:ext uri="{FF2B5EF4-FFF2-40B4-BE49-F238E27FC236}">
                <a16:creationId xmlns:a16="http://schemas.microsoft.com/office/drawing/2014/main" xmlns="" id="{187E2E01-C00F-49B3-83DD-359DEFABD46E}"/>
              </a:ext>
            </a:extLst>
          </p:cNvPr>
          <p:cNvPicPr>
            <a:picLocks noChangeAspect="1"/>
          </p:cNvPicPr>
          <p:nvPr userDrawn="1"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9788236" y="6112199"/>
            <a:ext cx="833898" cy="6840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93699242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EE2AA614-5198-4B50-B2FE-A4DA6C2D46B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xmlns="" id="{73FB652E-B73C-41CD-A54C-86EF87AF5D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D34686E1-C5C9-476E-87E7-A89E2EE5A20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2D5A30-FDC6-4374-9D1A-08FD5AEADF56}" type="datetimeFigureOut">
              <a:rPr lang="ru-RU" smtClean="0"/>
              <a:pPr/>
              <a:t>24.04.2023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8E816705-7694-4EBA-B681-819427154F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4381A024-97C7-46D2-B0C6-0C23E16C44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F7AD03-F22C-4A27-A7F2-3DEF639B9EF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409461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68340DE3-AA06-4FF0-9B0F-B1414FF498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17705FB5-F3F0-4087-9027-78F1351DF5D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xmlns="" id="{9D7F3A6B-CC52-44D7-9383-8AE922116C4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xmlns="" id="{74E92776-218F-4035-B3A6-CC330C3775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2D5A30-FDC6-4374-9D1A-08FD5AEADF56}" type="datetimeFigureOut">
              <a:rPr lang="ru-RU" smtClean="0"/>
              <a:pPr/>
              <a:t>24.04.2023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xmlns="" id="{F1E94ED7-EBE0-4B53-B65E-20502B68A5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xmlns="" id="{051A768E-FC97-40AE-B031-DEBA1EEB93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F7AD03-F22C-4A27-A7F2-3DEF639B9EF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2777174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A1CF4196-B0C8-4F13-BCDE-D51D8DD2794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xmlns="" id="{CDE803E8-FCFE-48C1-BBF7-BDC12DAF4D9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xmlns="" id="{C600209D-57A9-42FA-9139-A5F79368699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xmlns="" id="{1796C282-03E2-4D43-93A2-E764BDDDA44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xmlns="" id="{A1CFAE45-DEB1-4ADA-8CEB-3A9194C4ED4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xmlns="" id="{161876F5-A3B9-481A-9B5A-636B85452A5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2D5A30-FDC6-4374-9D1A-08FD5AEADF56}" type="datetimeFigureOut">
              <a:rPr lang="ru-RU" smtClean="0"/>
              <a:pPr/>
              <a:t>24.04.2023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xmlns="" id="{4CEC79F3-9AA8-49EB-A590-5877AA0644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xmlns="" id="{640DACEA-ED4F-41CD-A087-813C8126DC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F7AD03-F22C-4A27-A7F2-3DEF639B9EF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3520175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C3AFF43C-BD3C-4D3B-80C8-6EAC099844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xmlns="" id="{4870C0F3-DEB4-4ABE-B7D3-1F11B21AB3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2D5A30-FDC6-4374-9D1A-08FD5AEADF56}" type="datetimeFigureOut">
              <a:rPr lang="ru-RU" smtClean="0"/>
              <a:pPr/>
              <a:t>24.04.2023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xmlns="" id="{295CED34-E636-4448-9073-1299A11947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xmlns="" id="{4BF98665-68A2-4F5B-A49F-8B3A52FDB7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F7AD03-F22C-4A27-A7F2-3DEF639B9EF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8455549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Пустой слайд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Рисунок 5">
            <a:extLst>
              <a:ext uri="{FF2B5EF4-FFF2-40B4-BE49-F238E27FC236}">
                <a16:creationId xmlns:a16="http://schemas.microsoft.com/office/drawing/2014/main" xmlns="" id="{5F6FAC5E-6649-4D0A-B4D3-1163725DD17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6096000" cy="6858000"/>
          </a:xfrm>
        </p:spPr>
        <p:txBody>
          <a:bodyPr/>
          <a:lstStyle/>
          <a:p>
            <a:endParaRPr lang="ru-RU"/>
          </a:p>
        </p:txBody>
      </p:sp>
      <p:sp>
        <p:nvSpPr>
          <p:cNvPr id="8" name="Текст 7">
            <a:extLst>
              <a:ext uri="{FF2B5EF4-FFF2-40B4-BE49-F238E27FC236}">
                <a16:creationId xmlns:a16="http://schemas.microsoft.com/office/drawing/2014/main" xmlns="" id="{2416088C-7DEE-4490-B40F-C9DAE04FD475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6389688" y="1898248"/>
            <a:ext cx="5405437" cy="4618440"/>
          </a:xfr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  <a:lvl2pPr>
              <a:defRPr>
                <a:solidFill>
                  <a:schemeClr val="accent1"/>
                </a:solidFill>
              </a:defRPr>
            </a:lvl2pPr>
            <a:lvl3pPr>
              <a:defRPr>
                <a:solidFill>
                  <a:schemeClr val="accent1"/>
                </a:solidFill>
              </a:defRPr>
            </a:lvl3pPr>
            <a:lvl4pPr>
              <a:defRPr>
                <a:solidFill>
                  <a:schemeClr val="accent1"/>
                </a:solidFill>
              </a:defRPr>
            </a:lvl4pPr>
            <a:lvl5pPr>
              <a:defRPr>
                <a:solidFill>
                  <a:schemeClr val="accent1"/>
                </a:solidFill>
              </a:defRPr>
            </a:lvl5pPr>
          </a:lstStyle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  <p:sp>
        <p:nvSpPr>
          <p:cNvPr id="9" name="Заголовок 8">
            <a:extLst>
              <a:ext uri="{FF2B5EF4-FFF2-40B4-BE49-F238E27FC236}">
                <a16:creationId xmlns:a16="http://schemas.microsoft.com/office/drawing/2014/main" xmlns="" id="{92B39194-E0CD-4D9B-8558-8B555856C5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89688" y="365125"/>
            <a:ext cx="5405436" cy="1325563"/>
          </a:xfr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r>
              <a:rPr lang="ru-RU" dirty="0"/>
              <a:t>Образец заголовка</a:t>
            </a:r>
          </a:p>
        </p:txBody>
      </p:sp>
    </p:spTree>
    <p:extLst>
      <p:ext uri="{BB962C8B-B14F-4D97-AF65-F5344CB8AC3E}">
        <p14:creationId xmlns:p14="http://schemas.microsoft.com/office/powerpoint/2010/main" xmlns="" val="46153530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Пустой слайд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5697349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A42355A3-30CE-4E2C-ADC5-D81B5A44CD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xmlns="" id="{52499F1D-808A-4159-BA32-E557CE2DE4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2D5A30-FDC6-4374-9D1A-08FD5AEADF56}" type="datetimeFigureOut">
              <a:rPr lang="ru-RU" smtClean="0"/>
              <a:pPr/>
              <a:t>24.04.2023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xmlns="" id="{B1A853A6-B34A-4828-A97B-CA12E4ACBD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xmlns="" id="{C2C2FDE8-3007-4646-B147-033FE0E2E6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F7AD03-F22C-4A27-A7F2-3DEF639B9EF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2398885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C69E1FA3-B57F-450B-8D36-1B3A4B5A1A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425A2D76-AF15-4ED3-9F1D-33B2140B872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xmlns="" id="{11699CA1-512B-4C71-8ECB-BAD600AF454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xmlns="" id="{7ADA104B-D792-4A09-BD72-E3A0D15DFF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2D5A30-FDC6-4374-9D1A-08FD5AEADF56}" type="datetimeFigureOut">
              <a:rPr lang="ru-RU" smtClean="0"/>
              <a:pPr/>
              <a:t>24.04.2023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xmlns="" id="{8C6A86A0-9205-4F95-B654-A6FDF11165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xmlns="" id="{03F464F1-A406-44FF-A79F-D7E0FB0679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F7AD03-F22C-4A27-A7F2-3DEF639B9EF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6014504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8B170A1F-8A01-4169-BA26-5D9F3C9065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xmlns="" id="{E38B814C-5EBF-47C2-8D1E-CB6848C3D76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xmlns="" id="{9F405818-A526-4385-8ACB-95A69086CD2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xmlns="" id="{BB7C01AC-7443-4A03-A9ED-7AC9850CAB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2D5A30-FDC6-4374-9D1A-08FD5AEADF56}" type="datetimeFigureOut">
              <a:rPr lang="ru-RU" smtClean="0"/>
              <a:pPr/>
              <a:t>24.04.2023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xmlns="" id="{2752E901-A11A-4369-968F-7FC5A61B60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xmlns="" id="{BC394DBB-FC9B-4F48-9A28-17316B3021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F7AD03-F22C-4A27-A7F2-3DEF639B9EF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8589903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354085A3-F02D-4443-B55B-C47AADE4A7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xmlns="" id="{6E693C32-E880-45DB-B394-6293DD1FD6E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55129882-725F-464F-A2AB-735BDED9A4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2D5A30-FDC6-4374-9D1A-08FD5AEADF56}" type="datetimeFigureOut">
              <a:rPr lang="ru-RU" smtClean="0"/>
              <a:pPr/>
              <a:t>24.04.2023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93FBFBA6-A552-460C-BBF1-507008F8B8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C3C2DEDA-97E8-4EFC-887A-9948DBF8D4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F7AD03-F22C-4A27-A7F2-3DEF639B9EF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3441174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xmlns="" id="{7C2BCF8C-BD9E-4990-B450-9BB5549A883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xmlns="" id="{875B9020-0848-4BD9-8C0A-221CDD64944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6DAFF81F-AD2D-4775-8320-E15C1E5EB5E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2D5A30-FDC6-4374-9D1A-08FD5AEADF56}" type="datetimeFigureOut">
              <a:rPr lang="ru-RU" smtClean="0"/>
              <a:pPr/>
              <a:t>24.04.2023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0CC0965E-193F-44D9-A614-AE164F99039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AF1F3FF4-A0C3-4BA5-BABB-E8BCC01233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F7AD03-F22C-4A27-A7F2-3DEF639B9EF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7962501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6" Type="http://schemas.openxmlformats.org/officeDocument/2006/relationships/hyperlink" Target="https://presentation-creation.ru/" TargetMode="Externa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CDE46821-D7FC-4C78-A1D5-41F033398A2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xmlns="" id="{AC3F90CE-BC6E-4876-8DCA-264CCC6B81D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1F6CAC6A-F918-4AED-98A4-EFEBCF477D1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D2D5A30-FDC6-4374-9D1A-08FD5AEADF56}" type="datetimeFigureOut">
              <a:rPr lang="ru-RU" smtClean="0"/>
              <a:pPr/>
              <a:t>24.04.2023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0D9D96E2-1990-4DD4-B134-DB4D637C0A7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F9B5758B-8CD4-4AFE-939B-33CF721C55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F7AD03-F22C-4A27-A7F2-3DEF639B9EF5}" type="slidenum">
              <a:rPr lang="ru-RU" smtClean="0"/>
              <a:pPr/>
              <a:t>‹#›</a:t>
            </a:fld>
            <a:endParaRPr lang="ru-RU"/>
          </a:p>
        </p:txBody>
      </p:sp>
      <p:pic>
        <p:nvPicPr>
          <p:cNvPr id="7" name="Рисунок 6">
            <a:hlinkClick r:id="rId16"/>
            <a:extLst>
              <a:ext uri="{FF2B5EF4-FFF2-40B4-BE49-F238E27FC236}">
                <a16:creationId xmlns:a16="http://schemas.microsoft.com/office/drawing/2014/main" xmlns="" id="{DD8917D4-94ED-46F9-99E0-F890190A5D11}"/>
              </a:ext>
            </a:extLst>
          </p:cNvPr>
          <p:cNvPicPr>
            <a:picLocks noChangeAspect="1"/>
          </p:cNvPicPr>
          <p:nvPr userDrawn="1"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-1194000" y="367393"/>
            <a:ext cx="757762" cy="7577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9217481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61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60" r:id="rId9"/>
    <p:sldLayoutId id="2147483662" r:id="rId10"/>
    <p:sldLayoutId id="2147483656" r:id="rId11"/>
    <p:sldLayoutId id="2147483657" r:id="rId12"/>
    <p:sldLayoutId id="2147483658" r:id="rId13"/>
    <p:sldLayoutId id="2147483659" r:id="rId14"/>
  </p:sldLayoutIdLst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5.jpe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svg"/><Relationship Id="rId3" Type="http://schemas.openxmlformats.org/officeDocument/2006/relationships/image" Target="../media/image17.png"/><Relationship Id="rId7" Type="http://schemas.openxmlformats.org/officeDocument/2006/relationships/image" Target="../media/image21.png"/><Relationship Id="rId12" Type="http://schemas.openxmlformats.org/officeDocument/2006/relationships/image" Target="../media/image24.jpe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20.png"/><Relationship Id="rId11" Type="http://schemas.openxmlformats.org/officeDocument/2006/relationships/image" Target="../media/image23.jpeg"/><Relationship Id="rId5" Type="http://schemas.openxmlformats.org/officeDocument/2006/relationships/image" Target="../media/image19.png"/><Relationship Id="rId10" Type="http://schemas.openxmlformats.org/officeDocument/2006/relationships/image" Target="../media/image11.svg"/><Relationship Id="rId4" Type="http://schemas.openxmlformats.org/officeDocument/2006/relationships/image" Target="../media/image18.png"/><Relationship Id="rId9" Type="http://schemas.openxmlformats.org/officeDocument/2006/relationships/image" Target="../media/image2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28.jpeg"/><Relationship Id="rId4" Type="http://schemas.openxmlformats.org/officeDocument/2006/relationships/image" Target="../media/image27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33.png"/><Relationship Id="rId5" Type="http://schemas.openxmlformats.org/officeDocument/2006/relationships/image" Target="../media/image32.png"/><Relationship Id="rId4" Type="http://schemas.openxmlformats.org/officeDocument/2006/relationships/image" Target="../media/image31.png"/></Relationships>
</file>

<file path=ppt/slides/_rels/slide8.xml.rels><?xml version="1.0" encoding="UTF-8" standalone="yes"?>
<Relationships xmlns="http://schemas.openxmlformats.org/package/2006/relationships"><Relationship Id="rId13" Type="http://schemas.openxmlformats.org/officeDocument/2006/relationships/image" Target="../media/image38.png"/><Relationship Id="rId12" Type="http://schemas.openxmlformats.org/officeDocument/2006/relationships/image" Target="../media/image37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8.xml"/><Relationship Id="rId11" Type="http://schemas.openxmlformats.org/officeDocument/2006/relationships/image" Target="../media/image36.png"/><Relationship Id="rId5" Type="http://schemas.openxmlformats.org/officeDocument/2006/relationships/image" Target="../media/image13.svg"/><Relationship Id="rId15" Type="http://schemas.openxmlformats.org/officeDocument/2006/relationships/image" Target="../media/image40.png"/><Relationship Id="rId10" Type="http://schemas.openxmlformats.org/officeDocument/2006/relationships/image" Target="../media/image35.png"/><Relationship Id="rId9" Type="http://schemas.openxmlformats.org/officeDocument/2006/relationships/image" Target="../media/image17.svg"/><Relationship Id="rId14" Type="http://schemas.openxmlformats.org/officeDocument/2006/relationships/image" Target="../media/image39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7.png"/><Relationship Id="rId3" Type="http://schemas.openxmlformats.org/officeDocument/2006/relationships/image" Target="../media/image42.png"/><Relationship Id="rId7" Type="http://schemas.openxmlformats.org/officeDocument/2006/relationships/image" Target="../media/image46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5.jpeg"/><Relationship Id="rId5" Type="http://schemas.openxmlformats.org/officeDocument/2006/relationships/image" Target="../media/image44.png"/><Relationship Id="rId4" Type="http://schemas.openxmlformats.org/officeDocument/2006/relationships/image" Target="../media/image43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Овал 4">
            <a:extLst>
              <a:ext uri="{FF2B5EF4-FFF2-40B4-BE49-F238E27FC236}">
                <a16:creationId xmlns:a16="http://schemas.microsoft.com/office/drawing/2014/main" xmlns="" id="{CA5ABE5D-0CAA-4C5F-9587-76526E76B2B7}"/>
              </a:ext>
            </a:extLst>
          </p:cNvPr>
          <p:cNvSpPr/>
          <p:nvPr/>
        </p:nvSpPr>
        <p:spPr>
          <a:xfrm>
            <a:off x="2015832" y="1690254"/>
            <a:ext cx="3477491" cy="3477491"/>
          </a:xfrm>
          <a:prstGeom prst="ellipse">
            <a:avLst/>
          </a:prstGeom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4800" b="1" dirty="0"/>
          </a:p>
        </p:txBody>
      </p:sp>
      <p:sp>
        <p:nvSpPr>
          <p:cNvPr id="6" name="Овал 5">
            <a:extLst>
              <a:ext uri="{FF2B5EF4-FFF2-40B4-BE49-F238E27FC236}">
                <a16:creationId xmlns:a16="http://schemas.microsoft.com/office/drawing/2014/main" xmlns="" id="{CC49DB7C-1310-4728-A7B5-8F48B3085BED}"/>
              </a:ext>
            </a:extLst>
          </p:cNvPr>
          <p:cNvSpPr/>
          <p:nvPr/>
        </p:nvSpPr>
        <p:spPr>
          <a:xfrm>
            <a:off x="4282438" y="5034745"/>
            <a:ext cx="1698566" cy="1698566"/>
          </a:xfrm>
          <a:prstGeom prst="ellipse">
            <a:avLst/>
          </a:prstGeom>
          <a:solidFill>
            <a:schemeClr val="accent3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Овал 6">
            <a:extLst>
              <a:ext uri="{FF2B5EF4-FFF2-40B4-BE49-F238E27FC236}">
                <a16:creationId xmlns:a16="http://schemas.microsoft.com/office/drawing/2014/main" xmlns="" id="{976E3D09-F17A-4C21-8D6F-4EE855832886}"/>
              </a:ext>
            </a:extLst>
          </p:cNvPr>
          <p:cNvSpPr/>
          <p:nvPr/>
        </p:nvSpPr>
        <p:spPr>
          <a:xfrm>
            <a:off x="202095" y="3859661"/>
            <a:ext cx="1698566" cy="1698566"/>
          </a:xfrm>
          <a:prstGeom prst="ellipse">
            <a:avLst/>
          </a:prstGeom>
          <a:solidFill>
            <a:schemeClr val="accent2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Овал 7">
            <a:extLst>
              <a:ext uri="{FF2B5EF4-FFF2-40B4-BE49-F238E27FC236}">
                <a16:creationId xmlns:a16="http://schemas.microsoft.com/office/drawing/2014/main" xmlns="" id="{04504B05-61D5-4CA5-A715-A54CEB8C7943}"/>
              </a:ext>
            </a:extLst>
          </p:cNvPr>
          <p:cNvSpPr/>
          <p:nvPr/>
        </p:nvSpPr>
        <p:spPr>
          <a:xfrm>
            <a:off x="10043756" y="4899441"/>
            <a:ext cx="1698566" cy="1698566"/>
          </a:xfrm>
          <a:prstGeom prst="ellipse">
            <a:avLst/>
          </a:prstGeom>
          <a:solidFill>
            <a:schemeClr val="accent4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Овал 8">
            <a:extLst>
              <a:ext uri="{FF2B5EF4-FFF2-40B4-BE49-F238E27FC236}">
                <a16:creationId xmlns:a16="http://schemas.microsoft.com/office/drawing/2014/main" xmlns="" id="{02C50F64-7C55-47DF-A234-D210BE77AA51}"/>
              </a:ext>
            </a:extLst>
          </p:cNvPr>
          <p:cNvSpPr/>
          <p:nvPr/>
        </p:nvSpPr>
        <p:spPr>
          <a:xfrm>
            <a:off x="4807529" y="573320"/>
            <a:ext cx="1698566" cy="1698566"/>
          </a:xfrm>
          <a:prstGeom prst="ellipse">
            <a:avLst/>
          </a:prstGeom>
          <a:solidFill>
            <a:schemeClr val="accent5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accent5"/>
              </a:solidFill>
            </a:endParaRPr>
          </a:p>
        </p:txBody>
      </p:sp>
      <p:sp>
        <p:nvSpPr>
          <p:cNvPr id="10" name="Овал 9">
            <a:extLst>
              <a:ext uri="{FF2B5EF4-FFF2-40B4-BE49-F238E27FC236}">
                <a16:creationId xmlns:a16="http://schemas.microsoft.com/office/drawing/2014/main" xmlns="" id="{70E17477-16F7-4D0E-B063-D394C36B72AA}"/>
              </a:ext>
            </a:extLst>
          </p:cNvPr>
          <p:cNvSpPr/>
          <p:nvPr/>
        </p:nvSpPr>
        <p:spPr>
          <a:xfrm>
            <a:off x="8386871" y="-100889"/>
            <a:ext cx="1698566" cy="1698566"/>
          </a:xfrm>
          <a:prstGeom prst="ellipse">
            <a:avLst/>
          </a:prstGeom>
          <a:solidFill>
            <a:schemeClr val="accent6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xmlns="" id="{CD31C23C-0421-4244-ACAC-E08960317501}"/>
              </a:ext>
            </a:extLst>
          </p:cNvPr>
          <p:cNvSpPr txBox="1"/>
          <p:nvPr/>
        </p:nvSpPr>
        <p:spPr>
          <a:xfrm>
            <a:off x="4769028" y="1147627"/>
            <a:ext cx="1698566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solidFill>
                  <a:schemeClr val="bg1"/>
                </a:solidFill>
              </a:rPr>
              <a:t>Учитель</a:t>
            </a:r>
            <a:endParaRPr lang="ru-RU" sz="2400" b="1" dirty="0">
              <a:solidFill>
                <a:schemeClr val="bg1"/>
              </a:solidFill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xmlns="" id="{EEBD8A08-F9A2-477E-B598-86193A7FDADD}"/>
              </a:ext>
            </a:extLst>
          </p:cNvPr>
          <p:cNvSpPr txBox="1"/>
          <p:nvPr/>
        </p:nvSpPr>
        <p:spPr>
          <a:xfrm>
            <a:off x="4262254" y="5695916"/>
            <a:ext cx="1772785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solidFill>
                  <a:schemeClr val="bg1"/>
                </a:solidFill>
              </a:rPr>
              <a:t>Настав</a:t>
            </a:r>
            <a:r>
              <a:rPr lang="ru-RU" sz="2400" b="1" dirty="0" smtClean="0">
                <a:solidFill>
                  <a:schemeClr val="bg1"/>
                </a:solidFill>
              </a:rPr>
              <a:t>ник</a:t>
            </a:r>
            <a:endParaRPr lang="ru-RU" sz="2400" b="1" dirty="0">
              <a:solidFill>
                <a:schemeClr val="bg1"/>
              </a:solidFill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xmlns="" id="{A74FF7BF-075B-4CC9-A681-91471136FBDF}"/>
              </a:ext>
            </a:extLst>
          </p:cNvPr>
          <p:cNvSpPr txBox="1"/>
          <p:nvPr/>
        </p:nvSpPr>
        <p:spPr>
          <a:xfrm>
            <a:off x="134754" y="4195474"/>
            <a:ext cx="1863484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solidFill>
                  <a:schemeClr val="bg1"/>
                </a:solidFill>
              </a:rPr>
              <a:t>Классный руководитель</a:t>
            </a:r>
            <a:endParaRPr lang="ru-RU" sz="2400" b="1" dirty="0">
              <a:solidFill>
                <a:schemeClr val="bg1"/>
              </a:solidFill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xmlns="" id="{4101FF02-93D5-4915-A43B-C084B9C8DC37}"/>
              </a:ext>
            </a:extLst>
          </p:cNvPr>
          <p:cNvSpPr txBox="1"/>
          <p:nvPr/>
        </p:nvSpPr>
        <p:spPr>
          <a:xfrm>
            <a:off x="1663733" y="2938625"/>
            <a:ext cx="4178801" cy="10772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3200" b="1" dirty="0" smtClean="0">
                <a:solidFill>
                  <a:schemeClr val="bg1"/>
                </a:solidFill>
              </a:rPr>
              <a:t>Образовательная технология</a:t>
            </a:r>
            <a:endParaRPr lang="ru-RU" sz="3200" b="1" dirty="0">
              <a:solidFill>
                <a:schemeClr val="bg1"/>
              </a:solidFill>
            </a:endParaRPr>
          </a:p>
        </p:txBody>
      </p:sp>
      <p:sp>
        <p:nvSpPr>
          <p:cNvPr id="4" name="Заголовок 3">
            <a:extLst>
              <a:ext uri="{FF2B5EF4-FFF2-40B4-BE49-F238E27FC236}">
                <a16:creationId xmlns:a16="http://schemas.microsoft.com/office/drawing/2014/main" xmlns="" id="{3483AF74-28CB-4F5B-993C-79C3787B532F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6102418" y="2610068"/>
            <a:ext cx="4360244" cy="1596171"/>
          </a:xfrm>
        </p:spPr>
        <p:txBody>
          <a:bodyPr>
            <a:normAutofit/>
          </a:bodyPr>
          <a:lstStyle/>
          <a:p>
            <a:r>
              <a:rPr lang="ru-RU" sz="2000" b="1" dirty="0" smtClean="0">
                <a:solidFill>
                  <a:schemeClr val="accent1"/>
                </a:solidFill>
              </a:rPr>
              <a:t>«</a:t>
            </a:r>
            <a:r>
              <a:rPr lang="ru-RU" sz="2000" dirty="0" smtClean="0">
                <a:solidFill>
                  <a:srgbClr val="0070C0"/>
                </a:solidFill>
                <a:latin typeface="Arial Black" pitchFamily="34" charset="0"/>
              </a:rPr>
              <a:t>Развитие функциональной грамотности в рамках проведения внеурочных </a:t>
            </a:r>
            <a:r>
              <a:rPr lang="ru-RU" sz="2000" dirty="0" smtClean="0">
                <a:solidFill>
                  <a:srgbClr val="0070C0"/>
                </a:solidFill>
                <a:latin typeface="Arial Black" pitchFamily="34" charset="0"/>
              </a:rPr>
              <a:t>и внеклассных мероприятий</a:t>
            </a:r>
            <a:r>
              <a:rPr lang="ru-RU" sz="2000" b="1" dirty="0" smtClean="0">
                <a:solidFill>
                  <a:schemeClr val="accent1"/>
                </a:solidFill>
              </a:rPr>
              <a:t>»</a:t>
            </a:r>
            <a:endParaRPr lang="ru-RU" sz="2000" b="1" dirty="0">
              <a:solidFill>
                <a:schemeClr val="accent1"/>
              </a:solidFill>
            </a:endParaRPr>
          </a:p>
        </p:txBody>
      </p:sp>
      <p:sp>
        <p:nvSpPr>
          <p:cNvPr id="30" name="Овал 29">
            <a:extLst>
              <a:ext uri="{FF2B5EF4-FFF2-40B4-BE49-F238E27FC236}">
                <a16:creationId xmlns:a16="http://schemas.microsoft.com/office/drawing/2014/main" xmlns="" id="{DB68A15F-324D-4F33-8FA6-1A05091431EE}"/>
              </a:ext>
            </a:extLst>
          </p:cNvPr>
          <p:cNvSpPr/>
          <p:nvPr/>
        </p:nvSpPr>
        <p:spPr>
          <a:xfrm>
            <a:off x="10176168" y="1058197"/>
            <a:ext cx="1090012" cy="1090012"/>
          </a:xfrm>
          <a:prstGeom prst="ellipse">
            <a:avLst/>
          </a:prstGeom>
          <a:solidFill>
            <a:schemeClr val="accent3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1" name="Овал 30">
            <a:extLst>
              <a:ext uri="{FF2B5EF4-FFF2-40B4-BE49-F238E27FC236}">
                <a16:creationId xmlns:a16="http://schemas.microsoft.com/office/drawing/2014/main" xmlns="" id="{94545AFD-E88C-4080-9403-1EEBC365B1C3}"/>
              </a:ext>
            </a:extLst>
          </p:cNvPr>
          <p:cNvSpPr/>
          <p:nvPr/>
        </p:nvSpPr>
        <p:spPr>
          <a:xfrm>
            <a:off x="2375216" y="134636"/>
            <a:ext cx="1090012" cy="1090012"/>
          </a:xfrm>
          <a:prstGeom prst="ellipse">
            <a:avLst/>
          </a:prstGeom>
          <a:solidFill>
            <a:schemeClr val="accent2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2" name="Овал 31">
            <a:extLst>
              <a:ext uri="{FF2B5EF4-FFF2-40B4-BE49-F238E27FC236}">
                <a16:creationId xmlns:a16="http://schemas.microsoft.com/office/drawing/2014/main" xmlns="" id="{D080A2A3-015B-4D1F-B8DF-76A5903C319F}"/>
              </a:ext>
            </a:extLst>
          </p:cNvPr>
          <p:cNvSpPr/>
          <p:nvPr/>
        </p:nvSpPr>
        <p:spPr>
          <a:xfrm>
            <a:off x="2299083" y="5546355"/>
            <a:ext cx="1013300" cy="1013300"/>
          </a:xfrm>
          <a:prstGeom prst="ellipse">
            <a:avLst/>
          </a:prstGeom>
          <a:solidFill>
            <a:schemeClr val="accent4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5" name="Овал 34">
            <a:extLst>
              <a:ext uri="{FF2B5EF4-FFF2-40B4-BE49-F238E27FC236}">
                <a16:creationId xmlns:a16="http://schemas.microsoft.com/office/drawing/2014/main" xmlns="" id="{D02C62B0-3295-46AC-834A-F9663F2DAFA0}"/>
              </a:ext>
            </a:extLst>
          </p:cNvPr>
          <p:cNvSpPr/>
          <p:nvPr/>
        </p:nvSpPr>
        <p:spPr>
          <a:xfrm>
            <a:off x="297584" y="1058196"/>
            <a:ext cx="1351193" cy="1351193"/>
          </a:xfrm>
          <a:prstGeom prst="ellipse">
            <a:avLst/>
          </a:prstGeom>
          <a:solidFill>
            <a:schemeClr val="accent3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6" name="Овал 35">
            <a:extLst>
              <a:ext uri="{FF2B5EF4-FFF2-40B4-BE49-F238E27FC236}">
                <a16:creationId xmlns:a16="http://schemas.microsoft.com/office/drawing/2014/main" xmlns="" id="{3869E4B7-FAB3-4531-9B43-1A569B6009BF}"/>
              </a:ext>
            </a:extLst>
          </p:cNvPr>
          <p:cNvSpPr/>
          <p:nvPr/>
        </p:nvSpPr>
        <p:spPr>
          <a:xfrm>
            <a:off x="7140284" y="4319806"/>
            <a:ext cx="986147" cy="986147"/>
          </a:xfrm>
          <a:prstGeom prst="ellipse">
            <a:avLst/>
          </a:prstGeom>
          <a:solidFill>
            <a:schemeClr val="accent5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accent5"/>
              </a:solidFill>
            </a:endParaRPr>
          </a:p>
        </p:txBody>
      </p:sp>
      <p:cxnSp>
        <p:nvCxnSpPr>
          <p:cNvPr id="38" name="Прямая соединительная линия 37">
            <a:extLst>
              <a:ext uri="{FF2B5EF4-FFF2-40B4-BE49-F238E27FC236}">
                <a16:creationId xmlns:a16="http://schemas.microsoft.com/office/drawing/2014/main" xmlns="" id="{FEEC64D5-21AE-4E7A-96E1-DA68557BE395}"/>
              </a:ext>
            </a:extLst>
          </p:cNvPr>
          <p:cNvCxnSpPr/>
          <p:nvPr/>
        </p:nvCxnSpPr>
        <p:spPr>
          <a:xfrm>
            <a:off x="8991986" y="4072060"/>
            <a:ext cx="2632570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Прямая соединительная линия 38">
            <a:extLst>
              <a:ext uri="{FF2B5EF4-FFF2-40B4-BE49-F238E27FC236}">
                <a16:creationId xmlns:a16="http://schemas.microsoft.com/office/drawing/2014/main" xmlns="" id="{7241D266-86A7-43A2-A3F5-3B49E8B26109}"/>
              </a:ext>
            </a:extLst>
          </p:cNvPr>
          <p:cNvCxnSpPr>
            <a:cxnSpLocks/>
          </p:cNvCxnSpPr>
          <p:nvPr/>
        </p:nvCxnSpPr>
        <p:spPr>
          <a:xfrm>
            <a:off x="5851254" y="2866570"/>
            <a:ext cx="0" cy="1049626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5205895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>
            <a:extLst>
              <a:ext uri="{FF2B5EF4-FFF2-40B4-BE49-F238E27FC236}">
                <a16:creationId xmlns:a16="http://schemas.microsoft.com/office/drawing/2014/main" xmlns="" id="{4EF9BB11-07D5-4CDA-A359-02AAA3E0929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0259" y="297749"/>
            <a:ext cx="7247822" cy="2483952"/>
          </a:xfrm>
        </p:spPr>
        <p:txBody>
          <a:bodyPr>
            <a:noAutofit/>
          </a:bodyPr>
          <a:lstStyle/>
          <a:p>
            <a:pPr algn="ctr"/>
            <a:r>
              <a:rPr lang="ru-RU" sz="3200" dirty="0" smtClean="0">
                <a:latin typeface="Arial Black" pitchFamily="34" charset="0"/>
              </a:rPr>
              <a:t>Развитие функциональной грамотности в рамках проведения внеурочных и внеклассных мероприятий как одно из перспективных направлений работы с младшими школьниками</a:t>
            </a:r>
            <a:endParaRPr lang="ru-RU" sz="3200" dirty="0">
              <a:latin typeface="Arial Black" pitchFamily="34" charset="0"/>
            </a:endParaRPr>
          </a:p>
        </p:txBody>
      </p:sp>
      <p:sp>
        <p:nvSpPr>
          <p:cNvPr id="5" name="Объект 4">
            <a:extLst>
              <a:ext uri="{FF2B5EF4-FFF2-40B4-BE49-F238E27FC236}">
                <a16:creationId xmlns:a16="http://schemas.microsoft.com/office/drawing/2014/main" xmlns="" id="{76326466-5B60-4330-B052-53162F85EF3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76188" y="3019975"/>
            <a:ext cx="7786035" cy="3712896"/>
          </a:xfrm>
        </p:spPr>
        <p:txBody>
          <a:bodyPr>
            <a:normAutofit fontScale="92500" lnSpcReduction="10000"/>
          </a:bodyPr>
          <a:lstStyle/>
          <a:p>
            <a:pPr algn="ctr">
              <a:buNone/>
            </a:pPr>
            <a:r>
              <a:rPr lang="ru-RU" dirty="0" smtClean="0">
                <a:solidFill>
                  <a:srgbClr val="00B050"/>
                </a:solidFill>
              </a:rPr>
              <a:t>(практико-ориентированная технология)</a:t>
            </a:r>
          </a:p>
          <a:p>
            <a:pPr algn="just"/>
            <a:r>
              <a:rPr lang="ru-RU" dirty="0" smtClean="0"/>
              <a:t>Функциональная грамотность напрямую связана с личностным развитием младшего школьника. Младший школьник развивается, когда умеет применять полученные знания на практике. </a:t>
            </a:r>
          </a:p>
          <a:p>
            <a:pPr algn="just"/>
            <a:r>
              <a:rPr lang="ru-RU" dirty="0" smtClean="0"/>
              <a:t>Как часто учитель сталкивается с такой проблемой: «Ученик знает правило, выучил информацию, но не может его применить в реальной жизни, не знает с какой стороны подойти к решению «жизненной» задачи»?</a:t>
            </a:r>
            <a:endParaRPr lang="ru-RU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828121" y="0"/>
            <a:ext cx="2466975" cy="449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725025" y="173254"/>
            <a:ext cx="2466975" cy="449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346858" y="2362200"/>
            <a:ext cx="2466975" cy="449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011002" y="0"/>
            <a:ext cx="2466975" cy="449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370911" y="3913122"/>
            <a:ext cx="3531930" cy="2343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17239169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 descr="Изображение выглядит как текст, человек, ноутбук, внутренний&#10;&#10;Автоматически созданное описание">
            <a:extLst>
              <a:ext uri="{FF2B5EF4-FFF2-40B4-BE49-F238E27FC236}">
                <a16:creationId xmlns:a16="http://schemas.microsoft.com/office/drawing/2014/main" xmlns="" id="{923A94B3-BB5C-4121-8CE6-52394D64B295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 l="20370" r="20370"/>
          <a:stretch>
            <a:fillRect/>
          </a:stretch>
        </p:blipFill>
        <p:spPr>
          <a:xfrm>
            <a:off x="0" y="0"/>
            <a:ext cx="6096000" cy="6858000"/>
          </a:xfrm>
        </p:spPr>
      </p:pic>
      <p:sp>
        <p:nvSpPr>
          <p:cNvPr id="4" name="Заголовок 3">
            <a:extLst>
              <a:ext uri="{FF2B5EF4-FFF2-40B4-BE49-F238E27FC236}">
                <a16:creationId xmlns:a16="http://schemas.microsoft.com/office/drawing/2014/main" xmlns="" id="{5A376B62-5474-4B9D-863A-F5D4D7F18C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64484" y="143745"/>
            <a:ext cx="2465554" cy="915036"/>
          </a:xfrm>
        </p:spPr>
        <p:txBody>
          <a:bodyPr>
            <a:normAutofit fontScale="90000"/>
          </a:bodyPr>
          <a:lstStyle/>
          <a:p>
            <a:r>
              <a:rPr lang="ru-RU" b="1" dirty="0" smtClean="0"/>
              <a:t>Глоссарий</a:t>
            </a:r>
            <a:endParaRPr lang="ru-RU" b="1" dirty="0"/>
          </a:p>
        </p:txBody>
      </p:sp>
      <p:sp>
        <p:nvSpPr>
          <p:cNvPr id="9" name="AutoShape 7">
            <a:extLst>
              <a:ext uri="{FF2B5EF4-FFF2-40B4-BE49-F238E27FC236}">
                <a16:creationId xmlns:a16="http://schemas.microsoft.com/office/drawing/2014/main" xmlns="" id="{879540BF-1E09-4C1E-9C17-2ED9B1A572F9}"/>
              </a:ext>
            </a:extLst>
          </p:cNvPr>
          <p:cNvSpPr>
            <a:spLocks/>
          </p:cNvSpPr>
          <p:nvPr/>
        </p:nvSpPr>
        <p:spPr bwMode="auto">
          <a:xfrm>
            <a:off x="6389688" y="1520981"/>
            <a:ext cx="726226" cy="727189"/>
          </a:xfrm>
          <a:custGeom>
            <a:avLst/>
            <a:gdLst>
              <a:gd name="T0" fmla="+- 0 10800 961"/>
              <a:gd name="T1" fmla="*/ T0 w 19679"/>
              <a:gd name="T2" fmla="+- 0 10800 961"/>
              <a:gd name="T3" fmla="*/ 10800 h 19679"/>
              <a:gd name="T4" fmla="+- 0 10800 961"/>
              <a:gd name="T5" fmla="*/ T4 w 19679"/>
              <a:gd name="T6" fmla="+- 0 10800 961"/>
              <a:gd name="T7" fmla="*/ 10800 h 19679"/>
              <a:gd name="T8" fmla="+- 0 10800 961"/>
              <a:gd name="T9" fmla="*/ T8 w 19679"/>
              <a:gd name="T10" fmla="+- 0 10800 961"/>
              <a:gd name="T11" fmla="*/ 10800 h 19679"/>
              <a:gd name="T12" fmla="+- 0 10800 961"/>
              <a:gd name="T13" fmla="*/ T12 w 19679"/>
              <a:gd name="T14" fmla="+- 0 10800 961"/>
              <a:gd name="T15" fmla="*/ 10800 h 19679"/>
            </a:gdLst>
            <a:ahLst/>
            <a:cxnLst>
              <a:cxn ang="0">
                <a:pos x="T1" y="T3"/>
              </a:cxn>
              <a:cxn ang="0">
                <a:pos x="T5" y="T7"/>
              </a:cxn>
              <a:cxn ang="0">
                <a:pos x="T9" y="T11"/>
              </a:cxn>
              <a:cxn ang="0">
                <a:pos x="T13" y="T15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9" y="6724"/>
                  <a:pt x="20639" y="12953"/>
                  <a:pt x="16796" y="16796"/>
                </a:cubicBezTo>
                <a:cubicBezTo>
                  <a:pt x="12953" y="20638"/>
                  <a:pt x="6724" y="20638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4" y="-961"/>
                  <a:pt x="12953" y="-961"/>
                  <a:pt x="16796" y="2881"/>
                </a:cubicBezTo>
              </a:path>
            </a:pathLst>
          </a:custGeom>
          <a:solidFill>
            <a:schemeClr val="accent6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</p:spPr>
        <p:txBody>
          <a:bodyPr lIns="0" tIns="0" rIns="0" bIns="0" anchor="ctr"/>
          <a:lstStyle/>
          <a:p>
            <a:pPr>
              <a:defRPr/>
            </a:pPr>
            <a:endParaRPr lang="es-ES" sz="5600">
              <a:effectLst>
                <a:outerShdw blurRad="38100" dist="38100" dir="2700000" algn="tl">
                  <a:srgbClr val="000000"/>
                </a:outerShdw>
              </a:effectLst>
              <a:latin typeface="Gill Sans" charset="0"/>
              <a:cs typeface="Gill Sans" charset="0"/>
              <a:sym typeface="Gill Sans" charset="0"/>
            </a:endParaRPr>
          </a:p>
        </p:txBody>
      </p:sp>
      <p:sp>
        <p:nvSpPr>
          <p:cNvPr id="13" name="Rectangle 48">
            <a:extLst>
              <a:ext uri="{FF2B5EF4-FFF2-40B4-BE49-F238E27FC236}">
                <a16:creationId xmlns:a16="http://schemas.microsoft.com/office/drawing/2014/main" xmlns="" id="{7FB47BEE-07F9-4478-BC88-6EB43CFDD31E}"/>
              </a:ext>
            </a:extLst>
          </p:cNvPr>
          <p:cNvSpPr>
            <a:spLocks/>
          </p:cNvSpPr>
          <p:nvPr/>
        </p:nvSpPr>
        <p:spPr bwMode="auto">
          <a:xfrm>
            <a:off x="7113604" y="1263779"/>
            <a:ext cx="4463181" cy="19389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 anchor="t" anchorCtr="0">
            <a:spAutoFit/>
          </a:bodyPr>
          <a:lstStyle/>
          <a:p>
            <a:pPr algn="just"/>
            <a:r>
              <a:rPr lang="ru-RU" b="1" dirty="0" smtClean="0">
                <a:solidFill>
                  <a:schemeClr val="tx2">
                    <a:lumMod val="90000"/>
                    <a:lumOff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способность использовать все постоянно приобретаемые в жизни знания, умения и навыки для решения максимально широкого диапазона жизненных задач в различных сферах человеческой деятельности, общения и социальных отношений.</a:t>
            </a:r>
            <a:endParaRPr lang="en-US" b="1" dirty="0"/>
          </a:p>
        </p:txBody>
      </p:sp>
      <p:sp>
        <p:nvSpPr>
          <p:cNvPr id="14" name="Rectangle 49">
            <a:extLst>
              <a:ext uri="{FF2B5EF4-FFF2-40B4-BE49-F238E27FC236}">
                <a16:creationId xmlns:a16="http://schemas.microsoft.com/office/drawing/2014/main" xmlns="" id="{D9FD96BB-6354-4C35-97E9-2E256C289FBB}"/>
              </a:ext>
            </a:extLst>
          </p:cNvPr>
          <p:cNvSpPr>
            <a:spLocks/>
          </p:cNvSpPr>
          <p:nvPr/>
        </p:nvSpPr>
        <p:spPr bwMode="auto">
          <a:xfrm>
            <a:off x="7152106" y="879892"/>
            <a:ext cx="3949736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 anchor="ctr">
            <a:spAutoFit/>
          </a:bodyPr>
          <a:lstStyle/>
          <a:p>
            <a:r>
              <a:rPr lang="ru-RU" sz="2400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Функциональная грамотность</a:t>
            </a:r>
            <a:endParaRPr lang="en-US" sz="2400" dirty="0">
              <a:solidFill>
                <a:srgbClr val="00B050"/>
              </a:solidFill>
              <a:latin typeface="Roboto Light"/>
              <a:ea typeface="ＭＳ Ｐゴシック" charset="0"/>
              <a:cs typeface="Roboto Light"/>
              <a:sym typeface="Source Sans Pro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xmlns="" id="{30A92336-AE9B-4168-87E0-E21BE1D4EA0E}"/>
              </a:ext>
            </a:extLst>
          </p:cNvPr>
          <p:cNvSpPr txBox="1"/>
          <p:nvPr/>
        </p:nvSpPr>
        <p:spPr>
          <a:xfrm>
            <a:off x="6582722" y="1672993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>
                <a:solidFill>
                  <a:schemeClr val="bg2"/>
                </a:solidFill>
              </a:rPr>
              <a:t>1</a:t>
            </a:r>
          </a:p>
        </p:txBody>
      </p:sp>
      <p:sp>
        <p:nvSpPr>
          <p:cNvPr id="16" name="AutoShape 7">
            <a:extLst>
              <a:ext uri="{FF2B5EF4-FFF2-40B4-BE49-F238E27FC236}">
                <a16:creationId xmlns:a16="http://schemas.microsoft.com/office/drawing/2014/main" xmlns="" id="{A9E4BC2C-BA3F-4500-B36C-B88CF6846B73}"/>
              </a:ext>
            </a:extLst>
          </p:cNvPr>
          <p:cNvSpPr>
            <a:spLocks/>
          </p:cNvSpPr>
          <p:nvPr/>
        </p:nvSpPr>
        <p:spPr bwMode="auto">
          <a:xfrm>
            <a:off x="6428189" y="3818825"/>
            <a:ext cx="726226" cy="727189"/>
          </a:xfrm>
          <a:custGeom>
            <a:avLst/>
            <a:gdLst>
              <a:gd name="T0" fmla="+- 0 10800 961"/>
              <a:gd name="T1" fmla="*/ T0 w 19679"/>
              <a:gd name="T2" fmla="+- 0 10800 961"/>
              <a:gd name="T3" fmla="*/ 10800 h 19679"/>
              <a:gd name="T4" fmla="+- 0 10800 961"/>
              <a:gd name="T5" fmla="*/ T4 w 19679"/>
              <a:gd name="T6" fmla="+- 0 10800 961"/>
              <a:gd name="T7" fmla="*/ 10800 h 19679"/>
              <a:gd name="T8" fmla="+- 0 10800 961"/>
              <a:gd name="T9" fmla="*/ T8 w 19679"/>
              <a:gd name="T10" fmla="+- 0 10800 961"/>
              <a:gd name="T11" fmla="*/ 10800 h 19679"/>
              <a:gd name="T12" fmla="+- 0 10800 961"/>
              <a:gd name="T13" fmla="*/ T12 w 19679"/>
              <a:gd name="T14" fmla="+- 0 10800 961"/>
              <a:gd name="T15" fmla="*/ 10800 h 19679"/>
            </a:gdLst>
            <a:ahLst/>
            <a:cxnLst>
              <a:cxn ang="0">
                <a:pos x="T1" y="T3"/>
              </a:cxn>
              <a:cxn ang="0">
                <a:pos x="T5" y="T7"/>
              </a:cxn>
              <a:cxn ang="0">
                <a:pos x="T9" y="T11"/>
              </a:cxn>
              <a:cxn ang="0">
                <a:pos x="T13" y="T15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9" y="6724"/>
                  <a:pt x="20639" y="12953"/>
                  <a:pt x="16796" y="16796"/>
                </a:cubicBezTo>
                <a:cubicBezTo>
                  <a:pt x="12953" y="20638"/>
                  <a:pt x="6724" y="20638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4" y="-961"/>
                  <a:pt x="12953" y="-961"/>
                  <a:pt x="16796" y="2881"/>
                </a:cubicBezTo>
              </a:path>
            </a:pathLst>
          </a:custGeom>
          <a:solidFill>
            <a:schemeClr val="accent5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</p:spPr>
        <p:txBody>
          <a:bodyPr lIns="0" tIns="0" rIns="0" bIns="0" anchor="ctr"/>
          <a:lstStyle/>
          <a:p>
            <a:pPr>
              <a:defRPr/>
            </a:pPr>
            <a:endParaRPr lang="es-ES" sz="5600">
              <a:effectLst>
                <a:outerShdw blurRad="38100" dist="38100" dir="2700000" algn="tl">
                  <a:srgbClr val="000000"/>
                </a:outerShdw>
              </a:effectLst>
              <a:latin typeface="Gill Sans" charset="0"/>
              <a:cs typeface="Gill Sans" charset="0"/>
              <a:sym typeface="Gill Sans" charset="0"/>
            </a:endParaRPr>
          </a:p>
        </p:txBody>
      </p:sp>
      <p:sp>
        <p:nvSpPr>
          <p:cNvPr id="18" name="Rectangle 49">
            <a:extLst>
              <a:ext uri="{FF2B5EF4-FFF2-40B4-BE49-F238E27FC236}">
                <a16:creationId xmlns:a16="http://schemas.microsoft.com/office/drawing/2014/main" xmlns="" id="{4EAA6941-FAC4-4C04-BE8C-E4C7446510D4}"/>
              </a:ext>
            </a:extLst>
          </p:cNvPr>
          <p:cNvSpPr>
            <a:spLocks/>
          </p:cNvSpPr>
          <p:nvPr/>
        </p:nvSpPr>
        <p:spPr bwMode="auto">
          <a:xfrm>
            <a:off x="7113604" y="3343268"/>
            <a:ext cx="4406912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 anchor="ctr">
            <a:spAutoFit/>
          </a:bodyPr>
          <a:lstStyle/>
          <a:p>
            <a:r>
              <a:rPr lang="ru-RU" sz="20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Функционально грамотная личность </a:t>
            </a:r>
            <a:endParaRPr lang="en-US" sz="2000" b="1" dirty="0">
              <a:solidFill>
                <a:srgbClr val="00B050"/>
              </a:solidFill>
              <a:latin typeface="Roboto Light"/>
              <a:ea typeface="ＭＳ Ｐゴシック" charset="0"/>
              <a:cs typeface="Roboto Light"/>
              <a:sym typeface="Source Sans Pro" charset="0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xmlns="" id="{C4D59FDE-973C-4265-9BE4-FAA48D805E90}"/>
              </a:ext>
            </a:extLst>
          </p:cNvPr>
          <p:cNvSpPr txBox="1"/>
          <p:nvPr/>
        </p:nvSpPr>
        <p:spPr>
          <a:xfrm>
            <a:off x="6601973" y="3913084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>
                <a:solidFill>
                  <a:schemeClr val="bg2"/>
                </a:solidFill>
              </a:rPr>
              <a:t>2</a:t>
            </a:r>
          </a:p>
        </p:txBody>
      </p:sp>
      <p:sp>
        <p:nvSpPr>
          <p:cNvPr id="24" name="AutoShape 7">
            <a:extLst>
              <a:ext uri="{FF2B5EF4-FFF2-40B4-BE49-F238E27FC236}">
                <a16:creationId xmlns:a16="http://schemas.microsoft.com/office/drawing/2014/main" xmlns="" id="{9C38FE85-7711-457D-8AB4-0FEE3A32C85E}"/>
              </a:ext>
            </a:extLst>
          </p:cNvPr>
          <p:cNvSpPr>
            <a:spLocks/>
          </p:cNvSpPr>
          <p:nvPr/>
        </p:nvSpPr>
        <p:spPr bwMode="auto">
          <a:xfrm>
            <a:off x="6389688" y="5221519"/>
            <a:ext cx="726226" cy="727189"/>
          </a:xfrm>
          <a:custGeom>
            <a:avLst/>
            <a:gdLst>
              <a:gd name="T0" fmla="+- 0 10800 961"/>
              <a:gd name="T1" fmla="*/ T0 w 19679"/>
              <a:gd name="T2" fmla="+- 0 10800 961"/>
              <a:gd name="T3" fmla="*/ 10800 h 19679"/>
              <a:gd name="T4" fmla="+- 0 10800 961"/>
              <a:gd name="T5" fmla="*/ T4 w 19679"/>
              <a:gd name="T6" fmla="+- 0 10800 961"/>
              <a:gd name="T7" fmla="*/ 10800 h 19679"/>
              <a:gd name="T8" fmla="+- 0 10800 961"/>
              <a:gd name="T9" fmla="*/ T8 w 19679"/>
              <a:gd name="T10" fmla="+- 0 10800 961"/>
              <a:gd name="T11" fmla="*/ 10800 h 19679"/>
              <a:gd name="T12" fmla="+- 0 10800 961"/>
              <a:gd name="T13" fmla="*/ T12 w 19679"/>
              <a:gd name="T14" fmla="+- 0 10800 961"/>
              <a:gd name="T15" fmla="*/ 10800 h 19679"/>
            </a:gdLst>
            <a:ahLst/>
            <a:cxnLst>
              <a:cxn ang="0">
                <a:pos x="T1" y="T3"/>
              </a:cxn>
              <a:cxn ang="0">
                <a:pos x="T5" y="T7"/>
              </a:cxn>
              <a:cxn ang="0">
                <a:pos x="T9" y="T11"/>
              </a:cxn>
              <a:cxn ang="0">
                <a:pos x="T13" y="T15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9" y="6724"/>
                  <a:pt x="20639" y="12953"/>
                  <a:pt x="16796" y="16796"/>
                </a:cubicBezTo>
                <a:cubicBezTo>
                  <a:pt x="12953" y="20638"/>
                  <a:pt x="6724" y="20638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4" y="-961"/>
                  <a:pt x="12953" y="-961"/>
                  <a:pt x="16796" y="2881"/>
                </a:cubicBezTo>
              </a:path>
            </a:pathLst>
          </a:custGeom>
          <a:solidFill>
            <a:schemeClr val="accent4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</p:spPr>
        <p:txBody>
          <a:bodyPr lIns="0" tIns="0" rIns="0" bIns="0" anchor="ctr"/>
          <a:lstStyle/>
          <a:p>
            <a:pPr>
              <a:defRPr/>
            </a:pPr>
            <a:endParaRPr lang="es-ES" sz="5600">
              <a:effectLst>
                <a:outerShdw blurRad="38100" dist="38100" dir="2700000" algn="tl">
                  <a:srgbClr val="000000"/>
                </a:outerShdw>
              </a:effectLst>
              <a:latin typeface="Gill Sans" charset="0"/>
              <a:cs typeface="Gill Sans" charset="0"/>
              <a:sym typeface="Gill Sans" charset="0"/>
            </a:endParaRPr>
          </a:p>
        </p:txBody>
      </p:sp>
      <p:sp>
        <p:nvSpPr>
          <p:cNvPr id="25" name="Rectangle 48">
            <a:extLst>
              <a:ext uri="{FF2B5EF4-FFF2-40B4-BE49-F238E27FC236}">
                <a16:creationId xmlns:a16="http://schemas.microsoft.com/office/drawing/2014/main" xmlns="" id="{5946927F-4E32-42EB-AD34-01EC24D2CE12}"/>
              </a:ext>
            </a:extLst>
          </p:cNvPr>
          <p:cNvSpPr>
            <a:spLocks/>
          </p:cNvSpPr>
          <p:nvPr/>
        </p:nvSpPr>
        <p:spPr bwMode="auto">
          <a:xfrm>
            <a:off x="7209323" y="5589959"/>
            <a:ext cx="4494997" cy="11079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 anchor="t" anchorCtr="0">
            <a:spAutoFit/>
          </a:bodyPr>
          <a:lstStyle/>
          <a:p>
            <a:pPr algn="just"/>
            <a:r>
              <a:rPr lang="ru-RU" b="1" dirty="0" smtClean="0">
                <a:solidFill>
                  <a:schemeClr val="tx2">
                    <a:lumMod val="90000"/>
                    <a:lumOff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человек самостоятельный, познающий и умеющий жить среди людей, обладающий определёнными качествами, ключевыми компетенциями</a:t>
            </a:r>
            <a:r>
              <a:rPr lang="ru-RU" b="1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en-US" b="1" dirty="0"/>
          </a:p>
        </p:txBody>
      </p:sp>
      <p:sp>
        <p:nvSpPr>
          <p:cNvPr id="26" name="Rectangle 49">
            <a:extLst>
              <a:ext uri="{FF2B5EF4-FFF2-40B4-BE49-F238E27FC236}">
                <a16:creationId xmlns:a16="http://schemas.microsoft.com/office/drawing/2014/main" xmlns="" id="{DADCCBBD-CB0C-43E9-809C-247227A2CB84}"/>
              </a:ext>
            </a:extLst>
          </p:cNvPr>
          <p:cNvSpPr>
            <a:spLocks/>
          </p:cNvSpPr>
          <p:nvPr/>
        </p:nvSpPr>
        <p:spPr bwMode="auto">
          <a:xfrm>
            <a:off x="7171355" y="4957834"/>
            <a:ext cx="4523340" cy="6155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 anchor="ctr">
            <a:spAutoFit/>
          </a:bodyPr>
          <a:lstStyle/>
          <a:p>
            <a:r>
              <a:rPr lang="ru-RU" sz="20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Основные признаки </a:t>
            </a:r>
          </a:p>
          <a:p>
            <a:r>
              <a:rPr lang="ru-RU" sz="20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функционально грамотной личности: </a:t>
            </a:r>
            <a:endParaRPr lang="en-US" sz="2000" b="1" dirty="0">
              <a:solidFill>
                <a:srgbClr val="00B050"/>
              </a:solidFill>
              <a:latin typeface="Roboto Light"/>
              <a:ea typeface="ＭＳ Ｐゴシック" charset="0"/>
              <a:cs typeface="Roboto Light"/>
              <a:sym typeface="Source Sans Pro" charset="0"/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xmlns="" id="{37393675-6DDE-45F3-A04F-58369AEBB748}"/>
              </a:ext>
            </a:extLst>
          </p:cNvPr>
          <p:cNvSpPr txBox="1"/>
          <p:nvPr/>
        </p:nvSpPr>
        <p:spPr>
          <a:xfrm>
            <a:off x="6582722" y="5354280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>
                <a:solidFill>
                  <a:schemeClr val="bg2"/>
                </a:solidFill>
              </a:rPr>
              <a:t>3</a:t>
            </a:r>
          </a:p>
        </p:txBody>
      </p:sp>
      <p:sp>
        <p:nvSpPr>
          <p:cNvPr id="20" name="Прямоугольник 19"/>
          <p:cNvSpPr/>
          <p:nvPr/>
        </p:nvSpPr>
        <p:spPr>
          <a:xfrm>
            <a:off x="7132321" y="3679605"/>
            <a:ext cx="4533499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b="1" dirty="0" smtClean="0">
                <a:solidFill>
                  <a:schemeClr val="tx2">
                    <a:lumMod val="90000"/>
                    <a:lumOff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человек, ориентирующийся в мире и действующий в соответствии с общественными ценностями, ожиданиями и интересами.</a:t>
            </a:r>
            <a:endParaRPr lang="ru-RU" b="1" dirty="0"/>
          </a:p>
        </p:txBody>
      </p:sp>
    </p:spTree>
    <p:extLst>
      <p:ext uri="{BB962C8B-B14F-4D97-AF65-F5344CB8AC3E}">
        <p14:creationId xmlns:p14="http://schemas.microsoft.com/office/powerpoint/2010/main" xmlns="" val="39730094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5"/>
          <p:cNvSpPr>
            <a:spLocks noGrp="1"/>
          </p:cNvSpPr>
          <p:nvPr>
            <p:ph type="title"/>
          </p:nvPr>
        </p:nvSpPr>
        <p:spPr>
          <a:xfrm>
            <a:off x="443563" y="461376"/>
            <a:ext cx="6226744" cy="1325563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/>
              <a:t>Компоненты функциональной грамотности</a:t>
            </a:r>
            <a:endParaRPr lang="ru-RU" dirty="0"/>
          </a:p>
        </p:txBody>
      </p:sp>
      <p:sp>
        <p:nvSpPr>
          <p:cNvPr id="8" name="Содержимое 7"/>
          <p:cNvSpPr>
            <a:spLocks noGrp="1"/>
          </p:cNvSpPr>
          <p:nvPr>
            <p:ph idx="1"/>
          </p:nvPr>
        </p:nvSpPr>
        <p:spPr>
          <a:xfrm>
            <a:off x="442762" y="2107931"/>
            <a:ext cx="6035038" cy="4071488"/>
          </a:xfrm>
        </p:spPr>
        <p:txBody>
          <a:bodyPr>
            <a:noAutofit/>
          </a:bodyPr>
          <a:lstStyle/>
          <a:p>
            <a:pPr algn="just"/>
            <a:r>
              <a:rPr lang="ru-RU" sz="1600" dirty="0" smtClean="0">
                <a:latin typeface="Arial Black" pitchFamily="34" charset="0"/>
              </a:rPr>
              <a:t>Компоненты функциональной грамотности: читательская, </a:t>
            </a:r>
            <a:r>
              <a:rPr lang="ru-RU" sz="1600" dirty="0" err="1" smtClean="0">
                <a:latin typeface="Arial Black" pitchFamily="34" charset="0"/>
              </a:rPr>
              <a:t>естественно-научная</a:t>
            </a:r>
            <a:r>
              <a:rPr lang="ru-RU" sz="1600" dirty="0" smtClean="0">
                <a:latin typeface="Arial Black" pitchFamily="34" charset="0"/>
              </a:rPr>
              <a:t>, математическая, компьютерная, финансовая, юридическая, в вопросах здоровья, семейно-бытовых вопросах, творческое мышление.</a:t>
            </a:r>
          </a:p>
          <a:p>
            <a:pPr algn="just"/>
            <a:r>
              <a:rPr lang="ru-RU" sz="1600" dirty="0" smtClean="0">
                <a:latin typeface="Arial Black" pitchFamily="34" charset="0"/>
              </a:rPr>
              <a:t>Методы и приёмы,  позволяющие формировать функциональную грамотность: метод «Кейсов», приём «Логическая цепочка», приём «Толстые и тонкие вопросы», проблемная ситуация, создание кластера, приём «</a:t>
            </a:r>
            <a:r>
              <a:rPr lang="ru-RU" sz="1600" dirty="0" err="1" smtClean="0">
                <a:latin typeface="Arial Black" pitchFamily="34" charset="0"/>
              </a:rPr>
              <a:t>Инсёрт</a:t>
            </a:r>
            <a:r>
              <a:rPr lang="ru-RU" sz="1600" dirty="0" smtClean="0">
                <a:latin typeface="Arial Black" pitchFamily="34" charset="0"/>
              </a:rPr>
              <a:t>» (заметки на полях),  приём «</a:t>
            </a:r>
            <a:r>
              <a:rPr lang="ru-RU" sz="1600" dirty="0" err="1" smtClean="0">
                <a:latin typeface="Arial Black" pitchFamily="34" charset="0"/>
              </a:rPr>
              <a:t>Синквейн</a:t>
            </a:r>
            <a:r>
              <a:rPr lang="ru-RU" sz="1600" dirty="0" smtClean="0">
                <a:latin typeface="Arial Black" pitchFamily="34" charset="0"/>
              </a:rPr>
              <a:t>».</a:t>
            </a:r>
          </a:p>
          <a:p>
            <a:pPr algn="just"/>
            <a:r>
              <a:rPr lang="ru-RU" sz="1600" dirty="0" smtClean="0">
                <a:latin typeface="Arial Black" pitchFamily="34" charset="0"/>
              </a:rPr>
              <a:t>Развитие всех видов функциональной грамотности возможно при проведении и планировании внеурочной и внеклассной работы в начальной школе. </a:t>
            </a:r>
          </a:p>
          <a:p>
            <a:pPr algn="just"/>
            <a:r>
              <a:rPr lang="ru-RU" sz="1600" dirty="0" smtClean="0">
                <a:latin typeface="Arial Black" pitchFamily="34" charset="0"/>
              </a:rPr>
              <a:t>Далее рассмотрим формирование каждого компонента функциональной грамотности.</a:t>
            </a:r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444108" y="173254"/>
            <a:ext cx="5622790" cy="30608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616115" y="3033763"/>
            <a:ext cx="3333750" cy="1714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683491" y="4881812"/>
            <a:ext cx="3333750" cy="1976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Рисунок 10" descr="http://www.planeta-kniga.ru/sites/default/files/kontent/s1200-1.jp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497053" y="3047257"/>
            <a:ext cx="5366090" cy="3603801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xmlns="" val="21183172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>
            <a:extLst>
              <a:ext uri="{FF2B5EF4-FFF2-40B4-BE49-F238E27FC236}">
                <a16:creationId xmlns:a16="http://schemas.microsoft.com/office/drawing/2014/main" xmlns="" id="{5A376B62-5474-4B9D-863A-F5D4D7F18C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13426" y="134754"/>
            <a:ext cx="3418456" cy="915036"/>
          </a:xfrm>
        </p:spPr>
        <p:txBody>
          <a:bodyPr>
            <a:normAutofit/>
          </a:bodyPr>
          <a:lstStyle/>
          <a:p>
            <a:pPr algn="ctr"/>
            <a:r>
              <a:rPr lang="ru-RU" sz="2400" b="1" dirty="0" smtClean="0">
                <a:latin typeface="Arial Black" pitchFamily="34" charset="0"/>
              </a:rPr>
              <a:t>Читательская </a:t>
            </a:r>
            <a:br>
              <a:rPr lang="ru-RU" sz="2400" b="1" dirty="0" smtClean="0">
                <a:latin typeface="Arial Black" pitchFamily="34" charset="0"/>
              </a:rPr>
            </a:br>
            <a:r>
              <a:rPr lang="ru-RU" sz="2400" b="1" dirty="0" smtClean="0">
                <a:latin typeface="Arial Black" pitchFamily="34" charset="0"/>
              </a:rPr>
              <a:t>грамотность</a:t>
            </a:r>
            <a:endParaRPr lang="ru-RU" sz="2400" b="1" dirty="0">
              <a:latin typeface="Arial Black" pitchFamily="34" charset="0"/>
            </a:endParaRPr>
          </a:p>
        </p:txBody>
      </p:sp>
      <p:sp>
        <p:nvSpPr>
          <p:cNvPr id="9" name="AutoShape 7">
            <a:extLst>
              <a:ext uri="{FF2B5EF4-FFF2-40B4-BE49-F238E27FC236}">
                <a16:creationId xmlns:a16="http://schemas.microsoft.com/office/drawing/2014/main" xmlns="" id="{879540BF-1E09-4C1E-9C17-2ED9B1A572F9}"/>
              </a:ext>
            </a:extLst>
          </p:cNvPr>
          <p:cNvSpPr>
            <a:spLocks/>
          </p:cNvSpPr>
          <p:nvPr/>
        </p:nvSpPr>
        <p:spPr bwMode="auto">
          <a:xfrm>
            <a:off x="336884" y="3426593"/>
            <a:ext cx="726226" cy="727189"/>
          </a:xfrm>
          <a:custGeom>
            <a:avLst/>
            <a:gdLst>
              <a:gd name="T0" fmla="+- 0 10800 961"/>
              <a:gd name="T1" fmla="*/ T0 w 19679"/>
              <a:gd name="T2" fmla="+- 0 10800 961"/>
              <a:gd name="T3" fmla="*/ 10800 h 19679"/>
              <a:gd name="T4" fmla="+- 0 10800 961"/>
              <a:gd name="T5" fmla="*/ T4 w 19679"/>
              <a:gd name="T6" fmla="+- 0 10800 961"/>
              <a:gd name="T7" fmla="*/ 10800 h 19679"/>
              <a:gd name="T8" fmla="+- 0 10800 961"/>
              <a:gd name="T9" fmla="*/ T8 w 19679"/>
              <a:gd name="T10" fmla="+- 0 10800 961"/>
              <a:gd name="T11" fmla="*/ 10800 h 19679"/>
              <a:gd name="T12" fmla="+- 0 10800 961"/>
              <a:gd name="T13" fmla="*/ T12 w 19679"/>
              <a:gd name="T14" fmla="+- 0 10800 961"/>
              <a:gd name="T15" fmla="*/ 10800 h 19679"/>
            </a:gdLst>
            <a:ahLst/>
            <a:cxnLst>
              <a:cxn ang="0">
                <a:pos x="T1" y="T3"/>
              </a:cxn>
              <a:cxn ang="0">
                <a:pos x="T5" y="T7"/>
              </a:cxn>
              <a:cxn ang="0">
                <a:pos x="T9" y="T11"/>
              </a:cxn>
              <a:cxn ang="0">
                <a:pos x="T13" y="T15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9" y="6724"/>
                  <a:pt x="20639" y="12953"/>
                  <a:pt x="16796" y="16796"/>
                </a:cubicBezTo>
                <a:cubicBezTo>
                  <a:pt x="12953" y="20638"/>
                  <a:pt x="6724" y="20638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4" y="-961"/>
                  <a:pt x="12953" y="-961"/>
                  <a:pt x="16796" y="2881"/>
                </a:cubicBezTo>
              </a:path>
            </a:pathLst>
          </a:custGeom>
          <a:solidFill>
            <a:schemeClr val="accent6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</p:spPr>
        <p:txBody>
          <a:bodyPr lIns="0" tIns="0" rIns="0" bIns="0" anchor="ctr"/>
          <a:lstStyle/>
          <a:p>
            <a:pPr>
              <a:defRPr/>
            </a:pPr>
            <a:endParaRPr lang="es-ES" sz="5600">
              <a:effectLst>
                <a:outerShdw blurRad="38100" dist="38100" dir="2700000" algn="tl">
                  <a:srgbClr val="000000"/>
                </a:outerShdw>
              </a:effectLst>
              <a:latin typeface="Gill Sans" charset="0"/>
              <a:cs typeface="Gill Sans" charset="0"/>
              <a:sym typeface="Gill Sans" charset="0"/>
            </a:endParaRPr>
          </a:p>
        </p:txBody>
      </p:sp>
      <p:sp>
        <p:nvSpPr>
          <p:cNvPr id="13" name="Rectangle 48">
            <a:extLst>
              <a:ext uri="{FF2B5EF4-FFF2-40B4-BE49-F238E27FC236}">
                <a16:creationId xmlns:a16="http://schemas.microsoft.com/office/drawing/2014/main" xmlns="" id="{7FB47BEE-07F9-4478-BC88-6EB43CFDD31E}"/>
              </a:ext>
            </a:extLst>
          </p:cNvPr>
          <p:cNvSpPr>
            <a:spLocks/>
          </p:cNvSpPr>
          <p:nvPr/>
        </p:nvSpPr>
        <p:spPr bwMode="auto">
          <a:xfrm>
            <a:off x="433672" y="1023149"/>
            <a:ext cx="5649494" cy="19389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 anchor="t" anchorCtr="0">
            <a:spAutoFit/>
          </a:bodyPr>
          <a:lstStyle/>
          <a:p>
            <a:pPr algn="just"/>
            <a:r>
              <a:rPr lang="ru-RU" b="1" dirty="0" smtClean="0">
                <a:solidFill>
                  <a:schemeClr val="tx2">
                    <a:lumMod val="90000"/>
                    <a:lumOff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Читательскую грамотность многие рассматривают как смысловое чтение, однако это лишь одна из сторон читательской грамотности.  Предлагаю рассмотреть разделы функциональной грамотности на </a:t>
            </a:r>
            <a:r>
              <a:rPr lang="ru-RU" b="1" dirty="0" err="1" smtClean="0">
                <a:solidFill>
                  <a:schemeClr val="tx2">
                    <a:lumMod val="90000"/>
                    <a:lumOff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Яндекс</a:t>
            </a:r>
            <a:r>
              <a:rPr lang="ru-RU" b="1" dirty="0" smtClean="0">
                <a:solidFill>
                  <a:schemeClr val="tx2">
                    <a:lumMod val="90000"/>
                    <a:lumOff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 учебнике и одно из заданий, направленных на развитие читательской грамотности.</a:t>
            </a:r>
          </a:p>
          <a:p>
            <a:pPr algn="just"/>
            <a:endParaRPr lang="en-US" b="1" dirty="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xmlns="" id="{30A92336-AE9B-4168-87E0-E21BE1D4EA0E}"/>
              </a:ext>
            </a:extLst>
          </p:cNvPr>
          <p:cNvSpPr txBox="1"/>
          <p:nvPr/>
        </p:nvSpPr>
        <p:spPr>
          <a:xfrm>
            <a:off x="6582722" y="1672993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>
                <a:solidFill>
                  <a:schemeClr val="bg2"/>
                </a:solidFill>
              </a:rPr>
              <a:t>1</a:t>
            </a:r>
          </a:p>
        </p:txBody>
      </p:sp>
      <p:sp>
        <p:nvSpPr>
          <p:cNvPr id="16" name="AutoShape 7">
            <a:extLst>
              <a:ext uri="{FF2B5EF4-FFF2-40B4-BE49-F238E27FC236}">
                <a16:creationId xmlns:a16="http://schemas.microsoft.com/office/drawing/2014/main" xmlns="" id="{A9E4BC2C-BA3F-4500-B36C-B88CF6846B73}"/>
              </a:ext>
            </a:extLst>
          </p:cNvPr>
          <p:cNvSpPr>
            <a:spLocks/>
          </p:cNvSpPr>
          <p:nvPr/>
        </p:nvSpPr>
        <p:spPr bwMode="auto">
          <a:xfrm>
            <a:off x="11346697" y="5840131"/>
            <a:ext cx="726226" cy="727189"/>
          </a:xfrm>
          <a:custGeom>
            <a:avLst/>
            <a:gdLst>
              <a:gd name="T0" fmla="+- 0 10800 961"/>
              <a:gd name="T1" fmla="*/ T0 w 19679"/>
              <a:gd name="T2" fmla="+- 0 10800 961"/>
              <a:gd name="T3" fmla="*/ 10800 h 19679"/>
              <a:gd name="T4" fmla="+- 0 10800 961"/>
              <a:gd name="T5" fmla="*/ T4 w 19679"/>
              <a:gd name="T6" fmla="+- 0 10800 961"/>
              <a:gd name="T7" fmla="*/ 10800 h 19679"/>
              <a:gd name="T8" fmla="+- 0 10800 961"/>
              <a:gd name="T9" fmla="*/ T8 w 19679"/>
              <a:gd name="T10" fmla="+- 0 10800 961"/>
              <a:gd name="T11" fmla="*/ 10800 h 19679"/>
              <a:gd name="T12" fmla="+- 0 10800 961"/>
              <a:gd name="T13" fmla="*/ T12 w 19679"/>
              <a:gd name="T14" fmla="+- 0 10800 961"/>
              <a:gd name="T15" fmla="*/ 10800 h 19679"/>
            </a:gdLst>
            <a:ahLst/>
            <a:cxnLst>
              <a:cxn ang="0">
                <a:pos x="T1" y="T3"/>
              </a:cxn>
              <a:cxn ang="0">
                <a:pos x="T5" y="T7"/>
              </a:cxn>
              <a:cxn ang="0">
                <a:pos x="T9" y="T11"/>
              </a:cxn>
              <a:cxn ang="0">
                <a:pos x="T13" y="T15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9" y="6724"/>
                  <a:pt x="20639" y="12953"/>
                  <a:pt x="16796" y="16796"/>
                </a:cubicBezTo>
                <a:cubicBezTo>
                  <a:pt x="12953" y="20638"/>
                  <a:pt x="6724" y="20638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4" y="-961"/>
                  <a:pt x="12953" y="-961"/>
                  <a:pt x="16796" y="2881"/>
                </a:cubicBezTo>
              </a:path>
            </a:pathLst>
          </a:custGeom>
          <a:solidFill>
            <a:schemeClr val="accent5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</p:spPr>
        <p:txBody>
          <a:bodyPr lIns="0" tIns="0" rIns="0" bIns="0" anchor="ctr"/>
          <a:lstStyle/>
          <a:p>
            <a:pPr>
              <a:defRPr/>
            </a:pPr>
            <a:endParaRPr lang="es-ES" sz="5600">
              <a:effectLst>
                <a:outerShdw blurRad="38100" dist="38100" dir="2700000" algn="tl">
                  <a:srgbClr val="000000"/>
                </a:outerShdw>
              </a:effectLst>
              <a:latin typeface="Gill Sans" charset="0"/>
              <a:cs typeface="Gill Sans" charset="0"/>
              <a:sym typeface="Gill Sans" charset="0"/>
            </a:endParaRPr>
          </a:p>
        </p:txBody>
      </p:sp>
      <p:sp>
        <p:nvSpPr>
          <p:cNvPr id="24" name="AutoShape 7">
            <a:extLst>
              <a:ext uri="{FF2B5EF4-FFF2-40B4-BE49-F238E27FC236}">
                <a16:creationId xmlns:a16="http://schemas.microsoft.com/office/drawing/2014/main" xmlns="" id="{9C38FE85-7711-457D-8AB4-0FEE3A32C85E}"/>
              </a:ext>
            </a:extLst>
          </p:cNvPr>
          <p:cNvSpPr>
            <a:spLocks/>
          </p:cNvSpPr>
          <p:nvPr/>
        </p:nvSpPr>
        <p:spPr bwMode="auto">
          <a:xfrm>
            <a:off x="739658" y="206756"/>
            <a:ext cx="726226" cy="727189"/>
          </a:xfrm>
          <a:custGeom>
            <a:avLst/>
            <a:gdLst>
              <a:gd name="T0" fmla="+- 0 10800 961"/>
              <a:gd name="T1" fmla="*/ T0 w 19679"/>
              <a:gd name="T2" fmla="+- 0 10800 961"/>
              <a:gd name="T3" fmla="*/ 10800 h 19679"/>
              <a:gd name="T4" fmla="+- 0 10800 961"/>
              <a:gd name="T5" fmla="*/ T4 w 19679"/>
              <a:gd name="T6" fmla="+- 0 10800 961"/>
              <a:gd name="T7" fmla="*/ 10800 h 19679"/>
              <a:gd name="T8" fmla="+- 0 10800 961"/>
              <a:gd name="T9" fmla="*/ T8 w 19679"/>
              <a:gd name="T10" fmla="+- 0 10800 961"/>
              <a:gd name="T11" fmla="*/ 10800 h 19679"/>
              <a:gd name="T12" fmla="+- 0 10800 961"/>
              <a:gd name="T13" fmla="*/ T12 w 19679"/>
              <a:gd name="T14" fmla="+- 0 10800 961"/>
              <a:gd name="T15" fmla="*/ 10800 h 19679"/>
            </a:gdLst>
            <a:ahLst/>
            <a:cxnLst>
              <a:cxn ang="0">
                <a:pos x="T1" y="T3"/>
              </a:cxn>
              <a:cxn ang="0">
                <a:pos x="T5" y="T7"/>
              </a:cxn>
              <a:cxn ang="0">
                <a:pos x="T9" y="T11"/>
              </a:cxn>
              <a:cxn ang="0">
                <a:pos x="T13" y="T15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9" y="6724"/>
                  <a:pt x="20639" y="12953"/>
                  <a:pt x="16796" y="16796"/>
                </a:cubicBezTo>
                <a:cubicBezTo>
                  <a:pt x="12953" y="20638"/>
                  <a:pt x="6724" y="20638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4" y="-961"/>
                  <a:pt x="12953" y="-961"/>
                  <a:pt x="16796" y="2881"/>
                </a:cubicBezTo>
              </a:path>
            </a:pathLst>
          </a:custGeom>
          <a:solidFill>
            <a:schemeClr val="accent4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</p:spPr>
        <p:txBody>
          <a:bodyPr lIns="0" tIns="0" rIns="0" bIns="0" anchor="ctr"/>
          <a:lstStyle/>
          <a:p>
            <a:pPr>
              <a:defRPr/>
            </a:pPr>
            <a:endParaRPr lang="es-ES" sz="5600">
              <a:effectLst>
                <a:outerShdw blurRad="38100" dist="38100" dir="2700000" algn="tl">
                  <a:srgbClr val="000000"/>
                </a:outerShdw>
              </a:effectLst>
              <a:latin typeface="Gill Sans" charset="0"/>
              <a:cs typeface="Gill Sans" charset="0"/>
              <a:sym typeface="Gill Sans" charset="0"/>
            </a:endParaRPr>
          </a:p>
        </p:txBody>
      </p:sp>
      <p:sp>
        <p:nvSpPr>
          <p:cNvPr id="21" name="Прямоугольник 20"/>
          <p:cNvSpPr/>
          <p:nvPr/>
        </p:nvSpPr>
        <p:spPr>
          <a:xfrm>
            <a:off x="1154654" y="3340588"/>
            <a:ext cx="4014240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400" b="1" dirty="0" err="1" smtClean="0">
                <a:solidFill>
                  <a:srgbClr val="0070C0"/>
                </a:solidFill>
                <a:latin typeface="Arial Black" pitchFamily="34" charset="0"/>
              </a:rPr>
              <a:t>Естественно-научная</a:t>
            </a:r>
            <a:r>
              <a:rPr lang="ru-RU" sz="2400" b="1" dirty="0" smtClean="0">
                <a:solidFill>
                  <a:srgbClr val="0070C0"/>
                </a:solidFill>
                <a:latin typeface="Arial Black" pitchFamily="34" charset="0"/>
              </a:rPr>
              <a:t> </a:t>
            </a:r>
          </a:p>
          <a:p>
            <a:pPr algn="ctr"/>
            <a:r>
              <a:rPr lang="ru-RU" sz="2400" b="1" dirty="0" smtClean="0">
                <a:solidFill>
                  <a:srgbClr val="0070C0"/>
                </a:solidFill>
                <a:latin typeface="Arial Black" pitchFamily="34" charset="0"/>
              </a:rPr>
              <a:t>грамотность</a:t>
            </a:r>
            <a:endParaRPr lang="ru-RU" sz="2400" dirty="0">
              <a:solidFill>
                <a:srgbClr val="0070C0"/>
              </a:solidFill>
            </a:endParaRPr>
          </a:p>
        </p:txBody>
      </p:sp>
      <p:sp>
        <p:nvSpPr>
          <p:cNvPr id="23" name="Прямоугольник 22"/>
          <p:cNvSpPr/>
          <p:nvPr/>
        </p:nvSpPr>
        <p:spPr>
          <a:xfrm>
            <a:off x="324051" y="4243750"/>
            <a:ext cx="6096000" cy="2308324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/>
            <a:r>
              <a:rPr lang="ru-RU" b="1" dirty="0" smtClean="0">
                <a:solidFill>
                  <a:schemeClr val="tx2">
                    <a:lumMod val="90000"/>
                    <a:lumOff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Применение полученных знаний возможно с помощью различных игр. Одной из интереснейших игр-викторин является приложение </a:t>
            </a:r>
            <a:r>
              <a:rPr lang="en-US" b="1" dirty="0" smtClean="0">
                <a:solidFill>
                  <a:schemeClr val="tx2">
                    <a:lumMod val="90000"/>
                    <a:lumOff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QuizzLand. </a:t>
            </a:r>
            <a:r>
              <a:rPr lang="ru-RU" b="1" dirty="0" smtClean="0">
                <a:solidFill>
                  <a:schemeClr val="tx2">
                    <a:lumMod val="90000"/>
                    <a:lumOff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Ребята смогут не только применить свои знания, но и узнать что-то новое.  Все вопросы поделены по разделам: природа, общество, наука, история и т.д. Для развития естественнонаучной грамотности отлично подойдут работа с глобусом, картами. </a:t>
            </a:r>
            <a:endParaRPr lang="en-US" b="1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76500" y="413385"/>
            <a:ext cx="2765369" cy="24903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922619" y="562028"/>
            <a:ext cx="2933465" cy="21789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708405" y="3268831"/>
            <a:ext cx="1143000" cy="1571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042560" y="3500437"/>
            <a:ext cx="1041711" cy="17549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2" name="Picture 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9240655" y="3302721"/>
            <a:ext cx="1083700" cy="15099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" name="Рисунок 16" descr="Монгольфьер контур">
            <a:extLst>
              <a:ext uri="{FF2B5EF4-FFF2-40B4-BE49-F238E27FC236}">
                <a16:creationId xmlns:a16="http://schemas.microsoft.com/office/drawing/2014/main" xmlns="" id="{9B578FCD-C725-4560-82E7-36E8497A4EF7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/>
              </a:ext>
              <a:ext uri="{96DAC541-7B7A-43D3-8B79-37D633B846F1}">
                <asvg:svgBlip xmlns:asvg="http://schemas.microsoft.com/office/drawing/2016/SVG/main" xmlns="" r:embed="rId8"/>
              </a:ext>
            </a:extLst>
          </a:blip>
          <a:stretch>
            <a:fillRect/>
          </a:stretch>
        </p:blipFill>
        <p:spPr>
          <a:xfrm>
            <a:off x="5561012" y="3106543"/>
            <a:ext cx="576000" cy="576000"/>
          </a:xfrm>
          <a:prstGeom prst="rect">
            <a:avLst/>
          </a:prstGeom>
        </p:spPr>
      </p:pic>
      <p:pic>
        <p:nvPicPr>
          <p:cNvPr id="18" name="Рисунок 17" descr="Земной шар: Африка и Европа со сплошной заливкой">
            <a:extLst>
              <a:ext uri="{FF2B5EF4-FFF2-40B4-BE49-F238E27FC236}">
                <a16:creationId xmlns:a16="http://schemas.microsoft.com/office/drawing/2014/main" xmlns="" id="{B65F1EA3-BCFE-4A08-98C1-0E055A04ED93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xmlns=""/>
              </a:ext>
              <a:ext uri="{96DAC541-7B7A-43D3-8B79-37D633B846F1}">
                <asvg:svgBlip xmlns:asvg="http://schemas.microsoft.com/office/drawing/2016/SVG/main" xmlns="" r:embed="rId10"/>
              </a:ext>
            </a:extLst>
          </a:blip>
          <a:stretch>
            <a:fillRect/>
          </a:stretch>
        </p:blipFill>
        <p:spPr>
          <a:xfrm>
            <a:off x="5066452" y="3616681"/>
            <a:ext cx="576000" cy="576000"/>
          </a:xfrm>
          <a:prstGeom prst="rect">
            <a:avLst/>
          </a:prstGeom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6693269" y="5424336"/>
            <a:ext cx="2446761" cy="10438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6" name="Picture 4" descr="https://sun9-58.userapi.com/impg/WHASRQNdJWdwR1qc1fi5zq1I7ih1xJ6QCsy07A/y9rZESMZE7U.jpg?size=2560x1920&amp;quality=95&amp;sign=d114fe6ebf111ecc160114012c88caf0&amp;type=album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9324305" y="4900213"/>
            <a:ext cx="2206122" cy="165459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39730094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>
            <a:extLst>
              <a:ext uri="{FF2B5EF4-FFF2-40B4-BE49-F238E27FC236}">
                <a16:creationId xmlns:a16="http://schemas.microsoft.com/office/drawing/2014/main" xmlns="" id="{5A376B62-5474-4B9D-863A-F5D4D7F18C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43918" y="2492943"/>
            <a:ext cx="3418456" cy="915036"/>
          </a:xfrm>
        </p:spPr>
        <p:txBody>
          <a:bodyPr>
            <a:normAutofit/>
          </a:bodyPr>
          <a:lstStyle/>
          <a:p>
            <a:pPr algn="ctr"/>
            <a:r>
              <a:rPr lang="ru-RU" sz="2400" b="1" dirty="0" smtClean="0">
                <a:latin typeface="Arial Black" pitchFamily="34" charset="0"/>
              </a:rPr>
              <a:t>Финансовая </a:t>
            </a:r>
            <a:br>
              <a:rPr lang="ru-RU" sz="2400" b="1" dirty="0" smtClean="0">
                <a:latin typeface="Arial Black" pitchFamily="34" charset="0"/>
              </a:rPr>
            </a:br>
            <a:r>
              <a:rPr lang="ru-RU" sz="2400" b="1" dirty="0" smtClean="0">
                <a:latin typeface="Arial Black" pitchFamily="34" charset="0"/>
              </a:rPr>
              <a:t>грамотность</a:t>
            </a:r>
            <a:endParaRPr lang="ru-RU" sz="2400" b="1" dirty="0">
              <a:latin typeface="Arial Black" pitchFamily="34" charset="0"/>
            </a:endParaRPr>
          </a:p>
        </p:txBody>
      </p:sp>
      <p:sp>
        <p:nvSpPr>
          <p:cNvPr id="9" name="AutoShape 7">
            <a:extLst>
              <a:ext uri="{FF2B5EF4-FFF2-40B4-BE49-F238E27FC236}">
                <a16:creationId xmlns:a16="http://schemas.microsoft.com/office/drawing/2014/main" xmlns="" id="{879540BF-1E09-4C1E-9C17-2ED9B1A572F9}"/>
              </a:ext>
            </a:extLst>
          </p:cNvPr>
          <p:cNvSpPr>
            <a:spLocks/>
          </p:cNvSpPr>
          <p:nvPr/>
        </p:nvSpPr>
        <p:spPr bwMode="auto">
          <a:xfrm>
            <a:off x="327258" y="2589196"/>
            <a:ext cx="726226" cy="727189"/>
          </a:xfrm>
          <a:custGeom>
            <a:avLst/>
            <a:gdLst>
              <a:gd name="T0" fmla="+- 0 10800 961"/>
              <a:gd name="T1" fmla="*/ T0 w 19679"/>
              <a:gd name="T2" fmla="+- 0 10800 961"/>
              <a:gd name="T3" fmla="*/ 10800 h 19679"/>
              <a:gd name="T4" fmla="+- 0 10800 961"/>
              <a:gd name="T5" fmla="*/ T4 w 19679"/>
              <a:gd name="T6" fmla="+- 0 10800 961"/>
              <a:gd name="T7" fmla="*/ 10800 h 19679"/>
              <a:gd name="T8" fmla="+- 0 10800 961"/>
              <a:gd name="T9" fmla="*/ T8 w 19679"/>
              <a:gd name="T10" fmla="+- 0 10800 961"/>
              <a:gd name="T11" fmla="*/ 10800 h 19679"/>
              <a:gd name="T12" fmla="+- 0 10800 961"/>
              <a:gd name="T13" fmla="*/ T12 w 19679"/>
              <a:gd name="T14" fmla="+- 0 10800 961"/>
              <a:gd name="T15" fmla="*/ 10800 h 19679"/>
            </a:gdLst>
            <a:ahLst/>
            <a:cxnLst>
              <a:cxn ang="0">
                <a:pos x="T1" y="T3"/>
              </a:cxn>
              <a:cxn ang="0">
                <a:pos x="T5" y="T7"/>
              </a:cxn>
              <a:cxn ang="0">
                <a:pos x="T9" y="T11"/>
              </a:cxn>
              <a:cxn ang="0">
                <a:pos x="T13" y="T15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9" y="6724"/>
                  <a:pt x="20639" y="12953"/>
                  <a:pt x="16796" y="16796"/>
                </a:cubicBezTo>
                <a:cubicBezTo>
                  <a:pt x="12953" y="20638"/>
                  <a:pt x="6724" y="20638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4" y="-961"/>
                  <a:pt x="12953" y="-961"/>
                  <a:pt x="16796" y="2881"/>
                </a:cubicBezTo>
              </a:path>
            </a:pathLst>
          </a:custGeom>
          <a:solidFill>
            <a:schemeClr val="accent6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</p:spPr>
        <p:txBody>
          <a:bodyPr lIns="0" tIns="0" rIns="0" bIns="0" anchor="ctr"/>
          <a:lstStyle/>
          <a:p>
            <a:pPr>
              <a:defRPr/>
            </a:pPr>
            <a:endParaRPr lang="es-ES" sz="5600">
              <a:effectLst>
                <a:outerShdw blurRad="38100" dist="38100" dir="2700000" algn="tl">
                  <a:srgbClr val="000000"/>
                </a:outerShdw>
              </a:effectLst>
              <a:latin typeface="Gill Sans" charset="0"/>
              <a:cs typeface="Gill Sans" charset="0"/>
              <a:sym typeface="Gill Sans" charset="0"/>
            </a:endParaRPr>
          </a:p>
        </p:txBody>
      </p:sp>
      <p:sp>
        <p:nvSpPr>
          <p:cNvPr id="13" name="Rectangle 48">
            <a:extLst>
              <a:ext uri="{FF2B5EF4-FFF2-40B4-BE49-F238E27FC236}">
                <a16:creationId xmlns:a16="http://schemas.microsoft.com/office/drawing/2014/main" xmlns="" id="{7FB47BEE-07F9-4478-BC88-6EB43CFDD31E}"/>
              </a:ext>
            </a:extLst>
          </p:cNvPr>
          <p:cNvSpPr>
            <a:spLocks/>
          </p:cNvSpPr>
          <p:nvPr/>
        </p:nvSpPr>
        <p:spPr bwMode="auto">
          <a:xfrm>
            <a:off x="4639911" y="1090524"/>
            <a:ext cx="6968156" cy="16619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 anchor="t" anchorCtr="0">
            <a:spAutoFit/>
          </a:bodyPr>
          <a:lstStyle/>
          <a:p>
            <a:pPr algn="just"/>
            <a:r>
              <a:rPr lang="ru-RU" b="1" dirty="0" smtClean="0">
                <a:solidFill>
                  <a:schemeClr val="tx2">
                    <a:lumMod val="90000"/>
                    <a:lumOff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Основы математической грамотности мы закладываем во время уроков математики, далее во внеурочное время открываются огромные перспективы для развития этого направления. </a:t>
            </a:r>
          </a:p>
          <a:p>
            <a:pPr algn="just"/>
            <a:r>
              <a:rPr lang="ru-RU" b="1" dirty="0" err="1" smtClean="0">
                <a:solidFill>
                  <a:schemeClr val="tx2">
                    <a:lumMod val="90000"/>
                    <a:lumOff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Кейс-задания</a:t>
            </a:r>
            <a:r>
              <a:rPr lang="ru-RU" b="1" dirty="0" smtClean="0">
                <a:solidFill>
                  <a:schemeClr val="tx2">
                    <a:lumMod val="90000"/>
                    <a:lumOff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 помогут ребятам не только усвоить математические понятия, но и научиться применять их в жизни.</a:t>
            </a:r>
          </a:p>
          <a:p>
            <a:pPr algn="just"/>
            <a:endParaRPr lang="en-US" b="1" dirty="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xmlns="" id="{30A92336-AE9B-4168-87E0-E21BE1D4EA0E}"/>
              </a:ext>
            </a:extLst>
          </p:cNvPr>
          <p:cNvSpPr txBox="1"/>
          <p:nvPr/>
        </p:nvSpPr>
        <p:spPr>
          <a:xfrm>
            <a:off x="6582722" y="1672993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>
                <a:solidFill>
                  <a:schemeClr val="bg2"/>
                </a:solidFill>
              </a:rPr>
              <a:t>1</a:t>
            </a:r>
          </a:p>
        </p:txBody>
      </p:sp>
      <p:sp>
        <p:nvSpPr>
          <p:cNvPr id="16" name="AutoShape 7">
            <a:extLst>
              <a:ext uri="{FF2B5EF4-FFF2-40B4-BE49-F238E27FC236}">
                <a16:creationId xmlns:a16="http://schemas.microsoft.com/office/drawing/2014/main" xmlns="" id="{A9E4BC2C-BA3F-4500-B36C-B88CF6846B73}"/>
              </a:ext>
            </a:extLst>
          </p:cNvPr>
          <p:cNvSpPr>
            <a:spLocks/>
          </p:cNvSpPr>
          <p:nvPr/>
        </p:nvSpPr>
        <p:spPr bwMode="auto">
          <a:xfrm>
            <a:off x="10952062" y="5551374"/>
            <a:ext cx="726226" cy="727189"/>
          </a:xfrm>
          <a:custGeom>
            <a:avLst/>
            <a:gdLst>
              <a:gd name="T0" fmla="+- 0 10800 961"/>
              <a:gd name="T1" fmla="*/ T0 w 19679"/>
              <a:gd name="T2" fmla="+- 0 10800 961"/>
              <a:gd name="T3" fmla="*/ 10800 h 19679"/>
              <a:gd name="T4" fmla="+- 0 10800 961"/>
              <a:gd name="T5" fmla="*/ T4 w 19679"/>
              <a:gd name="T6" fmla="+- 0 10800 961"/>
              <a:gd name="T7" fmla="*/ 10800 h 19679"/>
              <a:gd name="T8" fmla="+- 0 10800 961"/>
              <a:gd name="T9" fmla="*/ T8 w 19679"/>
              <a:gd name="T10" fmla="+- 0 10800 961"/>
              <a:gd name="T11" fmla="*/ 10800 h 19679"/>
              <a:gd name="T12" fmla="+- 0 10800 961"/>
              <a:gd name="T13" fmla="*/ T12 w 19679"/>
              <a:gd name="T14" fmla="+- 0 10800 961"/>
              <a:gd name="T15" fmla="*/ 10800 h 19679"/>
            </a:gdLst>
            <a:ahLst/>
            <a:cxnLst>
              <a:cxn ang="0">
                <a:pos x="T1" y="T3"/>
              </a:cxn>
              <a:cxn ang="0">
                <a:pos x="T5" y="T7"/>
              </a:cxn>
              <a:cxn ang="0">
                <a:pos x="T9" y="T11"/>
              </a:cxn>
              <a:cxn ang="0">
                <a:pos x="T13" y="T15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9" y="6724"/>
                  <a:pt x="20639" y="12953"/>
                  <a:pt x="16796" y="16796"/>
                </a:cubicBezTo>
                <a:cubicBezTo>
                  <a:pt x="12953" y="20638"/>
                  <a:pt x="6724" y="20638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4" y="-961"/>
                  <a:pt x="12953" y="-961"/>
                  <a:pt x="16796" y="2881"/>
                </a:cubicBezTo>
              </a:path>
            </a:pathLst>
          </a:custGeom>
          <a:solidFill>
            <a:schemeClr val="accent5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</p:spPr>
        <p:txBody>
          <a:bodyPr lIns="0" tIns="0" rIns="0" bIns="0" anchor="ctr"/>
          <a:lstStyle/>
          <a:p>
            <a:pPr>
              <a:defRPr/>
            </a:pPr>
            <a:endParaRPr lang="es-ES" sz="5600">
              <a:effectLst>
                <a:outerShdw blurRad="38100" dist="38100" dir="2700000" algn="tl">
                  <a:srgbClr val="000000"/>
                </a:outerShdw>
              </a:effectLst>
              <a:latin typeface="Gill Sans" charset="0"/>
              <a:cs typeface="Gill Sans" charset="0"/>
              <a:sym typeface="Gill Sans" charset="0"/>
            </a:endParaRPr>
          </a:p>
        </p:txBody>
      </p:sp>
      <p:sp>
        <p:nvSpPr>
          <p:cNvPr id="24" name="AutoShape 7">
            <a:extLst>
              <a:ext uri="{FF2B5EF4-FFF2-40B4-BE49-F238E27FC236}">
                <a16:creationId xmlns:a16="http://schemas.microsoft.com/office/drawing/2014/main" xmlns="" id="{9C38FE85-7711-457D-8AB4-0FEE3A32C85E}"/>
              </a:ext>
            </a:extLst>
          </p:cNvPr>
          <p:cNvSpPr>
            <a:spLocks/>
          </p:cNvSpPr>
          <p:nvPr/>
        </p:nvSpPr>
        <p:spPr bwMode="auto">
          <a:xfrm>
            <a:off x="5975801" y="168255"/>
            <a:ext cx="726226" cy="727189"/>
          </a:xfrm>
          <a:custGeom>
            <a:avLst/>
            <a:gdLst>
              <a:gd name="T0" fmla="+- 0 10800 961"/>
              <a:gd name="T1" fmla="*/ T0 w 19679"/>
              <a:gd name="T2" fmla="+- 0 10800 961"/>
              <a:gd name="T3" fmla="*/ 10800 h 19679"/>
              <a:gd name="T4" fmla="+- 0 10800 961"/>
              <a:gd name="T5" fmla="*/ T4 w 19679"/>
              <a:gd name="T6" fmla="+- 0 10800 961"/>
              <a:gd name="T7" fmla="*/ 10800 h 19679"/>
              <a:gd name="T8" fmla="+- 0 10800 961"/>
              <a:gd name="T9" fmla="*/ T8 w 19679"/>
              <a:gd name="T10" fmla="+- 0 10800 961"/>
              <a:gd name="T11" fmla="*/ 10800 h 19679"/>
              <a:gd name="T12" fmla="+- 0 10800 961"/>
              <a:gd name="T13" fmla="*/ T12 w 19679"/>
              <a:gd name="T14" fmla="+- 0 10800 961"/>
              <a:gd name="T15" fmla="*/ 10800 h 19679"/>
            </a:gdLst>
            <a:ahLst/>
            <a:cxnLst>
              <a:cxn ang="0">
                <a:pos x="T1" y="T3"/>
              </a:cxn>
              <a:cxn ang="0">
                <a:pos x="T5" y="T7"/>
              </a:cxn>
              <a:cxn ang="0">
                <a:pos x="T9" y="T11"/>
              </a:cxn>
              <a:cxn ang="0">
                <a:pos x="T13" y="T15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9" y="6724"/>
                  <a:pt x="20639" y="12953"/>
                  <a:pt x="16796" y="16796"/>
                </a:cubicBezTo>
                <a:cubicBezTo>
                  <a:pt x="12953" y="20638"/>
                  <a:pt x="6724" y="20638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4" y="-961"/>
                  <a:pt x="12953" y="-961"/>
                  <a:pt x="16796" y="2881"/>
                </a:cubicBezTo>
              </a:path>
            </a:pathLst>
          </a:custGeom>
          <a:solidFill>
            <a:schemeClr val="accent4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</p:spPr>
        <p:txBody>
          <a:bodyPr lIns="0" tIns="0" rIns="0" bIns="0" anchor="ctr"/>
          <a:lstStyle/>
          <a:p>
            <a:pPr>
              <a:defRPr/>
            </a:pPr>
            <a:endParaRPr lang="es-ES" sz="5600">
              <a:effectLst>
                <a:outerShdw blurRad="38100" dist="38100" dir="2700000" algn="tl">
                  <a:srgbClr val="000000"/>
                </a:outerShdw>
              </a:effectLst>
              <a:latin typeface="Gill Sans" charset="0"/>
              <a:cs typeface="Gill Sans" charset="0"/>
              <a:sym typeface="Gill Sans" charset="0"/>
            </a:endParaRPr>
          </a:p>
        </p:txBody>
      </p:sp>
      <p:sp>
        <p:nvSpPr>
          <p:cNvPr id="22" name="Прямоугольник 21"/>
          <p:cNvSpPr/>
          <p:nvPr/>
        </p:nvSpPr>
        <p:spPr>
          <a:xfrm>
            <a:off x="5438274" y="179755"/>
            <a:ext cx="6096000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sz="2400" b="1" dirty="0" smtClean="0">
                <a:solidFill>
                  <a:srgbClr val="0070C0"/>
                </a:solidFill>
                <a:latin typeface="Arial Black" pitchFamily="34" charset="0"/>
              </a:rPr>
              <a:t>Математическая</a:t>
            </a:r>
            <a:br>
              <a:rPr lang="ru-RU" sz="2400" b="1" dirty="0" smtClean="0">
                <a:solidFill>
                  <a:srgbClr val="0070C0"/>
                </a:solidFill>
                <a:latin typeface="Arial Black" pitchFamily="34" charset="0"/>
              </a:rPr>
            </a:br>
            <a:r>
              <a:rPr lang="ru-RU" sz="2400" b="1" dirty="0" smtClean="0">
                <a:solidFill>
                  <a:srgbClr val="0070C0"/>
                </a:solidFill>
                <a:latin typeface="Arial Black" pitchFamily="34" charset="0"/>
              </a:rPr>
              <a:t>грамотность</a:t>
            </a:r>
            <a:endParaRPr lang="ru-RU" sz="2400" dirty="0">
              <a:solidFill>
                <a:srgbClr val="0070C0"/>
              </a:solidFill>
            </a:endParaRPr>
          </a:p>
        </p:txBody>
      </p:sp>
      <p:sp>
        <p:nvSpPr>
          <p:cNvPr id="23" name="Прямоугольник 22"/>
          <p:cNvSpPr/>
          <p:nvPr/>
        </p:nvSpPr>
        <p:spPr>
          <a:xfrm>
            <a:off x="304801" y="3454477"/>
            <a:ext cx="6096000" cy="2862322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/>
            <a:r>
              <a:rPr lang="ru-RU" b="1" dirty="0" smtClean="0">
                <a:solidFill>
                  <a:schemeClr val="tx2">
                    <a:lumMod val="90000"/>
                    <a:lumOff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Для формирования финансовой грамотности тоже предлагаю использовать карточки на </a:t>
            </a:r>
            <a:r>
              <a:rPr lang="ru-RU" b="1" dirty="0" err="1" smtClean="0">
                <a:solidFill>
                  <a:schemeClr val="tx2">
                    <a:lumMod val="90000"/>
                    <a:lumOff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Яндекс.Учебнике</a:t>
            </a:r>
            <a:r>
              <a:rPr lang="ru-RU" b="1" dirty="0" smtClean="0">
                <a:solidFill>
                  <a:schemeClr val="tx2">
                    <a:lumMod val="90000"/>
                    <a:lumOff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. Некоторые математические темы помогут сформировать этот компонент функциональной грамотности. Еще одним видом работы являются настольные игры. Одна из любимых детских настольных игр – монополия. Она поможет ребятам осознать, что такое инвестиции, недвижимость и т д. Кроме того, научит важнейшим операциям с финансами, устному счету. </a:t>
            </a:r>
            <a:endParaRPr lang="en-US" b="1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400798" y="2849078"/>
            <a:ext cx="3596343" cy="23870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93721" y="191903"/>
            <a:ext cx="3570271" cy="21991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2" name="Picture 2" descr="https://sun9-56.userapi.com/impg/wiqCXb0XsCowJaheAUjhWf39umrayYj6db0BAA/OJhRNV4G6TE.jpg?size=2560x1920&amp;quality=95&amp;sign=55e98f2b5eb2dc128d0436bc558815ee&amp;type=album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flipH="1">
            <a:off x="8768614" y="2927033"/>
            <a:ext cx="2936367" cy="2202276"/>
          </a:xfrm>
          <a:prstGeom prst="rect">
            <a:avLst/>
          </a:prstGeom>
          <a:noFill/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834966" y="4773630"/>
            <a:ext cx="2416808" cy="19520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39730094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>
            <a:extLst>
              <a:ext uri="{FF2B5EF4-FFF2-40B4-BE49-F238E27FC236}">
                <a16:creationId xmlns:a16="http://schemas.microsoft.com/office/drawing/2014/main" xmlns="" id="{5A376B62-5474-4B9D-863A-F5D4D7F18C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43918" y="2492943"/>
            <a:ext cx="3418456" cy="915036"/>
          </a:xfrm>
        </p:spPr>
        <p:txBody>
          <a:bodyPr>
            <a:normAutofit/>
          </a:bodyPr>
          <a:lstStyle/>
          <a:p>
            <a:pPr algn="ctr"/>
            <a:r>
              <a:rPr lang="ru-RU" sz="2400" b="1" dirty="0" smtClean="0">
                <a:latin typeface="Arial Black" pitchFamily="34" charset="0"/>
              </a:rPr>
              <a:t>Юридическая </a:t>
            </a:r>
            <a:br>
              <a:rPr lang="ru-RU" sz="2400" b="1" dirty="0" smtClean="0">
                <a:latin typeface="Arial Black" pitchFamily="34" charset="0"/>
              </a:rPr>
            </a:br>
            <a:r>
              <a:rPr lang="ru-RU" sz="2400" b="1" dirty="0" smtClean="0">
                <a:latin typeface="Arial Black" pitchFamily="34" charset="0"/>
              </a:rPr>
              <a:t>грамотность</a:t>
            </a:r>
            <a:endParaRPr lang="ru-RU" sz="2400" b="1" dirty="0">
              <a:latin typeface="Arial Black" pitchFamily="34" charset="0"/>
            </a:endParaRPr>
          </a:p>
        </p:txBody>
      </p:sp>
      <p:sp>
        <p:nvSpPr>
          <p:cNvPr id="9" name="AutoShape 7">
            <a:extLst>
              <a:ext uri="{FF2B5EF4-FFF2-40B4-BE49-F238E27FC236}">
                <a16:creationId xmlns:a16="http://schemas.microsoft.com/office/drawing/2014/main" xmlns="" id="{879540BF-1E09-4C1E-9C17-2ED9B1A572F9}"/>
              </a:ext>
            </a:extLst>
          </p:cNvPr>
          <p:cNvSpPr>
            <a:spLocks/>
          </p:cNvSpPr>
          <p:nvPr/>
        </p:nvSpPr>
        <p:spPr bwMode="auto">
          <a:xfrm>
            <a:off x="327258" y="2589196"/>
            <a:ext cx="726226" cy="727189"/>
          </a:xfrm>
          <a:custGeom>
            <a:avLst/>
            <a:gdLst>
              <a:gd name="T0" fmla="+- 0 10800 961"/>
              <a:gd name="T1" fmla="*/ T0 w 19679"/>
              <a:gd name="T2" fmla="+- 0 10800 961"/>
              <a:gd name="T3" fmla="*/ 10800 h 19679"/>
              <a:gd name="T4" fmla="+- 0 10800 961"/>
              <a:gd name="T5" fmla="*/ T4 w 19679"/>
              <a:gd name="T6" fmla="+- 0 10800 961"/>
              <a:gd name="T7" fmla="*/ 10800 h 19679"/>
              <a:gd name="T8" fmla="+- 0 10800 961"/>
              <a:gd name="T9" fmla="*/ T8 w 19679"/>
              <a:gd name="T10" fmla="+- 0 10800 961"/>
              <a:gd name="T11" fmla="*/ 10800 h 19679"/>
              <a:gd name="T12" fmla="+- 0 10800 961"/>
              <a:gd name="T13" fmla="*/ T12 w 19679"/>
              <a:gd name="T14" fmla="+- 0 10800 961"/>
              <a:gd name="T15" fmla="*/ 10800 h 19679"/>
            </a:gdLst>
            <a:ahLst/>
            <a:cxnLst>
              <a:cxn ang="0">
                <a:pos x="T1" y="T3"/>
              </a:cxn>
              <a:cxn ang="0">
                <a:pos x="T5" y="T7"/>
              </a:cxn>
              <a:cxn ang="0">
                <a:pos x="T9" y="T11"/>
              </a:cxn>
              <a:cxn ang="0">
                <a:pos x="T13" y="T15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9" y="6724"/>
                  <a:pt x="20639" y="12953"/>
                  <a:pt x="16796" y="16796"/>
                </a:cubicBezTo>
                <a:cubicBezTo>
                  <a:pt x="12953" y="20638"/>
                  <a:pt x="6724" y="20638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4" y="-961"/>
                  <a:pt x="12953" y="-961"/>
                  <a:pt x="16796" y="2881"/>
                </a:cubicBezTo>
              </a:path>
            </a:pathLst>
          </a:custGeom>
          <a:solidFill>
            <a:schemeClr val="accent6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</p:spPr>
        <p:txBody>
          <a:bodyPr lIns="0" tIns="0" rIns="0" bIns="0" anchor="ctr"/>
          <a:lstStyle/>
          <a:p>
            <a:pPr>
              <a:defRPr/>
            </a:pPr>
            <a:endParaRPr lang="es-ES" sz="5600">
              <a:effectLst>
                <a:outerShdw blurRad="38100" dist="38100" dir="2700000" algn="tl">
                  <a:srgbClr val="000000"/>
                </a:outerShdw>
              </a:effectLst>
              <a:latin typeface="Gill Sans" charset="0"/>
              <a:cs typeface="Gill Sans" charset="0"/>
              <a:sym typeface="Gill Sans" charset="0"/>
            </a:endParaRPr>
          </a:p>
        </p:txBody>
      </p:sp>
      <p:sp>
        <p:nvSpPr>
          <p:cNvPr id="13" name="Rectangle 48">
            <a:extLst>
              <a:ext uri="{FF2B5EF4-FFF2-40B4-BE49-F238E27FC236}">
                <a16:creationId xmlns:a16="http://schemas.microsoft.com/office/drawing/2014/main" xmlns="" id="{7FB47BEE-07F9-4478-BC88-6EB43CFDD31E}"/>
              </a:ext>
            </a:extLst>
          </p:cNvPr>
          <p:cNvSpPr>
            <a:spLocks/>
          </p:cNvSpPr>
          <p:nvPr/>
        </p:nvSpPr>
        <p:spPr bwMode="auto">
          <a:xfrm>
            <a:off x="5284269" y="1090524"/>
            <a:ext cx="6323798" cy="36009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 anchor="t" anchorCtr="0">
            <a:spAutoFit/>
          </a:bodyPr>
          <a:lstStyle/>
          <a:p>
            <a:pPr algn="just"/>
            <a:r>
              <a:rPr lang="ru-RU" b="1" dirty="0" smtClean="0">
                <a:solidFill>
                  <a:schemeClr val="tx2">
                    <a:lumMod val="90000"/>
                    <a:lumOff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Компьютерная грамотность реализуется на курсе внеурочной деятельности «</a:t>
            </a:r>
            <a:r>
              <a:rPr lang="ru-RU" b="1" dirty="0" smtClean="0">
                <a:solidFill>
                  <a:schemeClr val="tx2">
                    <a:lumMod val="90000"/>
                    <a:lumOff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Информатика</a:t>
            </a:r>
            <a:r>
              <a:rPr lang="ru-RU" b="1" dirty="0" smtClean="0">
                <a:solidFill>
                  <a:schemeClr val="tx2">
                    <a:lumMod val="90000"/>
                    <a:lumOff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». Занятия проходят на региональной </a:t>
            </a:r>
            <a:r>
              <a:rPr lang="ru-RU" b="1" dirty="0" err="1" smtClean="0">
                <a:solidFill>
                  <a:schemeClr val="tx2">
                    <a:lumMod val="90000"/>
                    <a:lumOff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онлайн-платформе</a:t>
            </a:r>
            <a:r>
              <a:rPr lang="ru-RU" b="1" dirty="0" smtClean="0">
                <a:solidFill>
                  <a:schemeClr val="tx2">
                    <a:lumMod val="90000"/>
                    <a:lumOff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b="1" dirty="0" smtClean="0">
                <a:solidFill>
                  <a:schemeClr val="tx2">
                    <a:lumMod val="90000"/>
                    <a:lumOff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где учащиеся </a:t>
            </a:r>
            <a:r>
              <a:rPr lang="ru-RU" b="1" dirty="0" smtClean="0">
                <a:solidFill>
                  <a:schemeClr val="tx2">
                    <a:lumMod val="90000"/>
                    <a:lumOff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изучают </a:t>
            </a:r>
            <a:r>
              <a:rPr lang="ru-RU" b="1" dirty="0" smtClean="0">
                <a:solidFill>
                  <a:schemeClr val="tx2">
                    <a:lumMod val="90000"/>
                    <a:lumOff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навыки будущего в интерактивной </a:t>
            </a:r>
            <a:r>
              <a:rPr lang="ru-RU" b="1" dirty="0" smtClean="0">
                <a:solidFill>
                  <a:schemeClr val="tx2">
                    <a:lumMod val="90000"/>
                    <a:lumOff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форме. Отдельно хотелось бы отметить практико-ориентированные задания (работа с папками и файлами, работа с текстовым форматом, тренажер для развития скорости печати, работа в графическом редакторе, проекты). Кроме того, ребята изучают «навыки будущего» и развивают компьютерную грамотность с помощью прохождения «уроков цифры» </a:t>
            </a:r>
            <a:r>
              <a:rPr lang="ru-RU" b="1" dirty="0" smtClean="0">
                <a:solidFill>
                  <a:schemeClr val="tx2">
                    <a:lumMod val="90000"/>
                    <a:lumOff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ru-RU" b="1" dirty="0" smtClean="0">
                <a:solidFill>
                  <a:schemeClr val="tx2">
                    <a:lumMod val="90000"/>
                    <a:lumOff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всероссийского образовательного проекта </a:t>
            </a:r>
            <a:r>
              <a:rPr lang="ru-RU" b="1" dirty="0" smtClean="0">
                <a:solidFill>
                  <a:schemeClr val="tx2">
                    <a:lumMod val="90000"/>
                    <a:lumOff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в сфере информационных </a:t>
            </a:r>
            <a:r>
              <a:rPr lang="ru-RU" b="1" dirty="0" smtClean="0">
                <a:solidFill>
                  <a:schemeClr val="tx2">
                    <a:lumMod val="90000"/>
                    <a:lumOff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технологий.</a:t>
            </a:r>
            <a:endParaRPr lang="ru-RU" b="1" dirty="0" smtClean="0">
              <a:solidFill>
                <a:schemeClr val="tx2">
                  <a:lumMod val="90000"/>
                  <a:lumOff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en-US" b="1" dirty="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xmlns="" id="{30A92336-AE9B-4168-87E0-E21BE1D4EA0E}"/>
              </a:ext>
            </a:extLst>
          </p:cNvPr>
          <p:cNvSpPr txBox="1"/>
          <p:nvPr/>
        </p:nvSpPr>
        <p:spPr>
          <a:xfrm>
            <a:off x="6582722" y="1672993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>
                <a:solidFill>
                  <a:schemeClr val="bg2"/>
                </a:solidFill>
              </a:rPr>
              <a:t>1</a:t>
            </a:r>
          </a:p>
        </p:txBody>
      </p:sp>
      <p:sp>
        <p:nvSpPr>
          <p:cNvPr id="16" name="AutoShape 7">
            <a:extLst>
              <a:ext uri="{FF2B5EF4-FFF2-40B4-BE49-F238E27FC236}">
                <a16:creationId xmlns:a16="http://schemas.microsoft.com/office/drawing/2014/main" xmlns="" id="{A9E4BC2C-BA3F-4500-B36C-B88CF6846B73}"/>
              </a:ext>
            </a:extLst>
          </p:cNvPr>
          <p:cNvSpPr>
            <a:spLocks/>
          </p:cNvSpPr>
          <p:nvPr/>
        </p:nvSpPr>
        <p:spPr bwMode="auto">
          <a:xfrm>
            <a:off x="10961688" y="4290464"/>
            <a:ext cx="726226" cy="727189"/>
          </a:xfrm>
          <a:custGeom>
            <a:avLst/>
            <a:gdLst>
              <a:gd name="T0" fmla="+- 0 10800 961"/>
              <a:gd name="T1" fmla="*/ T0 w 19679"/>
              <a:gd name="T2" fmla="+- 0 10800 961"/>
              <a:gd name="T3" fmla="*/ 10800 h 19679"/>
              <a:gd name="T4" fmla="+- 0 10800 961"/>
              <a:gd name="T5" fmla="*/ T4 w 19679"/>
              <a:gd name="T6" fmla="+- 0 10800 961"/>
              <a:gd name="T7" fmla="*/ 10800 h 19679"/>
              <a:gd name="T8" fmla="+- 0 10800 961"/>
              <a:gd name="T9" fmla="*/ T8 w 19679"/>
              <a:gd name="T10" fmla="+- 0 10800 961"/>
              <a:gd name="T11" fmla="*/ 10800 h 19679"/>
              <a:gd name="T12" fmla="+- 0 10800 961"/>
              <a:gd name="T13" fmla="*/ T12 w 19679"/>
              <a:gd name="T14" fmla="+- 0 10800 961"/>
              <a:gd name="T15" fmla="*/ 10800 h 19679"/>
            </a:gdLst>
            <a:ahLst/>
            <a:cxnLst>
              <a:cxn ang="0">
                <a:pos x="T1" y="T3"/>
              </a:cxn>
              <a:cxn ang="0">
                <a:pos x="T5" y="T7"/>
              </a:cxn>
              <a:cxn ang="0">
                <a:pos x="T9" y="T11"/>
              </a:cxn>
              <a:cxn ang="0">
                <a:pos x="T13" y="T15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9" y="6724"/>
                  <a:pt x="20639" y="12953"/>
                  <a:pt x="16796" y="16796"/>
                </a:cubicBezTo>
                <a:cubicBezTo>
                  <a:pt x="12953" y="20638"/>
                  <a:pt x="6724" y="20638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4" y="-961"/>
                  <a:pt x="12953" y="-961"/>
                  <a:pt x="16796" y="2881"/>
                </a:cubicBezTo>
              </a:path>
            </a:pathLst>
          </a:custGeom>
          <a:solidFill>
            <a:schemeClr val="accent5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</p:spPr>
        <p:txBody>
          <a:bodyPr lIns="0" tIns="0" rIns="0" bIns="0" anchor="ctr"/>
          <a:lstStyle/>
          <a:p>
            <a:pPr>
              <a:defRPr/>
            </a:pPr>
            <a:endParaRPr lang="es-ES" sz="5600">
              <a:effectLst>
                <a:outerShdw blurRad="38100" dist="38100" dir="2700000" algn="tl">
                  <a:srgbClr val="000000"/>
                </a:outerShdw>
              </a:effectLst>
              <a:latin typeface="Gill Sans" charset="0"/>
              <a:cs typeface="Gill Sans" charset="0"/>
              <a:sym typeface="Gill Sans" charset="0"/>
            </a:endParaRPr>
          </a:p>
        </p:txBody>
      </p:sp>
      <p:sp>
        <p:nvSpPr>
          <p:cNvPr id="24" name="AutoShape 7">
            <a:extLst>
              <a:ext uri="{FF2B5EF4-FFF2-40B4-BE49-F238E27FC236}">
                <a16:creationId xmlns:a16="http://schemas.microsoft.com/office/drawing/2014/main" xmlns="" id="{9C38FE85-7711-457D-8AB4-0FEE3A32C85E}"/>
              </a:ext>
            </a:extLst>
          </p:cNvPr>
          <p:cNvSpPr>
            <a:spLocks/>
          </p:cNvSpPr>
          <p:nvPr/>
        </p:nvSpPr>
        <p:spPr bwMode="auto">
          <a:xfrm>
            <a:off x="5975801" y="168255"/>
            <a:ext cx="726226" cy="727189"/>
          </a:xfrm>
          <a:custGeom>
            <a:avLst/>
            <a:gdLst>
              <a:gd name="T0" fmla="+- 0 10800 961"/>
              <a:gd name="T1" fmla="*/ T0 w 19679"/>
              <a:gd name="T2" fmla="+- 0 10800 961"/>
              <a:gd name="T3" fmla="*/ 10800 h 19679"/>
              <a:gd name="T4" fmla="+- 0 10800 961"/>
              <a:gd name="T5" fmla="*/ T4 w 19679"/>
              <a:gd name="T6" fmla="+- 0 10800 961"/>
              <a:gd name="T7" fmla="*/ 10800 h 19679"/>
              <a:gd name="T8" fmla="+- 0 10800 961"/>
              <a:gd name="T9" fmla="*/ T8 w 19679"/>
              <a:gd name="T10" fmla="+- 0 10800 961"/>
              <a:gd name="T11" fmla="*/ 10800 h 19679"/>
              <a:gd name="T12" fmla="+- 0 10800 961"/>
              <a:gd name="T13" fmla="*/ T12 w 19679"/>
              <a:gd name="T14" fmla="+- 0 10800 961"/>
              <a:gd name="T15" fmla="*/ 10800 h 19679"/>
            </a:gdLst>
            <a:ahLst/>
            <a:cxnLst>
              <a:cxn ang="0">
                <a:pos x="T1" y="T3"/>
              </a:cxn>
              <a:cxn ang="0">
                <a:pos x="T5" y="T7"/>
              </a:cxn>
              <a:cxn ang="0">
                <a:pos x="T9" y="T11"/>
              </a:cxn>
              <a:cxn ang="0">
                <a:pos x="T13" y="T15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9" y="6724"/>
                  <a:pt x="20639" y="12953"/>
                  <a:pt x="16796" y="16796"/>
                </a:cubicBezTo>
                <a:cubicBezTo>
                  <a:pt x="12953" y="20638"/>
                  <a:pt x="6724" y="20638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4" y="-961"/>
                  <a:pt x="12953" y="-961"/>
                  <a:pt x="16796" y="2881"/>
                </a:cubicBezTo>
              </a:path>
            </a:pathLst>
          </a:custGeom>
          <a:solidFill>
            <a:schemeClr val="accent4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</p:spPr>
        <p:txBody>
          <a:bodyPr lIns="0" tIns="0" rIns="0" bIns="0" anchor="ctr"/>
          <a:lstStyle/>
          <a:p>
            <a:pPr>
              <a:defRPr/>
            </a:pPr>
            <a:endParaRPr lang="es-ES" sz="5600">
              <a:effectLst>
                <a:outerShdw blurRad="38100" dist="38100" dir="2700000" algn="tl">
                  <a:srgbClr val="000000"/>
                </a:outerShdw>
              </a:effectLst>
              <a:latin typeface="Gill Sans" charset="0"/>
              <a:cs typeface="Gill Sans" charset="0"/>
              <a:sym typeface="Gill Sans" charset="0"/>
            </a:endParaRPr>
          </a:p>
        </p:txBody>
      </p:sp>
      <p:sp>
        <p:nvSpPr>
          <p:cNvPr id="22" name="Прямоугольник 21"/>
          <p:cNvSpPr/>
          <p:nvPr/>
        </p:nvSpPr>
        <p:spPr>
          <a:xfrm>
            <a:off x="5438274" y="179755"/>
            <a:ext cx="6096000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sz="2400" b="1" dirty="0" smtClean="0">
                <a:solidFill>
                  <a:srgbClr val="0070C0"/>
                </a:solidFill>
                <a:latin typeface="Arial Black" pitchFamily="34" charset="0"/>
              </a:rPr>
              <a:t>Компьютерная</a:t>
            </a:r>
            <a:br>
              <a:rPr lang="ru-RU" sz="2400" b="1" dirty="0" smtClean="0">
                <a:solidFill>
                  <a:srgbClr val="0070C0"/>
                </a:solidFill>
                <a:latin typeface="Arial Black" pitchFamily="34" charset="0"/>
              </a:rPr>
            </a:br>
            <a:r>
              <a:rPr lang="ru-RU" sz="2400" b="1" dirty="0" smtClean="0">
                <a:solidFill>
                  <a:srgbClr val="0070C0"/>
                </a:solidFill>
                <a:latin typeface="Arial Black" pitchFamily="34" charset="0"/>
              </a:rPr>
              <a:t>грамотность</a:t>
            </a:r>
            <a:endParaRPr lang="ru-RU" sz="2400" dirty="0">
              <a:solidFill>
                <a:srgbClr val="0070C0"/>
              </a:solidFill>
            </a:endParaRPr>
          </a:p>
        </p:txBody>
      </p:sp>
      <p:sp>
        <p:nvSpPr>
          <p:cNvPr id="23" name="Прямоугольник 22"/>
          <p:cNvSpPr/>
          <p:nvPr/>
        </p:nvSpPr>
        <p:spPr>
          <a:xfrm>
            <a:off x="304801" y="3454477"/>
            <a:ext cx="4709961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b="1" dirty="0" smtClean="0">
                <a:solidFill>
                  <a:schemeClr val="tx2">
                    <a:lumMod val="90000"/>
                    <a:lumOff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Спектр работы в направлении формирования юридической грамотности не так велик в начальной школе, но все же есть ресурсы, позволяющие ее развивать. Одной из идей для знакомства </a:t>
            </a:r>
            <a:r>
              <a:rPr lang="ru-RU" b="1" dirty="0" smtClean="0">
                <a:solidFill>
                  <a:schemeClr val="tx2">
                    <a:lumMod val="90000"/>
                    <a:lumOff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обучающихся с правами является серия мультфильмов, в которой любимые герои рассказывают простым и понятным для младших школьников языком о правах ребенка. </a:t>
            </a:r>
            <a:endParaRPr lang="en-US" b="1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33808" y="231877"/>
            <a:ext cx="2172946" cy="10194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8009" y="161275"/>
            <a:ext cx="2021305" cy="20143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825768" y="1349041"/>
            <a:ext cx="1605515" cy="11150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576110" y="5269581"/>
            <a:ext cx="3080086" cy="979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425942" y="4785512"/>
            <a:ext cx="2825032" cy="1567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39730094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>
            <a:extLst>
              <a:ext uri="{FF2B5EF4-FFF2-40B4-BE49-F238E27FC236}">
                <a16:creationId xmlns:a16="http://schemas.microsoft.com/office/drawing/2014/main" xmlns="" id="{5A376B62-5474-4B9D-863A-F5D4D7F18C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71176" y="3426594"/>
            <a:ext cx="3418456" cy="915036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400" b="1" dirty="0" smtClean="0">
                <a:latin typeface="Arial Black" pitchFamily="34" charset="0"/>
              </a:rPr>
              <a:t>Г</a:t>
            </a:r>
            <a:r>
              <a:rPr lang="ru-RU" sz="2400" b="1" dirty="0" smtClean="0">
                <a:latin typeface="Arial Black" pitchFamily="34" charset="0"/>
              </a:rPr>
              <a:t>рамотность в семейно-бытовых вопросах</a:t>
            </a:r>
            <a:endParaRPr lang="ru-RU" sz="2400" b="1" dirty="0">
              <a:latin typeface="Arial Black" pitchFamily="34" charset="0"/>
            </a:endParaRPr>
          </a:p>
        </p:txBody>
      </p:sp>
      <p:sp>
        <p:nvSpPr>
          <p:cNvPr id="9" name="AutoShape 7">
            <a:extLst>
              <a:ext uri="{FF2B5EF4-FFF2-40B4-BE49-F238E27FC236}">
                <a16:creationId xmlns:a16="http://schemas.microsoft.com/office/drawing/2014/main" xmlns="" id="{879540BF-1E09-4C1E-9C17-2ED9B1A572F9}"/>
              </a:ext>
            </a:extLst>
          </p:cNvPr>
          <p:cNvSpPr>
            <a:spLocks/>
          </p:cNvSpPr>
          <p:nvPr/>
        </p:nvSpPr>
        <p:spPr bwMode="auto">
          <a:xfrm>
            <a:off x="519764" y="3445844"/>
            <a:ext cx="726226" cy="727189"/>
          </a:xfrm>
          <a:custGeom>
            <a:avLst/>
            <a:gdLst>
              <a:gd name="T0" fmla="+- 0 10800 961"/>
              <a:gd name="T1" fmla="*/ T0 w 19679"/>
              <a:gd name="T2" fmla="+- 0 10800 961"/>
              <a:gd name="T3" fmla="*/ 10800 h 19679"/>
              <a:gd name="T4" fmla="+- 0 10800 961"/>
              <a:gd name="T5" fmla="*/ T4 w 19679"/>
              <a:gd name="T6" fmla="+- 0 10800 961"/>
              <a:gd name="T7" fmla="*/ 10800 h 19679"/>
              <a:gd name="T8" fmla="+- 0 10800 961"/>
              <a:gd name="T9" fmla="*/ T8 w 19679"/>
              <a:gd name="T10" fmla="+- 0 10800 961"/>
              <a:gd name="T11" fmla="*/ 10800 h 19679"/>
              <a:gd name="T12" fmla="+- 0 10800 961"/>
              <a:gd name="T13" fmla="*/ T12 w 19679"/>
              <a:gd name="T14" fmla="+- 0 10800 961"/>
              <a:gd name="T15" fmla="*/ 10800 h 19679"/>
            </a:gdLst>
            <a:ahLst/>
            <a:cxnLst>
              <a:cxn ang="0">
                <a:pos x="T1" y="T3"/>
              </a:cxn>
              <a:cxn ang="0">
                <a:pos x="T5" y="T7"/>
              </a:cxn>
              <a:cxn ang="0">
                <a:pos x="T9" y="T11"/>
              </a:cxn>
              <a:cxn ang="0">
                <a:pos x="T13" y="T15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9" y="6724"/>
                  <a:pt x="20639" y="12953"/>
                  <a:pt x="16796" y="16796"/>
                </a:cubicBezTo>
                <a:cubicBezTo>
                  <a:pt x="12953" y="20638"/>
                  <a:pt x="6724" y="20638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4" y="-961"/>
                  <a:pt x="12953" y="-961"/>
                  <a:pt x="16796" y="2881"/>
                </a:cubicBezTo>
              </a:path>
            </a:pathLst>
          </a:custGeom>
          <a:solidFill>
            <a:schemeClr val="accent6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</p:spPr>
        <p:txBody>
          <a:bodyPr lIns="0" tIns="0" rIns="0" bIns="0" anchor="ctr"/>
          <a:lstStyle/>
          <a:p>
            <a:pPr>
              <a:defRPr/>
            </a:pPr>
            <a:endParaRPr lang="es-ES" sz="5600">
              <a:effectLst>
                <a:outerShdw blurRad="38100" dist="38100" dir="2700000" algn="tl">
                  <a:srgbClr val="000000"/>
                </a:outerShdw>
              </a:effectLst>
              <a:latin typeface="Gill Sans" charset="0"/>
              <a:cs typeface="Gill Sans" charset="0"/>
              <a:sym typeface="Gill Sans" charset="0"/>
            </a:endParaRPr>
          </a:p>
        </p:txBody>
      </p:sp>
      <p:sp>
        <p:nvSpPr>
          <p:cNvPr id="13" name="Rectangle 48">
            <a:extLst>
              <a:ext uri="{FF2B5EF4-FFF2-40B4-BE49-F238E27FC236}">
                <a16:creationId xmlns:a16="http://schemas.microsoft.com/office/drawing/2014/main" xmlns="" id="{7FB47BEE-07F9-4478-BC88-6EB43CFDD31E}"/>
              </a:ext>
            </a:extLst>
          </p:cNvPr>
          <p:cNvSpPr>
            <a:spLocks/>
          </p:cNvSpPr>
          <p:nvPr/>
        </p:nvSpPr>
        <p:spPr bwMode="auto">
          <a:xfrm>
            <a:off x="4639911" y="1090524"/>
            <a:ext cx="6968156" cy="19389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 anchor="t" anchorCtr="0">
            <a:spAutoFit/>
          </a:bodyPr>
          <a:lstStyle/>
          <a:p>
            <a:pPr algn="just"/>
            <a:r>
              <a:rPr lang="ru-RU" b="1" dirty="0" smtClean="0">
                <a:solidFill>
                  <a:schemeClr val="tx2">
                    <a:lumMod val="90000"/>
                    <a:lumOff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Грамотность в вопросах здоровья в начальной школе находит свое выражение в </a:t>
            </a:r>
            <a:r>
              <a:rPr lang="ru-RU" b="1" dirty="0" err="1" smtClean="0">
                <a:solidFill>
                  <a:schemeClr val="tx2">
                    <a:lumMod val="90000"/>
                    <a:lumOff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здоровьеориентированных</a:t>
            </a:r>
            <a:r>
              <a:rPr lang="ru-RU" b="1" dirty="0" smtClean="0">
                <a:solidFill>
                  <a:schemeClr val="tx2">
                    <a:lumMod val="90000"/>
                    <a:lumOff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 технологиях. Один из интересных приемов – использование массажного тренажера «Су-Джо» во время проведения </a:t>
            </a:r>
            <a:r>
              <a:rPr lang="ru-RU" b="1" dirty="0" err="1" smtClean="0">
                <a:solidFill>
                  <a:schemeClr val="tx2">
                    <a:lumMod val="90000"/>
                    <a:lumOff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физ-минутки</a:t>
            </a:r>
            <a:r>
              <a:rPr lang="ru-RU" b="1" dirty="0" smtClean="0">
                <a:solidFill>
                  <a:schemeClr val="tx2">
                    <a:lumMod val="90000"/>
                    <a:lumOff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, устного счета и т.д. Вариаций работы много. Конечно, особую важность играют занятия на открытом воздухе – курс внеурочной деятельности «Игровое ГТО».</a:t>
            </a:r>
            <a:endParaRPr lang="en-US" b="1" dirty="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xmlns="" id="{30A92336-AE9B-4168-87E0-E21BE1D4EA0E}"/>
              </a:ext>
            </a:extLst>
          </p:cNvPr>
          <p:cNvSpPr txBox="1"/>
          <p:nvPr/>
        </p:nvSpPr>
        <p:spPr>
          <a:xfrm>
            <a:off x="6582722" y="1672993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>
                <a:solidFill>
                  <a:schemeClr val="bg2"/>
                </a:solidFill>
              </a:rPr>
              <a:t>1</a:t>
            </a:r>
          </a:p>
        </p:txBody>
      </p:sp>
      <p:sp>
        <p:nvSpPr>
          <p:cNvPr id="16" name="AutoShape 7">
            <a:extLst>
              <a:ext uri="{FF2B5EF4-FFF2-40B4-BE49-F238E27FC236}">
                <a16:creationId xmlns:a16="http://schemas.microsoft.com/office/drawing/2014/main" xmlns="" id="{A9E4BC2C-BA3F-4500-B36C-B88CF6846B73}"/>
              </a:ext>
            </a:extLst>
          </p:cNvPr>
          <p:cNvSpPr>
            <a:spLocks/>
          </p:cNvSpPr>
          <p:nvPr/>
        </p:nvSpPr>
        <p:spPr bwMode="auto">
          <a:xfrm>
            <a:off x="10952062" y="5551374"/>
            <a:ext cx="726226" cy="727189"/>
          </a:xfrm>
          <a:custGeom>
            <a:avLst/>
            <a:gdLst>
              <a:gd name="T0" fmla="+- 0 10800 961"/>
              <a:gd name="T1" fmla="*/ T0 w 19679"/>
              <a:gd name="T2" fmla="+- 0 10800 961"/>
              <a:gd name="T3" fmla="*/ 10800 h 19679"/>
              <a:gd name="T4" fmla="+- 0 10800 961"/>
              <a:gd name="T5" fmla="*/ T4 w 19679"/>
              <a:gd name="T6" fmla="+- 0 10800 961"/>
              <a:gd name="T7" fmla="*/ 10800 h 19679"/>
              <a:gd name="T8" fmla="+- 0 10800 961"/>
              <a:gd name="T9" fmla="*/ T8 w 19679"/>
              <a:gd name="T10" fmla="+- 0 10800 961"/>
              <a:gd name="T11" fmla="*/ 10800 h 19679"/>
              <a:gd name="T12" fmla="+- 0 10800 961"/>
              <a:gd name="T13" fmla="*/ T12 w 19679"/>
              <a:gd name="T14" fmla="+- 0 10800 961"/>
              <a:gd name="T15" fmla="*/ 10800 h 19679"/>
            </a:gdLst>
            <a:ahLst/>
            <a:cxnLst>
              <a:cxn ang="0">
                <a:pos x="T1" y="T3"/>
              </a:cxn>
              <a:cxn ang="0">
                <a:pos x="T5" y="T7"/>
              </a:cxn>
              <a:cxn ang="0">
                <a:pos x="T9" y="T11"/>
              </a:cxn>
              <a:cxn ang="0">
                <a:pos x="T13" y="T15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9" y="6724"/>
                  <a:pt x="20639" y="12953"/>
                  <a:pt x="16796" y="16796"/>
                </a:cubicBezTo>
                <a:cubicBezTo>
                  <a:pt x="12953" y="20638"/>
                  <a:pt x="6724" y="20638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4" y="-961"/>
                  <a:pt x="12953" y="-961"/>
                  <a:pt x="16796" y="2881"/>
                </a:cubicBezTo>
              </a:path>
            </a:pathLst>
          </a:custGeom>
          <a:solidFill>
            <a:schemeClr val="accent5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</p:spPr>
        <p:txBody>
          <a:bodyPr lIns="0" tIns="0" rIns="0" bIns="0" anchor="ctr"/>
          <a:lstStyle/>
          <a:p>
            <a:pPr>
              <a:defRPr/>
            </a:pPr>
            <a:endParaRPr lang="es-ES" sz="5600">
              <a:effectLst>
                <a:outerShdw blurRad="38100" dist="38100" dir="2700000" algn="tl">
                  <a:srgbClr val="000000"/>
                </a:outerShdw>
              </a:effectLst>
              <a:latin typeface="Gill Sans" charset="0"/>
              <a:cs typeface="Gill Sans" charset="0"/>
              <a:sym typeface="Gill Sans" charset="0"/>
            </a:endParaRPr>
          </a:p>
        </p:txBody>
      </p:sp>
      <p:sp>
        <p:nvSpPr>
          <p:cNvPr id="24" name="AutoShape 7">
            <a:extLst>
              <a:ext uri="{FF2B5EF4-FFF2-40B4-BE49-F238E27FC236}">
                <a16:creationId xmlns:a16="http://schemas.microsoft.com/office/drawing/2014/main" xmlns="" id="{9C38FE85-7711-457D-8AB4-0FEE3A32C85E}"/>
              </a:ext>
            </a:extLst>
          </p:cNvPr>
          <p:cNvSpPr>
            <a:spLocks/>
          </p:cNvSpPr>
          <p:nvPr/>
        </p:nvSpPr>
        <p:spPr bwMode="auto">
          <a:xfrm>
            <a:off x="5975801" y="168255"/>
            <a:ext cx="726226" cy="727189"/>
          </a:xfrm>
          <a:custGeom>
            <a:avLst/>
            <a:gdLst>
              <a:gd name="T0" fmla="+- 0 10800 961"/>
              <a:gd name="T1" fmla="*/ T0 w 19679"/>
              <a:gd name="T2" fmla="+- 0 10800 961"/>
              <a:gd name="T3" fmla="*/ 10800 h 19679"/>
              <a:gd name="T4" fmla="+- 0 10800 961"/>
              <a:gd name="T5" fmla="*/ T4 w 19679"/>
              <a:gd name="T6" fmla="+- 0 10800 961"/>
              <a:gd name="T7" fmla="*/ 10800 h 19679"/>
              <a:gd name="T8" fmla="+- 0 10800 961"/>
              <a:gd name="T9" fmla="*/ T8 w 19679"/>
              <a:gd name="T10" fmla="+- 0 10800 961"/>
              <a:gd name="T11" fmla="*/ 10800 h 19679"/>
              <a:gd name="T12" fmla="+- 0 10800 961"/>
              <a:gd name="T13" fmla="*/ T12 w 19679"/>
              <a:gd name="T14" fmla="+- 0 10800 961"/>
              <a:gd name="T15" fmla="*/ 10800 h 19679"/>
            </a:gdLst>
            <a:ahLst/>
            <a:cxnLst>
              <a:cxn ang="0">
                <a:pos x="T1" y="T3"/>
              </a:cxn>
              <a:cxn ang="0">
                <a:pos x="T5" y="T7"/>
              </a:cxn>
              <a:cxn ang="0">
                <a:pos x="T9" y="T11"/>
              </a:cxn>
              <a:cxn ang="0">
                <a:pos x="T13" y="T15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9" y="6724"/>
                  <a:pt x="20639" y="12953"/>
                  <a:pt x="16796" y="16796"/>
                </a:cubicBezTo>
                <a:cubicBezTo>
                  <a:pt x="12953" y="20638"/>
                  <a:pt x="6724" y="20638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4" y="-961"/>
                  <a:pt x="12953" y="-961"/>
                  <a:pt x="16796" y="2881"/>
                </a:cubicBezTo>
              </a:path>
            </a:pathLst>
          </a:custGeom>
          <a:solidFill>
            <a:schemeClr val="accent4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</p:spPr>
        <p:txBody>
          <a:bodyPr lIns="0" tIns="0" rIns="0" bIns="0" anchor="ctr"/>
          <a:lstStyle/>
          <a:p>
            <a:pPr>
              <a:defRPr/>
            </a:pPr>
            <a:endParaRPr lang="es-ES" sz="5600">
              <a:effectLst>
                <a:outerShdw blurRad="38100" dist="38100" dir="2700000" algn="tl">
                  <a:srgbClr val="000000"/>
                </a:outerShdw>
              </a:effectLst>
              <a:latin typeface="Gill Sans" charset="0"/>
              <a:cs typeface="Gill Sans" charset="0"/>
              <a:sym typeface="Gill Sans" charset="0"/>
            </a:endParaRPr>
          </a:p>
        </p:txBody>
      </p:sp>
      <p:sp>
        <p:nvSpPr>
          <p:cNvPr id="22" name="Прямоугольник 21"/>
          <p:cNvSpPr/>
          <p:nvPr/>
        </p:nvSpPr>
        <p:spPr>
          <a:xfrm>
            <a:off x="5438274" y="179755"/>
            <a:ext cx="6096000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sz="2400" b="1" dirty="0" smtClean="0">
                <a:solidFill>
                  <a:srgbClr val="0070C0"/>
                </a:solidFill>
                <a:latin typeface="Arial Black" pitchFamily="34" charset="0"/>
              </a:rPr>
              <a:t>Г</a:t>
            </a:r>
            <a:r>
              <a:rPr lang="ru-RU" sz="2400" b="1" dirty="0" smtClean="0">
                <a:solidFill>
                  <a:srgbClr val="0070C0"/>
                </a:solidFill>
                <a:latin typeface="Arial Black" pitchFamily="34" charset="0"/>
              </a:rPr>
              <a:t>рамотность </a:t>
            </a:r>
          </a:p>
          <a:p>
            <a:pPr algn="ctr"/>
            <a:r>
              <a:rPr lang="ru-RU" sz="2400" b="1" dirty="0" smtClean="0">
                <a:solidFill>
                  <a:srgbClr val="0070C0"/>
                </a:solidFill>
                <a:latin typeface="Arial Black" pitchFamily="34" charset="0"/>
              </a:rPr>
              <a:t>в вопросах здоровья</a:t>
            </a:r>
            <a:endParaRPr lang="ru-RU" sz="2400" dirty="0">
              <a:solidFill>
                <a:srgbClr val="0070C0"/>
              </a:solidFill>
            </a:endParaRPr>
          </a:p>
        </p:txBody>
      </p:sp>
      <p:sp>
        <p:nvSpPr>
          <p:cNvPr id="23" name="Прямоугольник 22"/>
          <p:cNvSpPr/>
          <p:nvPr/>
        </p:nvSpPr>
        <p:spPr>
          <a:xfrm>
            <a:off x="362553" y="4407378"/>
            <a:ext cx="6096000" cy="1754326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/>
            <a:r>
              <a:rPr lang="ru-RU" b="1" dirty="0" err="1" smtClean="0">
                <a:solidFill>
                  <a:schemeClr val="tx2">
                    <a:lumMod val="90000"/>
                    <a:lumOff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Подкасты</a:t>
            </a:r>
            <a:r>
              <a:rPr lang="ru-RU" b="1" dirty="0" smtClean="0">
                <a:solidFill>
                  <a:schemeClr val="tx2">
                    <a:lumMod val="90000"/>
                    <a:lumOff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 для детей – новое направление, еще мало разработанное. </a:t>
            </a:r>
            <a:r>
              <a:rPr lang="ru-RU" b="1" dirty="0" err="1" smtClean="0">
                <a:solidFill>
                  <a:schemeClr val="tx2">
                    <a:lumMod val="90000"/>
                    <a:lumOff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Подкаст</a:t>
            </a:r>
            <a:r>
              <a:rPr lang="ru-RU" b="1" dirty="0" smtClean="0">
                <a:solidFill>
                  <a:schemeClr val="tx2">
                    <a:lumMod val="90000"/>
                    <a:lumOff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 — вид </a:t>
            </a:r>
            <a:r>
              <a:rPr lang="ru-RU" b="1" dirty="0" smtClean="0">
                <a:solidFill>
                  <a:schemeClr val="tx2">
                    <a:lumMod val="90000"/>
                    <a:lumOff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аудио, </a:t>
            </a:r>
            <a:r>
              <a:rPr lang="ru-RU" b="1" dirty="0" smtClean="0">
                <a:solidFill>
                  <a:schemeClr val="tx2">
                    <a:lumMod val="90000"/>
                    <a:lumOff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когда один или несколько ведущих обсуждают разные темы. Как правило, у </a:t>
            </a:r>
            <a:r>
              <a:rPr lang="ru-RU" b="1" dirty="0" err="1" smtClean="0">
                <a:solidFill>
                  <a:schemeClr val="tx2">
                    <a:lumMod val="90000"/>
                    <a:lumOff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подкаста</a:t>
            </a:r>
            <a:r>
              <a:rPr lang="ru-RU" b="1" dirty="0" smtClean="0">
                <a:solidFill>
                  <a:schemeClr val="tx2">
                    <a:lumMod val="90000"/>
                    <a:lumOff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 есть своя аудитория, формат и конкретное </a:t>
            </a:r>
            <a:r>
              <a:rPr lang="ru-RU" b="1" dirty="0" smtClean="0">
                <a:solidFill>
                  <a:schemeClr val="tx2">
                    <a:lumMod val="90000"/>
                    <a:lumOff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направление. </a:t>
            </a:r>
            <a:r>
              <a:rPr lang="ru-RU" b="1" dirty="0" err="1" smtClean="0">
                <a:solidFill>
                  <a:schemeClr val="tx2">
                    <a:lumMod val="90000"/>
                    <a:lumOff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Подкасты</a:t>
            </a:r>
            <a:r>
              <a:rPr lang="ru-RU" b="1" dirty="0" smtClean="0">
                <a:solidFill>
                  <a:schemeClr val="tx2">
                    <a:lumMod val="90000"/>
                    <a:lumOff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 от </a:t>
            </a:r>
            <a:r>
              <a:rPr lang="ru-RU" b="1" dirty="0" err="1" smtClean="0">
                <a:solidFill>
                  <a:schemeClr val="tx2">
                    <a:lumMod val="90000"/>
                    <a:lumOff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смешариков</a:t>
            </a:r>
            <a:r>
              <a:rPr lang="ru-RU" b="1" dirty="0" smtClean="0">
                <a:solidFill>
                  <a:schemeClr val="tx2">
                    <a:lumMod val="90000"/>
                    <a:lumOff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 подходят для младшего школьного возраста. </a:t>
            </a:r>
            <a:endParaRPr lang="en-US" b="1" dirty="0"/>
          </a:p>
        </p:txBody>
      </p:sp>
      <p:pic>
        <p:nvPicPr>
          <p:cNvPr id="10" name="Рисунок 9" descr="Кимоно контур">
            <a:extLst>
              <a:ext uri="{FF2B5EF4-FFF2-40B4-BE49-F238E27FC236}">
                <a16:creationId xmlns:a16="http://schemas.microsoft.com/office/drawing/2014/main" xmlns="" id="{A3F2D1EC-FBC0-4332-8F02-3CF4B1347C0B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/>
              </a:ext>
              <a:ext uri="{96DAC541-7B7A-43D3-8B79-37D633B846F1}">
                <asvg:svgBlip xmlns:asvg="http://schemas.microsoft.com/office/drawing/2016/SVG/main" xmlns="" r:embed="rId9"/>
              </a:ext>
            </a:extLst>
          </a:blip>
          <a:stretch>
            <a:fillRect/>
          </a:stretch>
        </p:blipFill>
        <p:spPr>
          <a:xfrm>
            <a:off x="5438291" y="3607055"/>
            <a:ext cx="576000" cy="576000"/>
          </a:xfrm>
          <a:prstGeom prst="rect">
            <a:avLst/>
          </a:prstGeom>
        </p:spPr>
      </p:pic>
      <p:pic>
        <p:nvPicPr>
          <p:cNvPr id="11" name="Рисунок 10" descr="Гамак контур">
            <a:extLst>
              <a:ext uri="{FF2B5EF4-FFF2-40B4-BE49-F238E27FC236}">
                <a16:creationId xmlns:a16="http://schemas.microsoft.com/office/drawing/2014/main" xmlns="" id="{5AA02ADC-6540-4FAD-9A46-CFA688286325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xmlns=""/>
              </a:ext>
              <a:ext uri="{96DAC541-7B7A-43D3-8B79-37D633B846F1}">
                <asvg:svgBlip xmlns:asvg="http://schemas.microsoft.com/office/drawing/2016/SVG/main" xmlns="" r:embed="rId5"/>
              </a:ext>
            </a:extLst>
          </a:blip>
          <a:stretch>
            <a:fillRect/>
          </a:stretch>
        </p:blipFill>
        <p:spPr>
          <a:xfrm>
            <a:off x="11103777" y="315216"/>
            <a:ext cx="576000" cy="576000"/>
          </a:xfrm>
          <a:prstGeom prst="rect">
            <a:avLst/>
          </a:prstGeom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343301" y="753979"/>
            <a:ext cx="1880134" cy="11750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2341197" y="743853"/>
            <a:ext cx="1922796" cy="11483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8037061" y="3294848"/>
            <a:ext cx="3250166" cy="20664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6839251" y="5419974"/>
            <a:ext cx="2583882" cy="10828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981075" y="1978995"/>
            <a:ext cx="2763152" cy="14163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39730094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>
            <a:extLst>
              <a:ext uri="{FF2B5EF4-FFF2-40B4-BE49-F238E27FC236}">
                <a16:creationId xmlns:a16="http://schemas.microsoft.com/office/drawing/2014/main" xmlns="" id="{0410B92D-9F5C-444F-961F-090620C09A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9443" y="134119"/>
            <a:ext cx="10515600" cy="1325563"/>
          </a:xfrm>
        </p:spPr>
        <p:txBody>
          <a:bodyPr>
            <a:normAutofit/>
          </a:bodyPr>
          <a:lstStyle/>
          <a:p>
            <a:r>
              <a:rPr lang="ru-RU" sz="3600" dirty="0" smtClean="0"/>
              <a:t>Творческое мышление</a:t>
            </a:r>
            <a:endParaRPr lang="ru-RU" sz="3600" dirty="0"/>
          </a:p>
        </p:txBody>
      </p:sp>
      <p:sp>
        <p:nvSpPr>
          <p:cNvPr id="11" name="Стрелка: шеврон 10">
            <a:extLst>
              <a:ext uri="{FF2B5EF4-FFF2-40B4-BE49-F238E27FC236}">
                <a16:creationId xmlns:a16="http://schemas.microsoft.com/office/drawing/2014/main" xmlns="" id="{1A436929-A68C-4347-AAC0-4FA9D2C29932}"/>
              </a:ext>
            </a:extLst>
          </p:cNvPr>
          <p:cNvSpPr/>
          <p:nvPr/>
        </p:nvSpPr>
        <p:spPr>
          <a:xfrm>
            <a:off x="6894898" y="4552992"/>
            <a:ext cx="2697480" cy="1873475"/>
          </a:xfrm>
          <a:prstGeom prst="chevron">
            <a:avLst>
              <a:gd name="adj" fmla="val 16377"/>
            </a:avLst>
          </a:prstGeom>
          <a:solidFill>
            <a:schemeClr val="accent6"/>
          </a:solidFill>
          <a:effectLst>
            <a:outerShdw blurRad="177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accent6"/>
              </a:solidFill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xmlns="" id="{B0E74461-EC24-4AE7-811A-54700FF493AC}"/>
              </a:ext>
            </a:extLst>
          </p:cNvPr>
          <p:cNvSpPr txBox="1"/>
          <p:nvPr/>
        </p:nvSpPr>
        <p:spPr>
          <a:xfrm>
            <a:off x="1504318" y="2637559"/>
            <a:ext cx="148844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</a:rPr>
              <a:t>Lorem ipsum dolor </a:t>
            </a:r>
            <a:endParaRPr lang="ru-RU" b="1" dirty="0">
              <a:solidFill>
                <a:schemeClr val="bg1"/>
              </a:solidFill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xmlns="" id="{355DD3D1-16F3-4A11-8390-380E5F17C101}"/>
              </a:ext>
            </a:extLst>
          </p:cNvPr>
          <p:cNvSpPr txBox="1"/>
          <p:nvPr/>
        </p:nvSpPr>
        <p:spPr>
          <a:xfrm>
            <a:off x="7372216" y="5140129"/>
            <a:ext cx="1945037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solidFill>
                  <a:schemeClr val="bg1"/>
                </a:solidFill>
              </a:rPr>
              <a:t>Функциональная грамотность</a:t>
            </a:r>
            <a:endParaRPr lang="ru-RU" b="1" dirty="0">
              <a:solidFill>
                <a:schemeClr val="bg1"/>
              </a:solidFill>
            </a:endParaRPr>
          </a:p>
        </p:txBody>
      </p:sp>
      <p:sp>
        <p:nvSpPr>
          <p:cNvPr id="19" name="Стрелка: шеврон 18">
            <a:extLst>
              <a:ext uri="{FF2B5EF4-FFF2-40B4-BE49-F238E27FC236}">
                <a16:creationId xmlns:a16="http://schemas.microsoft.com/office/drawing/2014/main" xmlns="" id="{5861CA55-9C5A-4B12-8067-650B173ADBA3}"/>
              </a:ext>
            </a:extLst>
          </p:cNvPr>
          <p:cNvSpPr/>
          <p:nvPr/>
        </p:nvSpPr>
        <p:spPr>
          <a:xfrm>
            <a:off x="4357673" y="4524113"/>
            <a:ext cx="2697480" cy="1873475"/>
          </a:xfrm>
          <a:prstGeom prst="chevron">
            <a:avLst>
              <a:gd name="adj" fmla="val 16377"/>
            </a:avLst>
          </a:prstGeom>
          <a:solidFill>
            <a:schemeClr val="accent5"/>
          </a:solidFill>
          <a:effectLst>
            <a:outerShdw blurRad="177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accent6"/>
              </a:solidFill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xmlns="" id="{A9756B0E-3B1F-450D-9FA6-E868EA4D220D}"/>
              </a:ext>
            </a:extLst>
          </p:cNvPr>
          <p:cNvSpPr txBox="1"/>
          <p:nvPr/>
        </p:nvSpPr>
        <p:spPr>
          <a:xfrm>
            <a:off x="4988997" y="5149753"/>
            <a:ext cx="1816063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solidFill>
                  <a:schemeClr val="bg1"/>
                </a:solidFill>
              </a:rPr>
              <a:t>Практические навыки</a:t>
            </a:r>
            <a:endParaRPr lang="ru-RU" b="1" dirty="0">
              <a:solidFill>
                <a:schemeClr val="bg1"/>
              </a:solidFill>
            </a:endParaRPr>
          </a:p>
        </p:txBody>
      </p:sp>
      <p:sp>
        <p:nvSpPr>
          <p:cNvPr id="22" name="Стрелка: шеврон 21">
            <a:extLst>
              <a:ext uri="{FF2B5EF4-FFF2-40B4-BE49-F238E27FC236}">
                <a16:creationId xmlns:a16="http://schemas.microsoft.com/office/drawing/2014/main" xmlns="" id="{A7F9A0F2-FCC4-4271-9B30-B1CC3D44B3BE}"/>
              </a:ext>
            </a:extLst>
          </p:cNvPr>
          <p:cNvSpPr/>
          <p:nvPr/>
        </p:nvSpPr>
        <p:spPr>
          <a:xfrm>
            <a:off x="1781950" y="4504863"/>
            <a:ext cx="2697480" cy="1873475"/>
          </a:xfrm>
          <a:prstGeom prst="chevron">
            <a:avLst>
              <a:gd name="adj" fmla="val 16377"/>
            </a:avLst>
          </a:prstGeom>
          <a:solidFill>
            <a:schemeClr val="accent4"/>
          </a:solidFill>
          <a:effectLst>
            <a:outerShdw blurRad="177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accent6"/>
              </a:solidFill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xmlns="" id="{2C353C0B-D50A-4D7B-91A2-496A97FDE21A}"/>
              </a:ext>
            </a:extLst>
          </p:cNvPr>
          <p:cNvSpPr txBox="1"/>
          <p:nvPr/>
        </p:nvSpPr>
        <p:spPr>
          <a:xfrm>
            <a:off x="2355523" y="5120876"/>
            <a:ext cx="148844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solidFill>
                  <a:schemeClr val="bg1"/>
                </a:solidFill>
              </a:rPr>
              <a:t>Знания и умения</a:t>
            </a:r>
            <a:endParaRPr lang="ru-RU" b="1" dirty="0">
              <a:solidFill>
                <a:schemeClr val="bg1"/>
              </a:solidFill>
            </a:endParaRPr>
          </a:p>
        </p:txBody>
      </p:sp>
      <p:sp>
        <p:nvSpPr>
          <p:cNvPr id="27" name="Текст 11">
            <a:extLst>
              <a:ext uri="{FF2B5EF4-FFF2-40B4-BE49-F238E27FC236}">
                <a16:creationId xmlns:a16="http://schemas.microsoft.com/office/drawing/2014/main" xmlns="" id="{F3B538BB-D372-4167-8519-448017DB2DC7}"/>
              </a:ext>
            </a:extLst>
          </p:cNvPr>
          <p:cNvSpPr txBox="1">
            <a:spLocks/>
          </p:cNvSpPr>
          <p:nvPr/>
        </p:nvSpPr>
        <p:spPr>
          <a:xfrm>
            <a:off x="554362" y="1057570"/>
            <a:ext cx="6975002" cy="1531625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ru-RU" sz="2000" b="1" dirty="0" smtClean="0">
                <a:solidFill>
                  <a:schemeClr val="accent1"/>
                </a:solidFill>
              </a:rPr>
              <a:t>Решение всех «жизненных» задач – это проявление творческого мышления. Как это сделать? Где найти информацию? Какой способ получения результата выбрать?</a:t>
            </a:r>
          </a:p>
          <a:p>
            <a:pPr marL="0" indent="0" algn="just">
              <a:buNone/>
            </a:pPr>
            <a:r>
              <a:rPr lang="ru-RU" sz="2000" b="1" dirty="0" smtClean="0">
                <a:solidFill>
                  <a:schemeClr val="accent1"/>
                </a:solidFill>
              </a:rPr>
              <a:t>Лучше всего вся совокупность видов функциональной грамотности проявляется на внеклассных мероприятиях. </a:t>
            </a:r>
            <a:endParaRPr lang="ru-RU" sz="2000" b="1" dirty="0">
              <a:solidFill>
                <a:schemeClr val="accent1"/>
              </a:solidFill>
            </a:endParaRPr>
          </a:p>
        </p:txBody>
      </p:sp>
      <p:pic>
        <p:nvPicPr>
          <p:cNvPr id="4097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279608" y="928888"/>
            <a:ext cx="2703846" cy="3303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5881" y="2703146"/>
            <a:ext cx="2307735" cy="16570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327257" y="2899460"/>
            <a:ext cx="2672363" cy="14671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05189" y="4908886"/>
            <a:ext cx="1753040" cy="11261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1" name="Picture 5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561899" y="125882"/>
            <a:ext cx="2057352" cy="17125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2" name="Picture 6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9734792" y="4722345"/>
            <a:ext cx="2257496" cy="15340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3" name="Picture 7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378467" y="2705601"/>
            <a:ext cx="2388348" cy="17027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18884608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Овал 4">
            <a:extLst>
              <a:ext uri="{FF2B5EF4-FFF2-40B4-BE49-F238E27FC236}">
                <a16:creationId xmlns:a16="http://schemas.microsoft.com/office/drawing/2014/main" xmlns="" id="{CA5ABE5D-0CAA-4C5F-9587-76526E76B2B7}"/>
              </a:ext>
            </a:extLst>
          </p:cNvPr>
          <p:cNvSpPr/>
          <p:nvPr/>
        </p:nvSpPr>
        <p:spPr>
          <a:xfrm>
            <a:off x="8455134" y="1834633"/>
            <a:ext cx="3477491" cy="3477491"/>
          </a:xfrm>
          <a:prstGeom prst="ellipse">
            <a:avLst/>
          </a:prstGeom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4800" b="1" dirty="0"/>
          </a:p>
        </p:txBody>
      </p:sp>
      <p:sp>
        <p:nvSpPr>
          <p:cNvPr id="6" name="Овал 5">
            <a:extLst>
              <a:ext uri="{FF2B5EF4-FFF2-40B4-BE49-F238E27FC236}">
                <a16:creationId xmlns:a16="http://schemas.microsoft.com/office/drawing/2014/main" xmlns="" id="{CC49DB7C-1310-4728-A7B5-8F48B3085BED}"/>
              </a:ext>
            </a:extLst>
          </p:cNvPr>
          <p:cNvSpPr/>
          <p:nvPr/>
        </p:nvSpPr>
        <p:spPr>
          <a:xfrm>
            <a:off x="4282438" y="5034745"/>
            <a:ext cx="1698566" cy="1698566"/>
          </a:xfrm>
          <a:prstGeom prst="ellipse">
            <a:avLst/>
          </a:prstGeom>
          <a:solidFill>
            <a:schemeClr val="accent3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Овал 6">
            <a:extLst>
              <a:ext uri="{FF2B5EF4-FFF2-40B4-BE49-F238E27FC236}">
                <a16:creationId xmlns:a16="http://schemas.microsoft.com/office/drawing/2014/main" xmlns="" id="{976E3D09-F17A-4C21-8D6F-4EE855832886}"/>
              </a:ext>
            </a:extLst>
          </p:cNvPr>
          <p:cNvSpPr/>
          <p:nvPr/>
        </p:nvSpPr>
        <p:spPr>
          <a:xfrm>
            <a:off x="202095" y="3859661"/>
            <a:ext cx="1698566" cy="1698566"/>
          </a:xfrm>
          <a:prstGeom prst="ellipse">
            <a:avLst/>
          </a:prstGeom>
          <a:solidFill>
            <a:schemeClr val="accent2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Овал 7">
            <a:extLst>
              <a:ext uri="{FF2B5EF4-FFF2-40B4-BE49-F238E27FC236}">
                <a16:creationId xmlns:a16="http://schemas.microsoft.com/office/drawing/2014/main" xmlns="" id="{04504B05-61D5-4CA5-A715-A54CEB8C7943}"/>
              </a:ext>
            </a:extLst>
          </p:cNvPr>
          <p:cNvSpPr/>
          <p:nvPr/>
        </p:nvSpPr>
        <p:spPr>
          <a:xfrm>
            <a:off x="10043756" y="4899441"/>
            <a:ext cx="1698566" cy="1698566"/>
          </a:xfrm>
          <a:prstGeom prst="ellipse">
            <a:avLst/>
          </a:prstGeom>
          <a:solidFill>
            <a:schemeClr val="accent4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Овал 8">
            <a:extLst>
              <a:ext uri="{FF2B5EF4-FFF2-40B4-BE49-F238E27FC236}">
                <a16:creationId xmlns:a16="http://schemas.microsoft.com/office/drawing/2014/main" xmlns="" id="{02C50F64-7C55-47DF-A234-D210BE77AA51}"/>
              </a:ext>
            </a:extLst>
          </p:cNvPr>
          <p:cNvSpPr/>
          <p:nvPr/>
        </p:nvSpPr>
        <p:spPr>
          <a:xfrm>
            <a:off x="4749778" y="303813"/>
            <a:ext cx="1698566" cy="1698566"/>
          </a:xfrm>
          <a:prstGeom prst="ellipse">
            <a:avLst/>
          </a:prstGeom>
          <a:solidFill>
            <a:schemeClr val="accent5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accent5"/>
              </a:solidFill>
            </a:endParaRPr>
          </a:p>
        </p:txBody>
      </p:sp>
      <p:sp>
        <p:nvSpPr>
          <p:cNvPr id="10" name="Овал 9">
            <a:extLst>
              <a:ext uri="{FF2B5EF4-FFF2-40B4-BE49-F238E27FC236}">
                <a16:creationId xmlns:a16="http://schemas.microsoft.com/office/drawing/2014/main" xmlns="" id="{70E17477-16F7-4D0E-B063-D394C36B72AA}"/>
              </a:ext>
            </a:extLst>
          </p:cNvPr>
          <p:cNvSpPr/>
          <p:nvPr/>
        </p:nvSpPr>
        <p:spPr>
          <a:xfrm>
            <a:off x="7895982" y="120492"/>
            <a:ext cx="1698566" cy="1698566"/>
          </a:xfrm>
          <a:prstGeom prst="ellipse">
            <a:avLst/>
          </a:prstGeom>
          <a:solidFill>
            <a:schemeClr val="accent6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xmlns="" id="{CD31C23C-0421-4244-ACAC-E08960317501}"/>
              </a:ext>
            </a:extLst>
          </p:cNvPr>
          <p:cNvSpPr txBox="1"/>
          <p:nvPr/>
        </p:nvSpPr>
        <p:spPr>
          <a:xfrm>
            <a:off x="4769028" y="1147627"/>
            <a:ext cx="1698566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solidFill>
                  <a:schemeClr val="bg1"/>
                </a:solidFill>
              </a:rPr>
              <a:t>Учитель</a:t>
            </a:r>
            <a:endParaRPr lang="ru-RU" sz="2400" b="1" dirty="0">
              <a:solidFill>
                <a:schemeClr val="bg1"/>
              </a:solidFill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xmlns="" id="{EEBD8A08-F9A2-477E-B598-86193A7FDADD}"/>
              </a:ext>
            </a:extLst>
          </p:cNvPr>
          <p:cNvSpPr txBox="1"/>
          <p:nvPr/>
        </p:nvSpPr>
        <p:spPr>
          <a:xfrm>
            <a:off x="4262254" y="5695916"/>
            <a:ext cx="1772785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solidFill>
                  <a:schemeClr val="bg1"/>
                </a:solidFill>
              </a:rPr>
              <a:t>Настав</a:t>
            </a:r>
            <a:r>
              <a:rPr lang="ru-RU" sz="2400" b="1" dirty="0" smtClean="0">
                <a:solidFill>
                  <a:schemeClr val="bg1"/>
                </a:solidFill>
              </a:rPr>
              <a:t>ник</a:t>
            </a:r>
            <a:endParaRPr lang="ru-RU" sz="2400" b="1" dirty="0">
              <a:solidFill>
                <a:schemeClr val="bg1"/>
              </a:solidFill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xmlns="" id="{A74FF7BF-075B-4CC9-A681-91471136FBDF}"/>
              </a:ext>
            </a:extLst>
          </p:cNvPr>
          <p:cNvSpPr txBox="1"/>
          <p:nvPr/>
        </p:nvSpPr>
        <p:spPr>
          <a:xfrm>
            <a:off x="134754" y="4195474"/>
            <a:ext cx="1863484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solidFill>
                  <a:schemeClr val="bg1"/>
                </a:solidFill>
              </a:rPr>
              <a:t>Классный руководитель</a:t>
            </a:r>
            <a:endParaRPr lang="ru-RU" sz="2400" b="1" dirty="0">
              <a:solidFill>
                <a:schemeClr val="bg1"/>
              </a:solidFill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xmlns="" id="{4101FF02-93D5-4915-A43B-C084B9C8DC37}"/>
              </a:ext>
            </a:extLst>
          </p:cNvPr>
          <p:cNvSpPr txBox="1"/>
          <p:nvPr/>
        </p:nvSpPr>
        <p:spPr>
          <a:xfrm>
            <a:off x="8013199" y="2929000"/>
            <a:ext cx="4178801" cy="10772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3200" b="1" dirty="0" smtClean="0">
                <a:solidFill>
                  <a:schemeClr val="bg1"/>
                </a:solidFill>
              </a:rPr>
              <a:t>Образовательная технология</a:t>
            </a:r>
            <a:endParaRPr lang="ru-RU" sz="3200" b="1" dirty="0">
              <a:solidFill>
                <a:schemeClr val="bg1"/>
              </a:solidFill>
            </a:endParaRPr>
          </a:p>
        </p:txBody>
      </p:sp>
      <p:sp>
        <p:nvSpPr>
          <p:cNvPr id="30" name="Овал 29">
            <a:extLst>
              <a:ext uri="{FF2B5EF4-FFF2-40B4-BE49-F238E27FC236}">
                <a16:creationId xmlns:a16="http://schemas.microsoft.com/office/drawing/2014/main" xmlns="" id="{DB68A15F-324D-4F33-8FA6-1A05091431EE}"/>
              </a:ext>
            </a:extLst>
          </p:cNvPr>
          <p:cNvSpPr/>
          <p:nvPr/>
        </p:nvSpPr>
        <p:spPr>
          <a:xfrm>
            <a:off x="10176168" y="1058197"/>
            <a:ext cx="1090012" cy="1090012"/>
          </a:xfrm>
          <a:prstGeom prst="ellipse">
            <a:avLst/>
          </a:prstGeom>
          <a:solidFill>
            <a:schemeClr val="accent3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1" name="Овал 30">
            <a:extLst>
              <a:ext uri="{FF2B5EF4-FFF2-40B4-BE49-F238E27FC236}">
                <a16:creationId xmlns:a16="http://schemas.microsoft.com/office/drawing/2014/main" xmlns="" id="{94545AFD-E88C-4080-9403-1EEBC365B1C3}"/>
              </a:ext>
            </a:extLst>
          </p:cNvPr>
          <p:cNvSpPr/>
          <p:nvPr/>
        </p:nvSpPr>
        <p:spPr>
          <a:xfrm>
            <a:off x="2375216" y="134636"/>
            <a:ext cx="1090012" cy="1090012"/>
          </a:xfrm>
          <a:prstGeom prst="ellipse">
            <a:avLst/>
          </a:prstGeom>
          <a:solidFill>
            <a:schemeClr val="accent2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2" name="Овал 31">
            <a:extLst>
              <a:ext uri="{FF2B5EF4-FFF2-40B4-BE49-F238E27FC236}">
                <a16:creationId xmlns:a16="http://schemas.microsoft.com/office/drawing/2014/main" xmlns="" id="{D080A2A3-015B-4D1F-B8DF-76A5903C319F}"/>
              </a:ext>
            </a:extLst>
          </p:cNvPr>
          <p:cNvSpPr/>
          <p:nvPr/>
        </p:nvSpPr>
        <p:spPr>
          <a:xfrm>
            <a:off x="2299083" y="5546355"/>
            <a:ext cx="1013300" cy="1013300"/>
          </a:xfrm>
          <a:prstGeom prst="ellipse">
            <a:avLst/>
          </a:prstGeom>
          <a:solidFill>
            <a:schemeClr val="accent4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5" name="Овал 34">
            <a:extLst>
              <a:ext uri="{FF2B5EF4-FFF2-40B4-BE49-F238E27FC236}">
                <a16:creationId xmlns:a16="http://schemas.microsoft.com/office/drawing/2014/main" xmlns="" id="{D02C62B0-3295-46AC-834A-F9663F2DAFA0}"/>
              </a:ext>
            </a:extLst>
          </p:cNvPr>
          <p:cNvSpPr/>
          <p:nvPr/>
        </p:nvSpPr>
        <p:spPr>
          <a:xfrm>
            <a:off x="297584" y="1058196"/>
            <a:ext cx="1351193" cy="1351193"/>
          </a:xfrm>
          <a:prstGeom prst="ellipse">
            <a:avLst/>
          </a:prstGeom>
          <a:solidFill>
            <a:schemeClr val="accent3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6" name="Овал 35">
            <a:extLst>
              <a:ext uri="{FF2B5EF4-FFF2-40B4-BE49-F238E27FC236}">
                <a16:creationId xmlns:a16="http://schemas.microsoft.com/office/drawing/2014/main" xmlns="" id="{3869E4B7-FAB3-4531-9B43-1A569B6009BF}"/>
              </a:ext>
            </a:extLst>
          </p:cNvPr>
          <p:cNvSpPr/>
          <p:nvPr/>
        </p:nvSpPr>
        <p:spPr>
          <a:xfrm>
            <a:off x="7140284" y="4319806"/>
            <a:ext cx="986147" cy="986147"/>
          </a:xfrm>
          <a:prstGeom prst="ellipse">
            <a:avLst/>
          </a:prstGeom>
          <a:solidFill>
            <a:schemeClr val="accent5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accent5"/>
              </a:solidFill>
            </a:endParaRPr>
          </a:p>
        </p:txBody>
      </p:sp>
      <p:cxnSp>
        <p:nvCxnSpPr>
          <p:cNvPr id="38" name="Прямая соединительная линия 37">
            <a:extLst>
              <a:ext uri="{FF2B5EF4-FFF2-40B4-BE49-F238E27FC236}">
                <a16:creationId xmlns:a16="http://schemas.microsoft.com/office/drawing/2014/main" xmlns="" id="{FEEC64D5-21AE-4E7A-96E1-DA68557BE395}"/>
              </a:ext>
            </a:extLst>
          </p:cNvPr>
          <p:cNvCxnSpPr/>
          <p:nvPr/>
        </p:nvCxnSpPr>
        <p:spPr>
          <a:xfrm>
            <a:off x="8991986" y="4072060"/>
            <a:ext cx="2632570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Прямая соединительная линия 38">
            <a:extLst>
              <a:ext uri="{FF2B5EF4-FFF2-40B4-BE49-F238E27FC236}">
                <a16:creationId xmlns:a16="http://schemas.microsoft.com/office/drawing/2014/main" xmlns="" id="{7241D266-86A7-43A2-A3F5-3B49E8B26109}"/>
              </a:ext>
            </a:extLst>
          </p:cNvPr>
          <p:cNvCxnSpPr>
            <a:cxnSpLocks/>
          </p:cNvCxnSpPr>
          <p:nvPr/>
        </p:nvCxnSpPr>
        <p:spPr>
          <a:xfrm>
            <a:off x="5851254" y="2866570"/>
            <a:ext cx="0" cy="1049626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Прямоугольник 20"/>
          <p:cNvSpPr/>
          <p:nvPr/>
        </p:nvSpPr>
        <p:spPr>
          <a:xfrm>
            <a:off x="2424979" y="2570566"/>
            <a:ext cx="6853773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4000" b="1" dirty="0" smtClean="0">
                <a:solidFill>
                  <a:srgbClr val="0070C0"/>
                </a:solidFill>
              </a:rPr>
              <a:t>           Спасибо </a:t>
            </a:r>
          </a:p>
          <a:p>
            <a:pPr algn="just"/>
            <a:r>
              <a:rPr lang="ru-RU" sz="4000" b="1" dirty="0" smtClean="0">
                <a:solidFill>
                  <a:srgbClr val="0070C0"/>
                </a:solidFill>
              </a:rPr>
              <a:t>                              </a:t>
            </a:r>
            <a:r>
              <a:rPr lang="ru-RU" sz="2800" b="1" dirty="0" smtClean="0">
                <a:solidFill>
                  <a:srgbClr val="0070C0"/>
                </a:solidFill>
              </a:rPr>
              <a:t>за внимание!</a:t>
            </a:r>
            <a:endParaRPr lang="ru-RU" sz="2800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5205895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</a:themeOverride>
</file>

<file path=ppt/theme/themeOverride2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</a:themeOverride>
</file>

<file path=ppt/theme/themeOverride3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628</TotalTime>
  <Words>763</Words>
  <Application>Microsoft Office PowerPoint</Application>
  <PresentationFormat>Произвольный</PresentationFormat>
  <Paragraphs>61</Paragraphs>
  <Slides>10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1" baseType="lpstr">
      <vt:lpstr>Тема Office</vt:lpstr>
      <vt:lpstr>«Развитие функциональной грамотности в рамках проведения внеурочных и внеклассных мероприятий»</vt:lpstr>
      <vt:lpstr>Развитие функциональной грамотности в рамках проведения внеурочных и внеклассных мероприятий как одно из перспективных направлений работы с младшими школьниками</vt:lpstr>
      <vt:lpstr>Глоссарий</vt:lpstr>
      <vt:lpstr>Компоненты функциональной грамотности</vt:lpstr>
      <vt:lpstr>Читательская  грамотность</vt:lpstr>
      <vt:lpstr>Финансовая  грамотность</vt:lpstr>
      <vt:lpstr>Юридическая  грамотность</vt:lpstr>
      <vt:lpstr>Грамотность в семейно-бытовых вопросах</vt:lpstr>
      <vt:lpstr>Творческое мышление</vt:lpstr>
      <vt:lpstr>Слайд 10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 Obstinate</dc:creator>
  <cp:lastModifiedBy>МЫ</cp:lastModifiedBy>
  <cp:revision>16</cp:revision>
  <dcterms:created xsi:type="dcterms:W3CDTF">2021-11-29T09:39:16Z</dcterms:created>
  <dcterms:modified xsi:type="dcterms:W3CDTF">2023-04-24T17:16:57Z</dcterms:modified>
</cp:coreProperties>
</file>