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8"/>
  </p:notesMasterIdLst>
  <p:sldIdLst>
    <p:sldId id="257" r:id="rId2"/>
    <p:sldId id="263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74" y="15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11BCD8-72E4-4D70-A730-168E5D53E7E1}" type="datetimeFigureOut">
              <a:rPr lang="ru-RU" smtClean="0"/>
              <a:pPr/>
              <a:t>29.09.2023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DA0BC-FC11-4CEB-B975-38C8CBD3EB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4317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DA0BC-FC11-4CEB-B975-38C8CBD3EBC4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4903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1113E-7686-4BC2-AB8B-EEEAAE3E5102}" type="datetimeFigureOut">
              <a:rPr lang="ru-RU" smtClean="0"/>
              <a:pPr/>
              <a:t>29.09.2023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BCC-8124-4CEE-BC1B-AEDA8E433B9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1113E-7686-4BC2-AB8B-EEEAAE3E5102}" type="datetimeFigureOut">
              <a:rPr lang="ru-RU" smtClean="0"/>
              <a:pPr/>
              <a:t>29.09.2023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BCC-8124-4CEE-BC1B-AEDA8E433B9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1113E-7686-4BC2-AB8B-EEEAAE3E5102}" type="datetimeFigureOut">
              <a:rPr lang="ru-RU" smtClean="0"/>
              <a:pPr/>
              <a:t>29.09.2023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BCC-8124-4CEE-BC1B-AEDA8E433B9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1113E-7686-4BC2-AB8B-EEEAAE3E5102}" type="datetimeFigureOut">
              <a:rPr lang="ru-RU" smtClean="0"/>
              <a:pPr/>
              <a:t>29.09.2023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BCC-8124-4CEE-BC1B-AEDA8E433B9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1113E-7686-4BC2-AB8B-EEEAAE3E5102}" type="datetimeFigureOut">
              <a:rPr lang="ru-RU" smtClean="0"/>
              <a:pPr/>
              <a:t>29.09.2023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BCC-8124-4CEE-BC1B-AEDA8E433B9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1113E-7686-4BC2-AB8B-EEEAAE3E5102}" type="datetimeFigureOut">
              <a:rPr lang="ru-RU" smtClean="0"/>
              <a:pPr/>
              <a:t>29.09.2023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BCC-8124-4CEE-BC1B-AEDA8E433B9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1113E-7686-4BC2-AB8B-EEEAAE3E5102}" type="datetimeFigureOut">
              <a:rPr lang="ru-RU" smtClean="0"/>
              <a:pPr/>
              <a:t>29.09.2023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BCC-8124-4CEE-BC1B-AEDA8E433B9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1113E-7686-4BC2-AB8B-EEEAAE3E5102}" type="datetimeFigureOut">
              <a:rPr lang="ru-RU" smtClean="0"/>
              <a:pPr/>
              <a:t>29.09.2023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BCC-8124-4CEE-BC1B-AEDA8E433B9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1113E-7686-4BC2-AB8B-EEEAAE3E5102}" type="datetimeFigureOut">
              <a:rPr lang="ru-RU" smtClean="0"/>
              <a:pPr/>
              <a:t>29.09.2023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A808BCC-8124-4CEE-BC1B-AEDA8E433B9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1113E-7686-4BC2-AB8B-EEEAAE3E5102}" type="datetimeFigureOut">
              <a:rPr lang="ru-RU" smtClean="0"/>
              <a:pPr/>
              <a:t>29.09.2023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BCC-8124-4CEE-BC1B-AEDA8E433B9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1113E-7686-4BC2-AB8B-EEEAAE3E5102}" type="datetimeFigureOut">
              <a:rPr lang="ru-RU" smtClean="0"/>
              <a:pPr/>
              <a:t>29.09.2023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08BCC-8124-4CEE-BC1B-AEDA8E433B9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F81113E-7686-4BC2-AB8B-EEEAAE3E5102}" type="datetimeFigureOut">
              <a:rPr lang="ru-RU" smtClean="0"/>
              <a:pPr/>
              <a:t>29.09.2023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A808BCC-8124-4CEE-BC1B-AEDA8E433B97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&#1055;&#1088;&#1077;&#1079;&#1077;&#1085;&#1090;&#1072;&#1094;&#1080;&#1103;%20&#1085;&#1072;%20&#1082;&#1086;&#1085;&#1092;&#1077;&#1088;&#1077;&#1085;&#1094;&#1080;&#1102;\minusovki.mptri.net_irina_dubcova_-_medali.mp3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57718" y="5351383"/>
            <a:ext cx="492922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Шубина Светлана Леонидовна</a:t>
            </a:r>
          </a:p>
          <a:p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87824" y="6243935"/>
            <a:ext cx="2939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г. </a:t>
            </a:r>
            <a:r>
              <a:rPr lang="ru-RU" sz="2400" dirty="0" smtClean="0"/>
              <a:t>Ярославль,</a:t>
            </a:r>
            <a:r>
              <a:rPr lang="en-US" sz="2400" dirty="0" smtClean="0"/>
              <a:t> </a:t>
            </a:r>
            <a:r>
              <a:rPr lang="en-US" sz="2400" dirty="0" smtClean="0"/>
              <a:t>2</a:t>
            </a:r>
            <a:r>
              <a:rPr lang="ru-RU" sz="2400" dirty="0" smtClean="0"/>
              <a:t>022г</a:t>
            </a:r>
            <a:r>
              <a:rPr lang="ru-RU" sz="2400" dirty="0" smtClean="0"/>
              <a:t>.</a:t>
            </a:r>
            <a:r>
              <a:rPr lang="en-US" sz="2400" dirty="0" smtClean="0"/>
              <a:t> </a:t>
            </a:r>
            <a:endParaRPr lang="ru-RU" sz="2400" dirty="0"/>
          </a:p>
        </p:txBody>
      </p:sp>
      <p:pic>
        <p:nvPicPr>
          <p:cNvPr id="6" name="Picture 4" descr="NA02126_"/>
          <p:cNvPicPr preferRelativeResize="0">
            <a:picLocks noChangeArrowheads="1" noChangeShapeType="1"/>
          </p:cNvPicPr>
          <p:nvPr/>
        </p:nvPicPr>
        <p:blipFill rotWithShape="1">
          <a:blip r:embed="rId3" cstate="print"/>
          <a:srcRect l="49057"/>
          <a:stretch/>
        </p:blipFill>
        <p:spPr bwMode="auto">
          <a:xfrm>
            <a:off x="-36512" y="3212977"/>
            <a:ext cx="1944216" cy="364502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с двумя скругленными противолежащими углами 11"/>
          <p:cNvSpPr/>
          <p:nvPr/>
        </p:nvSpPr>
        <p:spPr>
          <a:xfrm>
            <a:off x="1403648" y="1342292"/>
            <a:ext cx="5686149" cy="3219392"/>
          </a:xfrm>
          <a:prstGeom prst="round2Diag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latin typeface="Comic Sans MS" pitchFamily="66" charset="0"/>
              </a:rPr>
              <a:t>Использование игровых технологий</a:t>
            </a:r>
          </a:p>
          <a:p>
            <a:pPr algn="ctr"/>
            <a:r>
              <a:rPr lang="ru-RU" sz="4800" dirty="0" smtClean="0">
                <a:latin typeface="Comic Sans MS" pitchFamily="66" charset="0"/>
              </a:rPr>
              <a:t>на занятиях</a:t>
            </a:r>
            <a:endParaRPr lang="ru-RU" sz="4800" dirty="0">
              <a:latin typeface="Comic Sans MS" pitchFamily="66" charset="0"/>
            </a:endParaRPr>
          </a:p>
        </p:txBody>
      </p:sp>
      <p:pic>
        <p:nvPicPr>
          <p:cNvPr id="10" name="minusovki.mptri.net_irina_dubcova_-_medali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  <p:pic>
        <p:nvPicPr>
          <p:cNvPr id="9" name="Picture 4" descr="NA02126_"/>
          <p:cNvPicPr preferRelativeResize="0">
            <a:picLocks noChangeArrowheads="1" noChangeShapeType="1"/>
          </p:cNvPicPr>
          <p:nvPr/>
        </p:nvPicPr>
        <p:blipFill rotWithShape="1">
          <a:blip r:embed="rId3" cstate="print"/>
          <a:srcRect r="48992"/>
          <a:stretch/>
        </p:blipFill>
        <p:spPr bwMode="auto">
          <a:xfrm>
            <a:off x="7233813" y="1052736"/>
            <a:ext cx="1946699" cy="364502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/>
          <p:cNvSpPr txBox="1"/>
          <p:nvPr/>
        </p:nvSpPr>
        <p:spPr>
          <a:xfrm>
            <a:off x="417128" y="24560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1026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14290"/>
            <a:ext cx="376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131124"/>
            <a:ext cx="8229600" cy="5610244"/>
          </a:xfrm>
        </p:spPr>
        <p:txBody>
          <a:bodyPr>
            <a:normAutofit/>
          </a:bodyPr>
          <a:lstStyle/>
          <a:p>
            <a:pPr marL="0" indent="360363" algn="just">
              <a:buNone/>
            </a:pPr>
            <a:r>
              <a:rPr lang="ru-RU" sz="3200" dirty="0" smtClean="0">
                <a:latin typeface="Comic Sans MS" pitchFamily="66" charset="0"/>
              </a:rPr>
              <a:t>-Игровые технологии занимают ведущее место.</a:t>
            </a:r>
          </a:p>
          <a:p>
            <a:pPr marL="0" indent="360363" algn="just">
              <a:buNone/>
            </a:pPr>
            <a:r>
              <a:rPr lang="ru-RU" sz="3200" dirty="0" smtClean="0">
                <a:latin typeface="Comic Sans MS" pitchFamily="66" charset="0"/>
              </a:rPr>
              <a:t>-Игра-это один из основных видов деятельности.</a:t>
            </a:r>
          </a:p>
          <a:p>
            <a:pPr marL="0" indent="360363" algn="just">
              <a:buNone/>
            </a:pPr>
            <a:r>
              <a:rPr lang="ru-RU" sz="3200" dirty="0" smtClean="0">
                <a:latin typeface="Comic Sans MS" pitchFamily="66" charset="0"/>
              </a:rPr>
              <a:t>-Игровые технологии являются одним из уникальных форм  обучения.</a:t>
            </a:r>
          </a:p>
          <a:p>
            <a:pPr marL="0" indent="360363" algn="just">
              <a:buNone/>
            </a:pPr>
            <a:r>
              <a:rPr lang="ru-RU" sz="3200" dirty="0" smtClean="0">
                <a:latin typeface="Comic Sans MS" pitchFamily="66" charset="0"/>
              </a:rPr>
              <a:t>-В игре студенты попадают в ситуацию, позволяющую критически оценить свои знания и умения.</a:t>
            </a:r>
          </a:p>
        </p:txBody>
      </p:sp>
      <p:sp>
        <p:nvSpPr>
          <p:cNvPr id="5" name="Овал 4"/>
          <p:cNvSpPr/>
          <p:nvPr/>
        </p:nvSpPr>
        <p:spPr>
          <a:xfrm>
            <a:off x="128666" y="78945"/>
            <a:ext cx="533741" cy="533740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2050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89"/>
            <a:ext cx="642942" cy="491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катерина\Pictures\img_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0430" y="2457637"/>
            <a:ext cx="3687193" cy="4005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 rot="938677">
            <a:off x="4944385" y="1164024"/>
            <a:ext cx="4071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Comic Sans MS" pitchFamily="66" charset="0"/>
              </a:rPr>
              <a:t>Что такое игра?</a:t>
            </a:r>
            <a:endParaRPr lang="ru-RU" sz="4000" dirty="0">
              <a:latin typeface="Comic Sans MS" pitchFamily="66" charset="0"/>
            </a:endParaRPr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107504" y="908720"/>
            <a:ext cx="4782926" cy="5733256"/>
          </a:xfrm>
          <a:prstGeom prst="verticalScroll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u="sng" dirty="0" smtClean="0">
                <a:latin typeface="Comic Sans MS" pitchFamily="66" charset="0"/>
              </a:rPr>
              <a:t>Игра-деятельность, которая проявляется в способности человека преображать действительность</a:t>
            </a:r>
            <a:r>
              <a:rPr lang="ru-RU" sz="2600" dirty="0" smtClean="0">
                <a:latin typeface="Comic Sans MS" pitchFamily="66" charset="0"/>
              </a:rPr>
              <a:t>.</a:t>
            </a:r>
            <a:endParaRPr lang="ru-RU" sz="2600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3074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0"/>
            <a:ext cx="376238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1668864"/>
            <a:ext cx="9142094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Игровые технологии</a:t>
            </a:r>
          </a:p>
          <a:p>
            <a:pPr algn="ctr"/>
            <a:r>
              <a:rPr lang="ru-RU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 занятиях</a:t>
            </a:r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4099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52"/>
            <a:ext cx="376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Рисунки\Люди\ar1231457382885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196752"/>
            <a:ext cx="3697001" cy="2294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D:\Рисунки\Люди\%D0%BA%D0%BE%D1%81%D1%82%D1%8E%D0%BC_c3080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79874" y="3573016"/>
            <a:ext cx="2514611" cy="31432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23823" y="1196752"/>
            <a:ext cx="4674166" cy="480002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xfrm>
            <a:off x="246191" y="1340768"/>
            <a:ext cx="4469825" cy="4320480"/>
          </a:xfrm>
        </p:spPr>
        <p:txBody>
          <a:bodyPr>
            <a:noAutofit/>
          </a:bodyPr>
          <a:lstStyle/>
          <a:p>
            <a:pPr marL="0" indent="0" algn="just">
              <a:buNone/>
              <a:tabLst>
                <a:tab pos="269875" algn="l"/>
              </a:tabLst>
            </a:pPr>
            <a:r>
              <a:rPr lang="ru-RU" sz="3000" i="1" dirty="0" smtClean="0">
                <a:latin typeface="Comic Sans MS" pitchFamily="66" charset="0"/>
              </a:rPr>
              <a:t>1. Установи контакт.</a:t>
            </a:r>
          </a:p>
          <a:p>
            <a:pPr marL="0" indent="0">
              <a:buNone/>
              <a:tabLst>
                <a:tab pos="269875" algn="l"/>
              </a:tabLst>
            </a:pPr>
            <a:r>
              <a:rPr lang="ru-RU" sz="3000" i="1" dirty="0" smtClean="0">
                <a:latin typeface="Comic Sans MS" pitchFamily="66" charset="0"/>
              </a:rPr>
              <a:t>Самые первые и сильные впечатления о человеке зависят от внешнего вида. </a:t>
            </a:r>
          </a:p>
          <a:p>
            <a:pPr marL="0" indent="0">
              <a:buNone/>
              <a:tabLst>
                <a:tab pos="269875" algn="l"/>
              </a:tabLst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Цель: развивать умения и устанавливать контакты с людьми.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5122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214290"/>
            <a:ext cx="376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катерина\Pictures\handsha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13617">
            <a:off x="5831106" y="1799394"/>
            <a:ext cx="2684461" cy="2329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катерина\Pictures\News_33895_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000614"/>
            <a:ext cx="3659938" cy="24288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Горизонтальный свиток 3"/>
          <p:cNvSpPr/>
          <p:nvPr/>
        </p:nvSpPr>
        <p:spPr>
          <a:xfrm>
            <a:off x="153496" y="735827"/>
            <a:ext cx="6794768" cy="1006968"/>
          </a:xfrm>
          <a:prstGeom prst="horizontalScroll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475638" y="764704"/>
            <a:ext cx="6688650" cy="92201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ru-RU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2. Заверши фразу</a:t>
            </a:r>
            <a:endParaRPr kumimoji="0" lang="ru-RU" sz="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9996" y="2340275"/>
            <a:ext cx="5338353" cy="381186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000" dirty="0" smtClean="0"/>
              <a:t>Цель: выявить имеющиеся представления по обсуждаемой теме, проанализировать опыт взаимодействия с окружающими людьми.</a:t>
            </a:r>
            <a:endParaRPr lang="ru-RU" sz="3000" dirty="0"/>
          </a:p>
        </p:txBody>
      </p:sp>
      <p:sp>
        <p:nvSpPr>
          <p:cNvPr id="11" name="TextBox 10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6146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376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Выноска-облако 8"/>
          <p:cNvSpPr/>
          <p:nvPr/>
        </p:nvSpPr>
        <p:spPr>
          <a:xfrm>
            <a:off x="704730" y="897890"/>
            <a:ext cx="4714908" cy="2071678"/>
          </a:xfrm>
          <a:prstGeom prst="cloudCallou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3.Визитная карточка!!!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45"/>
          <a:stretch/>
        </p:blipFill>
        <p:spPr>
          <a:xfrm flipH="1">
            <a:off x="-49370" y="2969568"/>
            <a:ext cx="2643807" cy="388843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60139" y="3777153"/>
            <a:ext cx="2568953" cy="308084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5013" y="992509"/>
            <a:ext cx="2788915" cy="2788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3893117"/>
            <a:ext cx="3499005" cy="28489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3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14290"/>
            <a:ext cx="376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катерина\Pictures\AMMDLBICA976580CAQ7XPUHCAR1CEYDCAAON5IECAO5F6W2CA7JRIIBCAGLSKUCCAGZY7K0CAMKR7ANCAAD383BCA1ZHG5CCA1XWSEECAGSBPHWCAEP9QWYCA3PEIBTCA8BDVBPCAQOQZM7CAI9Y4X7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868144" y="1907078"/>
            <a:ext cx="2409329" cy="16062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Горизонтальный свиток 3"/>
          <p:cNvSpPr/>
          <p:nvPr/>
        </p:nvSpPr>
        <p:spPr>
          <a:xfrm>
            <a:off x="323528" y="680159"/>
            <a:ext cx="8215370" cy="1109634"/>
          </a:xfrm>
          <a:prstGeom prst="horizontalScroll">
            <a:avLst/>
          </a:prstGeom>
          <a:solidFill>
            <a:schemeClr val="accent4">
              <a:lumMod val="75000"/>
            </a:schemeClr>
          </a:solidFill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Comic Sans MS" pitchFamily="66" charset="0"/>
              </a:rPr>
              <a:t>4. Волшебный магазин!</a:t>
            </a:r>
            <a:endParaRPr lang="ru-RU" sz="32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1907078"/>
            <a:ext cx="55721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свои сильные стороны;</a:t>
            </a:r>
          </a:p>
          <a:p>
            <a:pPr>
              <a:buFont typeface="Wingdings" pitchFamily="2" charset="2"/>
              <a:buChar char="ü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продать свои недостатки;</a:t>
            </a:r>
          </a:p>
          <a:p>
            <a:pPr>
              <a:buFont typeface="Wingdings" pitchFamily="2" charset="2"/>
              <a:buChar char="ü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мне особенно интересно;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24821" y="4077072"/>
            <a:ext cx="52864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Я могу целый день посвятить…;</a:t>
            </a:r>
          </a:p>
          <a:p>
            <a:pPr>
              <a:buFont typeface="Wingdings" pitchFamily="2" charset="2"/>
              <a:buChar char="ü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если бы у меня была возможность;</a:t>
            </a:r>
          </a:p>
          <a:p>
            <a:pPr>
              <a:buFont typeface="Wingdings" pitchFamily="2" charset="2"/>
              <a:buChar char="ü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по мнению друзей я…;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076" y="4176597"/>
            <a:ext cx="3533241" cy="23554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0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42852"/>
            <a:ext cx="376238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нутый угол 3"/>
          <p:cNvSpPr/>
          <p:nvPr/>
        </p:nvSpPr>
        <p:spPr>
          <a:xfrm>
            <a:off x="4682573" y="1367616"/>
            <a:ext cx="4174184" cy="1403765"/>
          </a:xfrm>
          <a:prstGeom prst="foldedCorner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Comic Sans MS" pitchFamily="66" charset="0"/>
              </a:rPr>
              <a:t>5. Игра  «Три ответа».</a:t>
            </a:r>
            <a:endParaRPr lang="ru-RU" sz="3200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3946" y="823271"/>
            <a:ext cx="50405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            Игра  </a:t>
            </a:r>
          </a:p>
          <a:p>
            <a:pPr algn="just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«Вертушка жалобщика».</a:t>
            </a:r>
          </a:p>
          <a:p>
            <a:pPr algn="just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Эксперт  приводит доводы и примеры, дает рекомендации.</a:t>
            </a:r>
          </a:p>
          <a:p>
            <a:pPr algn="just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           Игра   </a:t>
            </a:r>
          </a:p>
          <a:p>
            <a:pPr algn="just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«Передай одним словом»                                                  Игра </a:t>
            </a:r>
          </a:p>
          <a:p>
            <a:pPr algn="just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«Уникальные слова» ,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57950" y="4357694"/>
            <a:ext cx="3108960" cy="23317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5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42852"/>
            <a:ext cx="376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395536" y="929111"/>
            <a:ext cx="5072098" cy="1432033"/>
          </a:xfrm>
          <a:prstGeom prst="verticalScroll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Comic Sans MS" pitchFamily="66" charset="0"/>
              </a:rPr>
              <a:t>6. Восточный базар</a:t>
            </a:r>
            <a:endParaRPr lang="ru-RU" sz="3200" dirty="0">
              <a:latin typeface="Comic Sans MS" pitchFamily="66" charset="0"/>
            </a:endParaRPr>
          </a:p>
        </p:txBody>
      </p:sp>
      <p:pic>
        <p:nvPicPr>
          <p:cNvPr id="6147" name="Picture 3" descr="C:\Users\катерина\Pictures\AZNX98CCAADYWSOCAH2XLDWCAK2JE77CAO2AYWQCA2N8PHICABGOBAYCARQRA3LCAP6GLUHCAMWWXUHCA45XVBECA32IWR0CA3RQI9NCA7CGGDCCAV1Y7XCCA0GT39FCAKCBOCLCA5L6KBYCAXZLU6T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228184" y="929111"/>
            <a:ext cx="2037962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539552" y="2692980"/>
            <a:ext cx="79615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Цель: потренировать навыки делового общения, выявить различные стратегии достижения цели в деловом общении 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07504" y="44624"/>
            <a:ext cx="576064" cy="583470"/>
            <a:chOff x="1519427" y="1491327"/>
            <a:chExt cx="1062823" cy="1076488"/>
          </a:xfrm>
        </p:grpSpPr>
        <p:sp>
          <p:nvSpPr>
            <p:cNvPr id="10" name="Овал 9"/>
            <p:cNvSpPr/>
            <p:nvPr/>
          </p:nvSpPr>
          <p:spPr>
            <a:xfrm>
              <a:off x="1558470" y="1554648"/>
              <a:ext cx="984738" cy="984738"/>
            </a:xfrm>
            <a:prstGeom prst="ellipse">
              <a:avLst/>
            </a:prstGeom>
            <a:solidFill>
              <a:schemeClr val="tx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519427" y="1491327"/>
              <a:ext cx="1062823" cy="1076488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3808" y="4365104"/>
            <a:ext cx="3985913" cy="23915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амять с посл. доступом 3"/>
          <p:cNvSpPr/>
          <p:nvPr/>
        </p:nvSpPr>
        <p:spPr>
          <a:xfrm>
            <a:off x="-396552" y="3645024"/>
            <a:ext cx="6696744" cy="2736304"/>
          </a:xfrm>
          <a:prstGeom prst="flowChartMagneticTap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perspectiveContrastingRightFacing"/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dirty="0" smtClean="0">
                <a:latin typeface="Comic Sans MS" pitchFamily="66" charset="0"/>
              </a:rPr>
              <a:t>7. Расскажи о … Демонстрируйте неподдельный интерес к другим людям, постарайтесь понять их позицию.</a:t>
            </a:r>
            <a:endParaRPr lang="ru-RU" sz="3000" dirty="0">
              <a:latin typeface="Comic Sans MS" pitchFamily="66" charset="0"/>
            </a:endParaRPr>
          </a:p>
        </p:txBody>
      </p:sp>
      <p:sp>
        <p:nvSpPr>
          <p:cNvPr id="7" name="Загнутый угол 6"/>
          <p:cNvSpPr/>
          <p:nvPr/>
        </p:nvSpPr>
        <p:spPr>
          <a:xfrm>
            <a:off x="4924365" y="908720"/>
            <a:ext cx="4104456" cy="5616624"/>
          </a:xfrm>
          <a:prstGeom prst="foldedCorner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Умейте высказывать уважение к интересам других людей. Будьте внимательны к чужому «я». </a:t>
            </a:r>
          </a:p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Заведите разговор о том, что интересует вашего собеседника. При этом большое значение имеет первая фраза.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836712"/>
            <a:ext cx="3528392" cy="23489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338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42852"/>
            <a:ext cx="376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67544" y="836712"/>
            <a:ext cx="2160240" cy="24063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Блок-схема: данные 3"/>
          <p:cNvSpPr/>
          <p:nvPr/>
        </p:nvSpPr>
        <p:spPr>
          <a:xfrm>
            <a:off x="3923928" y="836712"/>
            <a:ext cx="4535396" cy="2062582"/>
          </a:xfrm>
          <a:prstGeom prst="flowChartInputOutpu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isometricOffAxis2Left"/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dirty="0" smtClean="0">
                <a:latin typeface="Comic Sans MS" pitchFamily="66" charset="0"/>
              </a:rPr>
              <a:t>8.Тренинг </a:t>
            </a:r>
            <a:r>
              <a:rPr lang="en-US" sz="3000" dirty="0" smtClean="0">
                <a:latin typeface="Comic Sans MS" pitchFamily="66" charset="0"/>
              </a:rPr>
              <a:t>     </a:t>
            </a:r>
            <a:r>
              <a:rPr lang="ru-RU" sz="3000" dirty="0" smtClean="0">
                <a:latin typeface="Comic Sans MS" pitchFamily="66" charset="0"/>
              </a:rPr>
              <a:t>«Колхоз» значение.</a:t>
            </a:r>
            <a:endParaRPr lang="ru-RU" sz="3000" dirty="0">
              <a:latin typeface="Comic Sans MS" pitchFamily="66" charset="0"/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395536" y="2636912"/>
            <a:ext cx="3779912" cy="3808591"/>
          </a:xfrm>
          <a:prstGeom prst="verticalScroll">
            <a:avLst/>
          </a:prstGeom>
          <a:solidFill>
            <a:schemeClr val="accent4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цель: уметь отстоять свою точку зрения 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981" t="5948"/>
          <a:stretch/>
        </p:blipFill>
        <p:spPr>
          <a:xfrm>
            <a:off x="4296222" y="3230699"/>
            <a:ext cx="4534538" cy="33755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218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376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катерина\Pictures\conference_room.jpg"/>
          <p:cNvPicPr>
            <a:picLocks noChangeAspect="1" noChangeArrowheads="1"/>
          </p:cNvPicPr>
          <p:nvPr/>
        </p:nvPicPr>
        <p:blipFill rotWithShape="1">
          <a:blip r:embed="rId2" cstate="print"/>
          <a:srcRect t="10924"/>
          <a:stretch/>
        </p:blipFill>
        <p:spPr bwMode="auto">
          <a:xfrm>
            <a:off x="4716016" y="2070413"/>
            <a:ext cx="4248866" cy="2815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Круглая лента лицом вниз 3"/>
          <p:cNvSpPr/>
          <p:nvPr/>
        </p:nvSpPr>
        <p:spPr>
          <a:xfrm>
            <a:off x="1043608" y="526559"/>
            <a:ext cx="7500990" cy="1484784"/>
          </a:xfrm>
          <a:prstGeom prst="ellipseRibbon">
            <a:avLst>
              <a:gd name="adj1" fmla="val 25000"/>
              <a:gd name="adj2" fmla="val 70063"/>
              <a:gd name="adj3" fmla="val 12500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Comic Sans MS" pitchFamily="66" charset="0"/>
              </a:rPr>
              <a:t>9. Мое имя- мой характер!</a:t>
            </a:r>
            <a:endParaRPr lang="ru-RU" sz="3200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241" y="2060848"/>
            <a:ext cx="1870447" cy="4608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Овальная выноска 5"/>
          <p:cNvSpPr/>
          <p:nvPr/>
        </p:nvSpPr>
        <p:spPr>
          <a:xfrm rot="499049">
            <a:off x="2403877" y="3904336"/>
            <a:ext cx="4780450" cy="2746777"/>
          </a:xfrm>
          <a:prstGeom prst="wedgeEllipseCallou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Человек будет очень расположен к вам, если вы помните как его зовут.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376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несколько документов 3"/>
          <p:cNvSpPr/>
          <p:nvPr/>
        </p:nvSpPr>
        <p:spPr>
          <a:xfrm>
            <a:off x="2555776" y="851921"/>
            <a:ext cx="6786610" cy="2857496"/>
          </a:xfrm>
          <a:prstGeom prst="flowChartMultidocumen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perspectiveContrastingLeftFacing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Comic Sans MS" pitchFamily="66" charset="0"/>
              </a:rPr>
              <a:t>10. Игра «Паутинка» Помните о врагах общения – раздражительности и бестактности!!!</a:t>
            </a:r>
            <a:endParaRPr lang="ru-RU" sz="3200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3717032"/>
            <a:ext cx="86409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Раздражительность как минимум не выгодна вам: во-первых, она затрудняет общение; во-вторых, она  приводит к ослаблению защитных сил организма. </a:t>
            </a:r>
          </a:p>
          <a:p>
            <a:pPr algn="just"/>
            <a:r>
              <a:rPr lang="ru-RU" sz="3200" u="sng" dirty="0" smtClean="0">
                <a:latin typeface="Times New Roman" pitchFamily="18" charset="0"/>
                <a:cs typeface="Times New Roman" pitchFamily="18" charset="0"/>
              </a:rPr>
              <a:t>Старайтесь подавлять появляющееся в вас раздражение!!!</a:t>
            </a:r>
            <a:endParaRPr lang="ru-RU" sz="3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931434"/>
            <a:ext cx="3060022" cy="2640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42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14290"/>
            <a:ext cx="376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1052736"/>
            <a:ext cx="813690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Игровые технологии - это организация педагогического процесса в форме различных игр.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последовательная деятельность педагога.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Игровые технологии имеют огромный потенциал.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-Игровые технологии обеспечивают единство эмоционального и рационального в обучении.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-Игровые технологии вызывают повышенный интерес</a:t>
            </a: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11266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376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00" y="2000240"/>
            <a:ext cx="6738835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внимание!</a:t>
            </a:r>
            <a:endParaRPr lang="ru-RU" sz="88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4730" y="116632"/>
            <a:ext cx="8439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ГПОУ ЯО Ярославский градостроительный колледж</a:t>
            </a:r>
            <a:endParaRPr lang="ru-RU" sz="2300" dirty="0"/>
          </a:p>
        </p:txBody>
      </p:sp>
      <p:pic>
        <p:nvPicPr>
          <p:cNvPr id="12290" name="Рисунок 7" descr="C:\Users\e.ponomareva\Desktop\Логотип ЯГК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14290"/>
            <a:ext cx="376238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651</TotalTime>
  <Words>479</Words>
  <Application>Microsoft Office PowerPoint</Application>
  <PresentationFormat>Экран (4:3)</PresentationFormat>
  <Paragraphs>73</Paragraphs>
  <Slides>16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MultiDVD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катерина</dc:creator>
  <cp:lastModifiedBy>1</cp:lastModifiedBy>
  <cp:revision>85</cp:revision>
  <dcterms:created xsi:type="dcterms:W3CDTF">2011-04-14T03:04:31Z</dcterms:created>
  <dcterms:modified xsi:type="dcterms:W3CDTF">2023-09-29T12:40:15Z</dcterms:modified>
</cp:coreProperties>
</file>