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66" r:id="rId2"/>
    <p:sldId id="298" r:id="rId3"/>
    <p:sldId id="304" r:id="rId4"/>
    <p:sldId id="261" r:id="rId5"/>
    <p:sldId id="299" r:id="rId6"/>
    <p:sldId id="269" r:id="rId7"/>
    <p:sldId id="260" r:id="rId8"/>
    <p:sldId id="295" r:id="rId9"/>
    <p:sldId id="294" r:id="rId10"/>
    <p:sldId id="275" r:id="rId11"/>
    <p:sldId id="296" r:id="rId12"/>
    <p:sldId id="270" r:id="rId13"/>
    <p:sldId id="267" r:id="rId14"/>
    <p:sldId id="301" r:id="rId15"/>
    <p:sldId id="302" r:id="rId16"/>
    <p:sldId id="293" r:id="rId17"/>
    <p:sldId id="263" r:id="rId18"/>
    <p:sldId id="303" r:id="rId19"/>
    <p:sldId id="283" r:id="rId20"/>
    <p:sldId id="291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270F"/>
    <a:srgbClr val="5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01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20FBDE-12F6-424F-9829-9ED83928C492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0217BF-9EFC-4E72-9497-973FAA5EC8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465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016B9-5D20-43F9-89D8-73B15E664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CE926B6-DA3C-4439-8ECA-86C215C56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AAF18F-B74C-4EF9-BBD7-7CD3AB920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433F82-177B-4B72-BB71-F24D44A5C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46A124-E67E-4BFF-9A56-B9D349889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217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A91DB1-541E-4613-9CE7-931C955AF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D21430-2F02-44EF-9B78-6044927349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16E82D-0718-4E05-ADFE-141258DB3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9725B1-9C77-46FC-9D5C-141DE8B71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93DC04-DE6E-4269-8FDA-367BA375D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68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7A1AE4-1AE1-491E-8BD7-BB0BE600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1FACE8-8D4D-491B-8D64-C8DD5D0F9F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ED0431-E4CB-4B25-ADB4-00A9CD721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F702A9-3813-4D3A-B033-253B138F4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115FAD-B0FC-4CC0-A640-99E3A46F5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50E62F-9005-4B59-8436-3FEDD15C3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7A640C-61F5-46F8-AC02-109830C2A5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26B4421-CC02-4CA9-893F-75A6D5E783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9D54A-DC65-4C7B-A8E8-EAA4A81B8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5F4F66-BE87-4B09-8F4D-1CF376E50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3FB30C7-BF30-4CF9-AB4B-9C801C146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60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59FBEF-4136-4817-BCC8-AF8D10976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290E04-D58E-430C-953E-DFB41C13F0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527379-CFD7-49A1-ACF9-9DEB94206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7A1AD77-E3C3-4FF9-961C-CC62096137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4629014-0D89-41D2-A4AB-A7AF9B1DD6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EED3350-7158-49E3-8F7B-2BBA2509C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825D361-38AE-4467-BEB9-5C301E93D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D4BFA2D-8F80-44BF-841C-747748B26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551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427FED-C5C2-4A93-9729-929A39444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70A0E1-8F80-46CB-AA98-42DD8067B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34F48A5-3125-4097-B0DF-D47266C1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4401ED-E4FA-4A53-AE25-CD9F78F5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85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9B19D44-6FA8-4003-BCBF-CA2DC6BE2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8C054B6-4F5F-468E-99B8-0FF5EAF18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DD12543-4E00-4B61-B91A-DF0054AC6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657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54ABA1-D41A-4521-BABE-2D2EF33AA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814F04-5A5C-4696-9B25-56E517217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D90F6F-148B-4965-8A20-D24C1FF9C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BCA41E7-6FD8-429C-B35B-6AA9B8C45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369E17-8552-4416-A4C2-D1C74ACDC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320AC8-F7F2-481E-8CC8-FA059CE42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02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DB096E-FD11-4564-A96D-6C157B970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DDDEC61-C5CF-4F95-90F1-6B44024CD7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8F8944-CAB1-4378-83C1-942843B8B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AAFE91-ABDF-4579-91EE-FA9A40FBD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C8D636-5248-4188-A5E4-96C055ADF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5F314A-17F9-4868-93C2-5ECE65D45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859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8D3434-7CAF-4973-B70F-8114F3823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E49827-CA60-401E-8715-16BF4E758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B0011D-FEE7-4F1F-AEFA-9E3727D5E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4CF83F-095F-403A-816D-47D2DAD2A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9F77D9-24BA-42C3-9773-B65C59D79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0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CC55AE0-8792-4327-B30C-E3825A373D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929AD34-DCA0-4422-A7BD-6CAD4F1389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947A91-D126-4B5D-AA80-8ED6801F6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6633A6-8E0B-4FDA-838F-F94A595D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6F995E-5088-471C-93BF-F0533B16C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53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92B86C-C9DF-4470-AA30-36D4892B9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1A2F8E4-126F-4064-ACF1-66C1ED225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E116BF-2C98-431A-962B-32A0B124A0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E2F40-F41A-49AE-8BCC-DB27F3A6DC0B}" type="datetimeFigureOut">
              <a:rPr lang="ru-RU" smtClean="0"/>
              <a:t>23.03.2025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646060-B233-45EF-B78C-92B8511D09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7BF60B-D4A5-457E-941F-6E74B05C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5AE0D-E568-4DA7-96A3-88E8C7BC03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88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847898" y="1530668"/>
            <a:ext cx="11022677" cy="2498725"/>
          </a:xfrm>
        </p:spPr>
        <p:txBody>
          <a:bodyPr>
            <a:normAutofit fontScale="90000"/>
          </a:bodyPr>
          <a:lstStyle/>
          <a:p>
            <a:r>
              <a:rPr lang="ru-RU" sz="5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Мастер класс</a:t>
            </a:r>
            <a:br>
              <a:rPr lang="ru-RU" sz="5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50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Инновационные формы работы с родителями</a:t>
            </a:r>
            <a:br>
              <a:rPr lang="ru-RU" sz="5000" b="1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5000" b="1">
                <a:solidFill>
                  <a:srgbClr val="0070C0"/>
                </a:solidFill>
                <a:latin typeface="Monotype Corsiva" panose="03010101010201010101" pitchFamily="66" charset="0"/>
              </a:rPr>
              <a:t>«</a:t>
            </a:r>
            <a:r>
              <a:rPr lang="ru-RU" sz="6600" b="1">
                <a:solidFill>
                  <a:srgbClr val="0070C0"/>
                </a:solidFill>
                <a:latin typeface="Monotype Corsiva" panose="03010101010201010101" pitchFamily="66" charset="0"/>
              </a:rPr>
              <a:t>Конфликты </a:t>
            </a:r>
            <a:r>
              <a:rPr lang="ru-RU" sz="66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в семье и способы </a:t>
            </a:r>
            <a:r>
              <a:rPr lang="ru-RU" sz="6600" b="1">
                <a:solidFill>
                  <a:srgbClr val="0070C0"/>
                </a:solidFill>
                <a:latin typeface="Monotype Corsiva" panose="03010101010201010101" pitchFamily="66" charset="0"/>
              </a:rPr>
              <a:t>их решения»</a:t>
            </a:r>
            <a:endParaRPr lang="ru-RU" sz="66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28D4B9-6789-4F5F-B2E7-76F85A9ECDDA}"/>
              </a:ext>
            </a:extLst>
          </p:cNvPr>
          <p:cNvSpPr txBox="1"/>
          <p:nvPr/>
        </p:nvSpPr>
        <p:spPr>
          <a:xfrm>
            <a:off x="7404793" y="5509858"/>
            <a:ext cx="469872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Выполнила Слюсарь Наталья Андреевна</a:t>
            </a:r>
          </a:p>
          <a:p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учитель математики МБОУ СОШ №15, </a:t>
            </a:r>
          </a:p>
          <a:p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г. Новоалтайск. </a:t>
            </a:r>
          </a:p>
        </p:txBody>
      </p:sp>
    </p:spTree>
    <p:extLst>
      <p:ext uri="{BB962C8B-B14F-4D97-AF65-F5344CB8AC3E}">
        <p14:creationId xmlns:p14="http://schemas.microsoft.com/office/powerpoint/2010/main" val="327901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48639" y="448888"/>
            <a:ext cx="10382597" cy="5527963"/>
          </a:xfrm>
        </p:spPr>
        <p:txBody>
          <a:bodyPr>
            <a:normAutofit fontScale="90000"/>
          </a:bodyPr>
          <a:lstStyle/>
          <a:p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  <a:t>Формы работы с родителями:</a:t>
            </a: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  <a:t>    Традиционные               и                     Нетрадиционные: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-Индивидуальные беседы                  -Собрание -Мастер класс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-Консультации                                  -Собрание- Тренинг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-Родительские собрание                    -Собрание-Ролевые игры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-Конференции                                    - Родительские вечера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-Круглые столы                                 - Родительские встречи      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                                               </a:t>
            </a: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5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endParaRPr lang="ru-RU" sz="66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345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23701" y="-1"/>
            <a:ext cx="11168766" cy="6790267"/>
          </a:xfrm>
        </p:spPr>
        <p:txBody>
          <a:bodyPr>
            <a:normAutofit fontScale="90000"/>
          </a:bodyPr>
          <a:lstStyle/>
          <a:p>
            <a:pPr algn="ctr">
              <a:spcAft>
                <a:spcPts val="800"/>
              </a:spcAft>
            </a:pP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  <a:t> </a:t>
            </a:r>
            <a:r>
              <a:rPr lang="ru-RU" sz="4500" i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«Скажи мне, и я забуду.</a:t>
            </a:r>
            <a:br>
              <a:rPr lang="ru-RU" sz="4500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500" i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Покажи мне, и я может быть запомню,</a:t>
            </a:r>
            <a:br>
              <a:rPr lang="ru-RU" sz="4500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500" i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Вовлеки меня, и я пойму» </a:t>
            </a:r>
            <a:br>
              <a:rPr lang="ru-RU" sz="4500" i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500" i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</a:t>
            </a:r>
            <a:r>
              <a:rPr lang="ru-RU" sz="4500" i="1" dirty="0">
                <a:solidFill>
                  <a:srgbClr val="00B0F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Конфуций</a:t>
            </a:r>
            <a:br>
              <a:rPr lang="ru-RU" sz="4500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  <a:t>              </a:t>
            </a: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b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r>
              <a:rPr lang="ru-RU" sz="37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                                               </a:t>
            </a:r>
            <a:br>
              <a:rPr lang="ru-RU" sz="3700" b="1" i="1" dirty="0">
                <a:solidFill>
                  <a:schemeClr val="accent2"/>
                </a:solidFill>
                <a:latin typeface="Monotype Corsiva" panose="03010101010201010101" pitchFamily="66" charset="0"/>
              </a:rPr>
            </a:br>
            <a:br>
              <a:rPr lang="ru-RU" sz="5000" b="1" dirty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endParaRPr lang="ru-RU" sz="66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93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EB5DD5D3-0167-4586-AFB5-D75FB5912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69" y="257057"/>
            <a:ext cx="5740231" cy="6201930"/>
          </a:xfrm>
          <a:prstGeom prst="rect">
            <a:avLst/>
          </a:prstGeom>
        </p:spPr>
      </p:pic>
      <p:pic>
        <p:nvPicPr>
          <p:cNvPr id="12" name="Picture 2" descr="&#10;">
            <a:extLst>
              <a:ext uri="{FF2B5EF4-FFF2-40B4-BE49-F238E27FC236}">
                <a16:creationId xmlns:a16="http://schemas.microsoft.com/office/drawing/2014/main" id="{E2DA9F31-8AA0-482D-B4C9-274BD64050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82"/>
          <a:stretch/>
        </p:blipFill>
        <p:spPr bwMode="auto">
          <a:xfrm>
            <a:off x="6586450" y="257058"/>
            <a:ext cx="5261860" cy="620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ix_56s (audio-joiner.com)">
            <a:hlinkClick r:id="" action="ppaction://media"/>
            <a:extLst>
              <a:ext uri="{FF2B5EF4-FFF2-40B4-BE49-F238E27FC236}">
                <a16:creationId xmlns:a16="http://schemas.microsoft.com/office/drawing/2014/main" id="{0141FC97-1164-4597-A92A-2B01A250EE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4383" y="576147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03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5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034825" cy="655153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Конфликты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1" y="1128095"/>
            <a:ext cx="4301782" cy="287950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976" y="147104"/>
            <a:ext cx="4873024" cy="32486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68"/>
          <a:stretch/>
        </p:blipFill>
        <p:spPr>
          <a:xfrm>
            <a:off x="4171585" y="2920139"/>
            <a:ext cx="3571875" cy="3702055"/>
          </a:xfrm>
          <a:prstGeom prst="rect">
            <a:avLst/>
          </a:prstGeom>
        </p:spPr>
      </p:pic>
      <p:pic>
        <p:nvPicPr>
          <p:cNvPr id="5124" name="Picture 4" descr="Мы с мужем начинаем на дочку кричать, а она говорит, что мы плохие родители. Страницы воспитания Дзен">
            <a:extLst>
              <a:ext uri="{FF2B5EF4-FFF2-40B4-BE49-F238E27FC236}">
                <a16:creationId xmlns:a16="http://schemas.microsoft.com/office/drawing/2014/main" id="{D2CC1C0C-A670-4E74-BB72-1AB89CB38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225" y="3429000"/>
            <a:ext cx="4075938" cy="275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Про Королевство Кривых Зеркал, драконов и людей Марина Беликова Дзен">
            <a:extLst>
              <a:ext uri="{FF2B5EF4-FFF2-40B4-BE49-F238E27FC236}">
                <a16:creationId xmlns:a16="http://schemas.microsoft.com/office/drawing/2014/main" id="{97E9C466-D327-463A-8523-4464E599E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33" y="4240945"/>
            <a:ext cx="35718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icture background">
            <a:extLst>
              <a:ext uri="{FF2B5EF4-FFF2-40B4-BE49-F238E27FC236}">
                <a16:creationId xmlns:a16="http://schemas.microsoft.com/office/drawing/2014/main" id="{3FB06C5D-C5BB-4C0B-B907-4C31FE0BE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585" y="365125"/>
            <a:ext cx="3147391" cy="209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70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665" y="431945"/>
            <a:ext cx="10348268" cy="14222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Конфликт – это когда происходит перетягивание каната. Всегда есть две стороны.</a:t>
            </a:r>
            <a:br>
              <a:rPr lang="ru-RU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</a:br>
            <a:br>
              <a:rPr lang="ru-RU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Объект 3">
            <a:extLst>
              <a:ext uri="{FF2B5EF4-FFF2-40B4-BE49-F238E27FC236}">
                <a16:creationId xmlns:a16="http://schemas.microsoft.com/office/drawing/2014/main" id="{836C49DA-4355-4621-8811-EC962DA1B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011" y="2183958"/>
            <a:ext cx="6250247" cy="43555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F27EC2-1950-4AAB-84F6-59E81BF03F51}"/>
              </a:ext>
            </a:extLst>
          </p:cNvPr>
          <p:cNvSpPr txBox="1"/>
          <p:nvPr/>
        </p:nvSpPr>
        <p:spPr>
          <a:xfrm>
            <a:off x="537402" y="1300202"/>
            <a:ext cx="108034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это столкновение противоположных интересов, взглядов, устремлений, нравственных позиций; серьёзное разногласие, острый спор.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387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436880" y="334645"/>
            <a:ext cx="11755120" cy="10267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Ситуация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317DA8C4-80B2-4A77-8C0C-6639EF53AEE9}"/>
              </a:ext>
            </a:extLst>
          </p:cNvPr>
          <p:cNvSpPr/>
          <p:nvPr/>
        </p:nvSpPr>
        <p:spPr>
          <a:xfrm>
            <a:off x="326675" y="1587731"/>
            <a:ext cx="11479245" cy="4935624"/>
          </a:xfrm>
          <a:prstGeom prst="round2SameRect">
            <a:avLst>
              <a:gd name="adj1" fmla="val 16667"/>
              <a:gd name="adj2" fmla="val 371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2000" i="1" dirty="0">
              <a:solidFill>
                <a:schemeClr val="accent5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2000" i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«Сын собирается идти в школу, а на улице этим утром довольно прохладно.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«Надень шапку. Сегодня на улице холодно».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Сын: «Шапку не одену».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(на повышенных тонах) «Я твоя мать, и ты будешь делать то, что я говорю. Немедленно надень шапку!»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Сын: (на повышенных тонах) «Не буду я одевать, эту дурацкую шапку!»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(на повышенных тонах) «Я тебе сказала, надень шапку, на улице сегодня холодно. Ты, что совсем ничего не понимаешь, когда тебе мать </a:t>
            </a: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говорит?»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Сын: (крича) «Не буду я надевать это шапку, если тебе надо, </a:t>
            </a:r>
          </a:p>
          <a:p>
            <a:pPr algn="just"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 её и одевай!»</a:t>
            </a:r>
          </a:p>
          <a:p>
            <a:pPr algn="just">
              <a:spcAft>
                <a:spcPts val="750"/>
              </a:spcAft>
            </a:pP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20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24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EF11C308-F3C5-4B81-9138-1C950FA6B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25" y="4383112"/>
            <a:ext cx="2212080" cy="214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613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436880" y="334645"/>
            <a:ext cx="11755120" cy="10267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Компромисс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317DA8C4-80B2-4A77-8C0C-6639EF53AEE9}"/>
              </a:ext>
            </a:extLst>
          </p:cNvPr>
          <p:cNvSpPr/>
          <p:nvPr/>
        </p:nvSpPr>
        <p:spPr>
          <a:xfrm>
            <a:off x="509554" y="1361440"/>
            <a:ext cx="10770817" cy="4694555"/>
          </a:xfrm>
          <a:prstGeom prst="round2SameRect">
            <a:avLst>
              <a:gd name="adj1" fmla="val 16667"/>
              <a:gd name="adj2" fmla="val 371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«Надень шапку. Сегодня на улице холодно».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Сын: «Шапку не одену».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«Мы же оба не хотим, чтобы ты простыл?» – Сын кивает.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«Ты считаешь, что шапку для этого надевать не нужно. </a:t>
            </a: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считаю, что нужно. </a:t>
            </a: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Давай посмотрим, возможно, ли какое-то иное решение проблемы ,чтобы</a:t>
            </a: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сохранить 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твоё </a:t>
            </a: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здоровье?»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Сын: «Ладно, как насчет того, чтобы я надену кофту с капюшоном?»                                                                           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Мать: «Прекрасная мысль».</a:t>
            </a:r>
          </a:p>
          <a:p>
            <a:pPr>
              <a:spcAft>
                <a:spcPts val="750"/>
              </a:spcAft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24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6" name="Picture 8" descr="Picture background">
            <a:extLst>
              <a:ext uri="{FF2B5EF4-FFF2-40B4-BE49-F238E27FC236}">
                <a16:creationId xmlns:a16="http://schemas.microsoft.com/office/drawing/2014/main" id="{DA72CC9E-AB14-4A2F-A474-2170229D39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30" t="3457" r="6061" b="59"/>
          <a:stretch/>
        </p:blipFill>
        <p:spPr bwMode="auto">
          <a:xfrm>
            <a:off x="9136611" y="2601883"/>
            <a:ext cx="1901213" cy="337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675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D121427-E282-4586-AF88-ECEDCD1162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6470" y="1728122"/>
            <a:ext cx="7448203" cy="4297628"/>
          </a:xfrm>
          <a:prstGeom prst="roundRect">
            <a:avLst>
              <a:gd name="adj" fmla="val 16667"/>
            </a:avLst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645908-52B2-4FF1-807B-665EA712B4A0}"/>
              </a:ext>
            </a:extLst>
          </p:cNvPr>
          <p:cNvSpPr txBox="1"/>
          <p:nvPr/>
        </p:nvSpPr>
        <p:spPr>
          <a:xfrm>
            <a:off x="2872509" y="684530"/>
            <a:ext cx="71561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Способы решения конфликтов</a:t>
            </a:r>
          </a:p>
        </p:txBody>
      </p:sp>
    </p:spTree>
    <p:extLst>
      <p:ext uri="{BB962C8B-B14F-4D97-AF65-F5344CB8AC3E}">
        <p14:creationId xmlns:p14="http://schemas.microsoft.com/office/powerpoint/2010/main" val="3757116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Родитель - ребёнок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5870" y="2049066"/>
            <a:ext cx="10960632" cy="4443809"/>
          </a:xfrm>
        </p:spPr>
        <p:txBody>
          <a:bodyPr>
            <a:noAutofit/>
          </a:bodyPr>
          <a:lstStyle/>
          <a:p>
            <a:pPr marL="0" indent="0" algn="ctr">
              <a:spcAft>
                <a:spcPts val="750"/>
              </a:spcAft>
              <a:buNone/>
            </a:pPr>
            <a:r>
              <a:rPr lang="ru-RU" sz="2200" b="1" i="1" u="sng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Ситуация А.</a:t>
            </a:r>
            <a:endParaRPr lang="ru-RU" sz="22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Дочь в школе очень плохо учится. Маму вызвали в школу. </a:t>
            </a:r>
          </a:p>
          <a:p>
            <a:pPr marL="0" indent="0"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После посещения школы состоялся </a:t>
            </a:r>
          </a:p>
          <a:p>
            <a:pPr marL="0" indent="0"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р</a:t>
            </a: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азговор с дочерью.</a:t>
            </a:r>
          </a:p>
          <a:p>
            <a:pPr marL="0" indent="0"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</a:t>
            </a: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3D3E4BAC-F40D-47D5-812A-5E2ED611B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695" y="3035149"/>
            <a:ext cx="4619105" cy="3457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692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Родитель - ребёнок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01980"/>
            <a:ext cx="8608130" cy="4236820"/>
          </a:xfrm>
        </p:spPr>
        <p:txBody>
          <a:bodyPr>
            <a:noAutofit/>
          </a:bodyPr>
          <a:lstStyle/>
          <a:p>
            <a:pPr marL="0" indent="0" algn="ctr">
              <a:spcAft>
                <a:spcPts val="750"/>
              </a:spcAft>
              <a:buNone/>
            </a:pPr>
            <a:endParaRPr lang="ru-RU" sz="2200" b="1" i="1" u="sng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750"/>
              </a:spcAft>
              <a:buNone/>
            </a:pPr>
            <a:r>
              <a:rPr lang="ru-RU" sz="2200" b="1" i="1" u="sng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Ситуация В.</a:t>
            </a:r>
            <a:endParaRPr lang="ru-RU" sz="22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 требует от родителей купить, модный и </a:t>
            </a:r>
          </a:p>
          <a:p>
            <a:pPr marL="0" indent="0">
              <a:spcAft>
                <a:spcPts val="750"/>
              </a:spcAft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дорогой телефон. Родители объясняют, </a:t>
            </a:r>
          </a:p>
          <a:p>
            <a:pPr marL="0" indent="0">
              <a:spcAft>
                <a:spcPts val="750"/>
              </a:spcAft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сделать это сейчас нет </a:t>
            </a:r>
          </a:p>
          <a:p>
            <a:pPr marL="0" indent="0">
              <a:spcAft>
                <a:spcPts val="750"/>
              </a:spcAft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возможности.</a:t>
            </a:r>
          </a:p>
          <a:p>
            <a:pPr marL="0" indent="0">
              <a:spcAft>
                <a:spcPts val="750"/>
              </a:spcAft>
              <a:buNone/>
            </a:pPr>
            <a:endParaRPr lang="ru-RU" sz="3300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endParaRPr lang="ru-RU" sz="33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300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</a:t>
            </a:r>
            <a:r>
              <a:rPr lang="ru-RU" sz="3300" dirty="0">
                <a:solidFill>
                  <a:schemeClr val="accent5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102" name="Picture 6" descr="Picture background">
            <a:extLst>
              <a:ext uri="{FF2B5EF4-FFF2-40B4-BE49-F238E27FC236}">
                <a16:creationId xmlns:a16="http://schemas.microsoft.com/office/drawing/2014/main" id="{FD93A569-EEC2-4047-A227-BC89AB8F2D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66" t="19676" r="3866" b="10743"/>
          <a:stretch/>
        </p:blipFill>
        <p:spPr bwMode="auto">
          <a:xfrm>
            <a:off x="6816466" y="4162442"/>
            <a:ext cx="5259728" cy="2587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032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2412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Ромашка-ласковых слов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178C0125-69BA-4DC0-AB66-A0C4687378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686560"/>
            <a:ext cx="5181600" cy="4351338"/>
          </a:xfrm>
        </p:spPr>
        <p:txBody>
          <a:bodyPr/>
          <a:lstStyle/>
          <a:p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ИМЯ РЕБЁНКА</a:t>
            </a:r>
          </a:p>
          <a:p>
            <a:endParaRPr lang="ru-RU" b="1" i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endParaRPr lang="ru-RU" b="1" i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endParaRPr lang="ru-RU" b="1" i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ПОЛОЖИТЕЛЬНЫЕ КАЧЕСТВА РЕБЁНКА</a:t>
            </a:r>
          </a:p>
        </p:txBody>
      </p:sp>
      <p:pic>
        <p:nvPicPr>
          <p:cNvPr id="5124" name="Picture 4" descr="Picture background">
            <a:extLst>
              <a:ext uri="{FF2B5EF4-FFF2-40B4-BE49-F238E27FC236}">
                <a16:creationId xmlns:a16="http://schemas.microsoft.com/office/drawing/2014/main" id="{5375B10D-C487-4BC4-9412-A229F1606CF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" y="1686560"/>
            <a:ext cx="5897880" cy="350535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>
            <a:contourClr>
              <a:srgbClr val="007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9D641D50-4215-48A2-BE6D-1770796F4540}"/>
              </a:ext>
            </a:extLst>
          </p:cNvPr>
          <p:cNvCxnSpPr>
            <a:cxnSpLocks/>
          </p:cNvCxnSpPr>
          <p:nvPr/>
        </p:nvCxnSpPr>
        <p:spPr>
          <a:xfrm flipH="1">
            <a:off x="3484880" y="2204720"/>
            <a:ext cx="2987040" cy="1330960"/>
          </a:xfrm>
          <a:prstGeom prst="straightConnector1">
            <a:avLst/>
          </a:prstGeom>
          <a:ln w="222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C529FE53-EC07-4ABB-ADA2-09254A94DABE}"/>
              </a:ext>
            </a:extLst>
          </p:cNvPr>
          <p:cNvCxnSpPr/>
          <p:nvPr/>
        </p:nvCxnSpPr>
        <p:spPr>
          <a:xfrm flipH="1">
            <a:off x="4175760" y="4084320"/>
            <a:ext cx="2174240" cy="152400"/>
          </a:xfrm>
          <a:prstGeom prst="straightConnector1">
            <a:avLst/>
          </a:prstGeom>
          <a:ln w="2222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711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26428" y="400761"/>
            <a:ext cx="5318590" cy="6046221"/>
          </a:xfrm>
          <a:prstGeom prst="round2Same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Памятка для родителей</a:t>
            </a:r>
          </a:p>
          <a:p>
            <a:pPr>
              <a:spcAft>
                <a:spcPts val="750"/>
              </a:spcAft>
            </a:pP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«Как избежать конфликта»</a:t>
            </a: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Дайте возможность ребёнку высказаться;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 Сосредоточьтесь на том, что ребёнок говорит, не вмешивайтесь в его речь своими замечаниями;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 Не отвлекайтесь, победите то, что мешает вам сосредоточиться;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4. Покажите ребёнку, что вы поняли его;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2000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Попытайтесь вместе определить, что следует сделать, лучше, если это будут «пошаговые» действия (во-первых, во-вторых, и т.д.).</a:t>
            </a: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id="{52F06A8D-C3E3-4C48-9D47-D52602B25F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8067" r="2746" b="4599"/>
          <a:stretch/>
        </p:blipFill>
        <p:spPr bwMode="auto">
          <a:xfrm>
            <a:off x="6446984" y="1795452"/>
            <a:ext cx="4608945" cy="204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71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275551" y="449330"/>
            <a:ext cx="11262044" cy="13528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Синквейн</a:t>
            </a:r>
            <a:r>
              <a:rPr lang="ru-RU" sz="4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– </a:t>
            </a:r>
          </a:p>
          <a:p>
            <a:pPr marL="0" indent="0">
              <a:buNone/>
            </a:pPr>
            <a:r>
              <a:rPr lang="ru-RU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короткое нерифмованное стихотворение из 5 </a:t>
            </a:r>
            <a:r>
              <a:rPr lang="ru-RU" sz="4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строк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317DA8C4-80B2-4A77-8C0C-6639EF53AEE9}"/>
              </a:ext>
            </a:extLst>
          </p:cNvPr>
          <p:cNvSpPr/>
          <p:nvPr/>
        </p:nvSpPr>
        <p:spPr>
          <a:xfrm>
            <a:off x="356377" y="2137295"/>
            <a:ext cx="11479245" cy="4051070"/>
          </a:xfrm>
          <a:prstGeom prst="round2SameRect">
            <a:avLst>
              <a:gd name="adj1" fmla="val 16667"/>
              <a:gd name="adj2" fmla="val 371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spcAft>
                <a:spcPts val="75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</a:t>
            </a:r>
          </a:p>
          <a:p>
            <a:pPr algn="just">
              <a:spcAft>
                <a:spcPts val="750"/>
              </a:spcAft>
            </a:pPr>
            <a:endParaRPr lang="ru-RU" sz="1800" i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2000" i="1" dirty="0">
              <a:solidFill>
                <a:schemeClr val="accent5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endParaRPr lang="ru-RU" sz="2000" i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u="sng" dirty="0">
              <a:solidFill>
                <a:schemeClr val="accent1"/>
              </a:solidFill>
              <a:latin typeface="Monotype Corsiva" panose="03010101010201010101" pitchFamily="66" charset="0"/>
              <a:cs typeface="Times New Roman" pitchFamily="18" charset="0"/>
            </a:endParaRPr>
          </a:p>
          <a:p>
            <a:pPr algn="ctr"/>
            <a:r>
              <a:rPr lang="ru-RU" sz="2400" b="1" u="sng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Порядок  написания  </a:t>
            </a:r>
            <a:r>
              <a:rPr lang="ru-RU" sz="2400" b="1" u="sng" dirty="0" err="1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синквейна</a:t>
            </a:r>
            <a:r>
              <a:rPr lang="ru-RU" sz="2400" b="1" u="sng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:</a:t>
            </a:r>
            <a:endParaRPr lang="ru-RU" sz="2400" u="sng" dirty="0">
              <a:solidFill>
                <a:schemeClr val="accent1"/>
              </a:solidFill>
              <a:latin typeface="Monotype Corsiva" panose="03010101010201010101" pitchFamily="66" charset="0"/>
              <a:cs typeface="Times New Roman" pitchFamily="18" charset="0"/>
            </a:endParaRPr>
          </a:p>
          <a:p>
            <a:pPr algn="just" eaLnBrk="0" hangingPunct="0"/>
            <a:endParaRPr lang="ru-RU" sz="2400" dirty="0">
              <a:solidFill>
                <a:schemeClr val="accent1"/>
              </a:solidFill>
              <a:latin typeface="Monotype Corsiva" panose="03010101010201010101" pitchFamily="66" charset="0"/>
              <a:cs typeface="Times New Roman" pitchFamily="18" charset="0"/>
            </a:endParaRPr>
          </a:p>
          <a:p>
            <a:pPr algn="just" eaLnBrk="0" hangingPunct="0"/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Первая  строка –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  <a:cs typeface="Times New Roman" pitchFamily="18" charset="0"/>
              </a:rPr>
              <a:t>одно  ключевое  слово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, определяющее  содержание  </a:t>
            </a:r>
            <a:r>
              <a:rPr lang="ru-RU" sz="2400" dirty="0" err="1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синквейна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.</a:t>
            </a:r>
          </a:p>
          <a:p>
            <a:pPr algn="just" eaLnBrk="0" hangingPunct="0"/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Вторая  строка –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  <a:cs typeface="Times New Roman" pitchFamily="18" charset="0"/>
              </a:rPr>
              <a:t>два  прилагательных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, характеризующих  данное  понятие.</a:t>
            </a:r>
          </a:p>
          <a:p>
            <a:pPr algn="just" eaLnBrk="0" hangingPunct="0"/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Третья  строка –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  <a:cs typeface="Times New Roman" pitchFamily="18" charset="0"/>
              </a:rPr>
              <a:t>три  глагола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, показывающие  действие  понятия.</a:t>
            </a:r>
          </a:p>
          <a:p>
            <a:pPr algn="just" eaLnBrk="0" hangingPunct="0"/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Четвертая  строка –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  <a:cs typeface="Times New Roman" pitchFamily="18" charset="0"/>
              </a:rPr>
              <a:t>короткое  предложение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, в  котором  автор  высказывает  свое  отношение. </a:t>
            </a:r>
          </a:p>
          <a:p>
            <a:pPr algn="just" eaLnBrk="0" hangingPunct="0"/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Пятая строка –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  <a:cs typeface="Times New Roman" pitchFamily="18" charset="0"/>
              </a:rPr>
              <a:t>одно  слово</a:t>
            </a:r>
            <a:r>
              <a:rPr lang="ru-RU" sz="2400" dirty="0">
                <a:solidFill>
                  <a:schemeClr val="accent1"/>
                </a:solidFill>
                <a:latin typeface="Monotype Corsiva" panose="03010101010201010101" pitchFamily="66" charset="0"/>
                <a:cs typeface="Times New Roman" pitchFamily="18" charset="0"/>
              </a:rPr>
              <a:t>, обычно  существительное, через которое  человек  выражает свои  чувства, ассоциации, связанные  с  данным  понятием.</a:t>
            </a:r>
          </a:p>
          <a:p>
            <a:pPr algn="just">
              <a:spcAft>
                <a:spcPts val="750"/>
              </a:spcAft>
            </a:pPr>
            <a:endParaRPr lang="ru-RU" sz="20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endParaRPr lang="ru-RU" sz="20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>
              <a:spcAft>
                <a:spcPts val="750"/>
              </a:spcAft>
            </a:pPr>
            <a:endParaRPr lang="ru-RU" sz="2400" dirty="0">
              <a:solidFill>
                <a:schemeClr val="accent5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97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DE860216-47C8-4B2F-82D4-894D7618E684}"/>
              </a:ext>
            </a:extLst>
          </p:cNvPr>
          <p:cNvSpPr/>
          <p:nvPr/>
        </p:nvSpPr>
        <p:spPr>
          <a:xfrm>
            <a:off x="186575" y="466840"/>
            <a:ext cx="8818880" cy="420110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Конфликт</a:t>
            </a:r>
          </a:p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Неприятный   Продолжительный</a:t>
            </a:r>
          </a:p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Мучит Обижает Разрушает</a:t>
            </a:r>
          </a:p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«Стараюсь избегать его»</a:t>
            </a:r>
          </a:p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Столкновение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60EDA27-FF1B-4A70-A2DC-7DFBC6347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823199" y="3229033"/>
            <a:ext cx="3713033" cy="3007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01600"/>
          </a:effectLst>
          <a:scene3d>
            <a:camera prst="orthographicFront"/>
            <a:lightRig rig="threePt" dir="t"/>
          </a:scene3d>
          <a:sp3d contourW="12700">
            <a:bevelT/>
            <a:bevelB w="114300" prst="artDeco"/>
            <a:contourClr>
              <a:srgbClr val="002060"/>
            </a:contourClr>
          </a:sp3d>
        </p:spPr>
      </p:pic>
    </p:spTree>
    <p:extLst>
      <p:ext uri="{BB962C8B-B14F-4D97-AF65-F5344CB8AC3E}">
        <p14:creationId xmlns:p14="http://schemas.microsoft.com/office/powerpoint/2010/main" val="1520504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717372" y="581196"/>
            <a:ext cx="9848105" cy="5500415"/>
          </a:xfrm>
          <a:prstGeom prst="round2SameRect">
            <a:avLst>
              <a:gd name="adj1" fmla="val 16667"/>
              <a:gd name="adj2" fmla="val 371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ПРАКТИЧЕСКАЯ ЧАСТЬ МАСТЕР КЛАССА</a:t>
            </a: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54383026-C1FB-4D66-AD85-35CE8C6B30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865720"/>
              </p:ext>
            </p:extLst>
          </p:nvPr>
        </p:nvGraphicFramePr>
        <p:xfrm>
          <a:off x="1759527" y="2836640"/>
          <a:ext cx="8127999" cy="30226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698850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98226085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31402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 ГРУППА</a:t>
                      </a:r>
                      <a:endParaRPr lang="ru-RU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 ГРУППА</a:t>
                      </a:r>
                      <a:endParaRPr lang="ru-RU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3ГРУППА</a:t>
                      </a:r>
                      <a:endParaRPr lang="ru-RU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6129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составить классический дидактический   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синквейн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 к понятию «Конфликт»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придумать одну ситуацию разрешения конфликта, которую можно предложить на родительском собрании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Проработь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Monotype Corsiva" panose="03010101010201010101" pitchFamily="66" charset="0"/>
                        </a:rPr>
                        <a:t> правила каждого дня для взаимоотношений «родитель-ребёнок»(памятка)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700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9286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ак можно сохранить погоду в доме? - 834926554564">
            <a:extLst>
              <a:ext uri="{FF2B5EF4-FFF2-40B4-BE49-F238E27FC236}">
                <a16:creationId xmlns:a16="http://schemas.microsoft.com/office/drawing/2014/main" id="{76220CC8-BA87-4184-A485-1EB49A2D14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98"/>
          <a:stretch/>
        </p:blipFill>
        <p:spPr bwMode="auto">
          <a:xfrm>
            <a:off x="447962" y="3134360"/>
            <a:ext cx="7177946" cy="351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icture background">
            <a:extLst>
              <a:ext uri="{FF2B5EF4-FFF2-40B4-BE49-F238E27FC236}">
                <a16:creationId xmlns:a16="http://schemas.microsoft.com/office/drawing/2014/main" id="{E8BAE85B-E546-4076-8965-106DBE7ED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011" y="3747140"/>
            <a:ext cx="3495964" cy="243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8464CDB-84FE-43EC-8442-C354C17586FE}"/>
              </a:ext>
            </a:extLst>
          </p:cNvPr>
          <p:cNvSpPr/>
          <p:nvPr/>
        </p:nvSpPr>
        <p:spPr>
          <a:xfrm>
            <a:off x="543190" y="384785"/>
            <a:ext cx="8692829" cy="243143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Aft>
                <a:spcPts val="750"/>
              </a:spcAft>
            </a:pPr>
            <a:r>
              <a:rPr lang="ru-RU" sz="3300" b="1" i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Прежде чем сказать – посчитай до десяти,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ru-RU" sz="3300" b="1" i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Прежде чем обидеть – посчитай до ста,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ru-RU" sz="3300" b="1" i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Прежде чем ударить – посчитай до тысячи.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ru-RU" sz="3300" b="1" i="1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(Старинная народная мудрость)</a:t>
            </a:r>
            <a:endParaRPr lang="ru-RU" sz="3300" b="1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11">
            <a:extLst>
              <a:ext uri="{FF2B5EF4-FFF2-40B4-BE49-F238E27FC236}">
                <a16:creationId xmlns:a16="http://schemas.microsoft.com/office/drawing/2014/main" id="{ADE89D56-D1C4-4EA6-8F6A-3C4566640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786" y="1395231"/>
            <a:ext cx="2315678" cy="203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58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71947" y="516541"/>
            <a:ext cx="9848105" cy="5500415"/>
          </a:xfrm>
          <a:prstGeom prst="round2SameRect">
            <a:avLst>
              <a:gd name="adj1" fmla="val 16667"/>
              <a:gd name="adj2" fmla="val 371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</a:t>
            </a: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ЧЕК  ЛИСТ</a:t>
            </a:r>
          </a:p>
          <a:p>
            <a:pPr>
              <a:spcAft>
                <a:spcPts val="750"/>
              </a:spcAft>
            </a:pPr>
            <a:endParaRPr lang="ru-RU" sz="3200" b="1" i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Я, знаю что такое конфликт       </a:t>
            </a: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     </a:t>
            </a: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Я , знаю способы  как избежать конфликт</a:t>
            </a:r>
          </a:p>
          <a:p>
            <a:pPr>
              <a:spcAft>
                <a:spcPts val="750"/>
              </a:spcAft>
            </a:pPr>
            <a:endParaRPr lang="ru-RU" sz="3200" b="1" i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3200" b="1" i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Я, знаю что такое </a:t>
            </a:r>
            <a:r>
              <a:rPr lang="ru-RU" sz="3200" b="1" i="1" dirty="0" err="1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синквейн</a:t>
            </a:r>
            <a:endParaRPr lang="ru-RU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08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icture background">
            <a:extLst>
              <a:ext uri="{FF2B5EF4-FFF2-40B4-BE49-F238E27FC236}">
                <a16:creationId xmlns:a16="http://schemas.microsoft.com/office/drawing/2014/main" id="{36B2A772-F604-4155-B587-5EE4BB55480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185" y="765738"/>
            <a:ext cx="7387590" cy="462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2964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43303871-2C06-4042-BE70-D35E5FBCD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8" y="2013527"/>
            <a:ext cx="11437118" cy="176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31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1408</TotalTime>
  <Words>727</Words>
  <Application>Microsoft Office PowerPoint</Application>
  <PresentationFormat>Широкоэкранный</PresentationFormat>
  <Paragraphs>144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Monotype Corsiva</vt:lpstr>
      <vt:lpstr>Times New Roman</vt:lpstr>
      <vt:lpstr>Тема Office</vt:lpstr>
      <vt:lpstr>Мастер класс Инновационные формы работы с родителями «Конфликты в семье и способы их решения»</vt:lpstr>
      <vt:lpstr>  Формы работы с родителями:       Традиционные               и                     Нетрадиционные: -Индивидуальные беседы                  -Собрание -Мастер класс -Консультации                                  -Собрание- Тренинг -Родительские собрание                    -Собрание-Ролевые игры -Конференции                                    - Родительские вечера -Круглые столы                                 - Родительские встречи                                                         </vt:lpstr>
      <vt:lpstr>    «Скажи мне, и я забуду. Покажи мне, и я может быть запомню, Вовлеки меня, и я пойму»                                                                   Конфуций                                                                  </vt:lpstr>
      <vt:lpstr>Презентация PowerPoint</vt:lpstr>
      <vt:lpstr>Конфликты</vt:lpstr>
      <vt:lpstr>Конфликт – это когда происходит перетягивание каната. Всегда есть две стороны.  </vt:lpstr>
      <vt:lpstr>Презентация PowerPoint</vt:lpstr>
      <vt:lpstr>Презентация PowerPoint</vt:lpstr>
      <vt:lpstr>Презентация PowerPoint</vt:lpstr>
      <vt:lpstr>Родитель - ребёнок</vt:lpstr>
      <vt:lpstr>Родитель - ребёнок</vt:lpstr>
      <vt:lpstr>Ромашка-ласковых слов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Наталья</cp:lastModifiedBy>
  <cp:revision>133</cp:revision>
  <dcterms:created xsi:type="dcterms:W3CDTF">2022-11-27T02:32:01Z</dcterms:created>
  <dcterms:modified xsi:type="dcterms:W3CDTF">2025-03-23T09:37:09Z</dcterms:modified>
</cp:coreProperties>
</file>