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4" r:id="rId6"/>
    <p:sldId id="263" r:id="rId7"/>
    <p:sldId id="260" r:id="rId8"/>
    <p:sldId id="259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49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53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565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445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34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655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058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988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721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80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41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4787C-D0A1-445D-AE7E-A3EA96175005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8274A-461B-4E1B-B032-17A7C7A45C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173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40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164560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+mn-lt"/>
              </a:rPr>
              <a:t>ОЗОНАТОРНАЯ УСТАНОВКА ДЛЯ ДЕЗИНФЕКЦИИ ВЕЩЕЙ И ПРОДУКТОВ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01524" y="4262752"/>
            <a:ext cx="54020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Студент 2 курса: </a:t>
            </a:r>
            <a:r>
              <a:rPr lang="ru-RU" sz="2000" dirty="0" err="1" smtClean="0">
                <a:solidFill>
                  <a:schemeClr val="bg1"/>
                </a:solidFill>
                <a:ea typeface="Times New Roman" panose="02020603050405020304" pitchFamily="18" charset="0"/>
              </a:rPr>
              <a:t>Дацкевич</a:t>
            </a:r>
            <a:r>
              <a:rPr lang="ru-RU" sz="20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ea typeface="Times New Roman" panose="02020603050405020304" pitchFamily="18" charset="0"/>
              </a:rPr>
              <a:t>Даниил Максимович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01524" y="4933767"/>
            <a:ext cx="50918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Руководитель: Юркин Владимир Валерьевич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68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sp>
        <p:nvSpPr>
          <p:cNvPr id="18" name="Google Shape;93;p14"/>
          <p:cNvSpPr/>
          <p:nvPr/>
        </p:nvSpPr>
        <p:spPr>
          <a:xfrm>
            <a:off x="1419076" y="696856"/>
            <a:ext cx="8159033" cy="15048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BBD6E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94;p14"/>
          <p:cNvSpPr/>
          <p:nvPr/>
        </p:nvSpPr>
        <p:spPr>
          <a:xfrm>
            <a:off x="1197403" y="336260"/>
            <a:ext cx="2553464" cy="446400"/>
          </a:xfrm>
          <a:prstGeom prst="roundRect">
            <a:avLst>
              <a:gd name="adj" fmla="val 16667"/>
            </a:avLst>
          </a:prstGeom>
          <a:solidFill>
            <a:srgbClr val="BBD6EE"/>
          </a:solidFill>
          <a:ln w="12700" cap="flat" cmpd="sng">
            <a:solidFill>
              <a:srgbClr val="1E4E79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95;p14"/>
          <p:cNvSpPr/>
          <p:nvPr/>
        </p:nvSpPr>
        <p:spPr>
          <a:xfrm>
            <a:off x="1410743" y="315275"/>
            <a:ext cx="336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Актуальность</a:t>
            </a:r>
            <a:r>
              <a:rPr lang="ru-RU" sz="2400" i="1" dirty="0" smtClean="0">
                <a:solidFill>
                  <a:srgbClr val="1E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  <p:sp>
        <p:nvSpPr>
          <p:cNvPr id="21" name="Google Shape;96;p14"/>
          <p:cNvSpPr/>
          <p:nvPr/>
        </p:nvSpPr>
        <p:spPr>
          <a:xfrm>
            <a:off x="1410743" y="776975"/>
            <a:ext cx="8167366" cy="1397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45720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В свете распространения инфекционных заболеваний растет и внимание к вопросам гигиены. В сезон гриппа и ОРВИ, важно иметь способы защиты </a:t>
            </a:r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от микробов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и </a:t>
            </a:r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вирусов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. Немалая их часть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находится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на поверхностях </a:t>
            </a:r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предметов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 и 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продуктов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Times New Roman" panose="02020603050405020304" pitchFamily="18" charset="0"/>
                <a:sym typeface="Open Sans"/>
              </a:rPr>
              <a:t>.</a:t>
            </a:r>
            <a:endParaRPr dirty="0">
              <a:solidFill>
                <a:schemeClr val="accent1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22" name="Google Shape;9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9162" y="2435112"/>
            <a:ext cx="2632808" cy="1958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99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37784" y="4626566"/>
            <a:ext cx="2638346" cy="2124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00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2337" y="2412646"/>
            <a:ext cx="2265935" cy="2014239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102;p14"/>
          <p:cNvSpPr/>
          <p:nvPr/>
        </p:nvSpPr>
        <p:spPr>
          <a:xfrm>
            <a:off x="8375959" y="3001659"/>
            <a:ext cx="650700" cy="267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" name="Google Shape;103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60826" y="2407825"/>
            <a:ext cx="2730164" cy="1976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104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112901" y="4331323"/>
            <a:ext cx="2826014" cy="241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105;p1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73781" y="4598486"/>
            <a:ext cx="2204491" cy="2152612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102;p14"/>
          <p:cNvSpPr/>
          <p:nvPr/>
        </p:nvSpPr>
        <p:spPr>
          <a:xfrm>
            <a:off x="4520990" y="3130867"/>
            <a:ext cx="650700" cy="2675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178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sp>
        <p:nvSpPr>
          <p:cNvPr id="14" name="Google Shape;110;p15"/>
          <p:cNvSpPr/>
          <p:nvPr/>
        </p:nvSpPr>
        <p:spPr>
          <a:xfrm>
            <a:off x="1332527" y="2006918"/>
            <a:ext cx="10420500" cy="140156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BBD6E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11;p15"/>
          <p:cNvSpPr/>
          <p:nvPr/>
        </p:nvSpPr>
        <p:spPr>
          <a:xfrm>
            <a:off x="1465107" y="2183778"/>
            <a:ext cx="9899664" cy="1108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Поиск методов и средств для борьбы с патогенными микроорганизмами (бактерии, грибки, микробы и т.д.) с поверхностей продуктов питания, гаджетов и других предметов.</a:t>
            </a: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rgbClr val="695D4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450215" algn="just" rtl="0">
              <a:spcBef>
                <a:spcPts val="1200"/>
              </a:spcBef>
              <a:spcAft>
                <a:spcPts val="0"/>
              </a:spcAft>
              <a:buNone/>
            </a:pPr>
            <a:endParaRPr sz="2200" dirty="0">
              <a:solidFill>
                <a:srgbClr val="1E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Google Shape;112;p15"/>
          <p:cNvSpPr/>
          <p:nvPr/>
        </p:nvSpPr>
        <p:spPr>
          <a:xfrm>
            <a:off x="3750138" y="295573"/>
            <a:ext cx="532960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i="1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Цель и </a:t>
            </a:r>
            <a:r>
              <a:rPr lang="ru-RU" sz="40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задачи</a:t>
            </a:r>
            <a:endParaRPr sz="4000" i="1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13;p15"/>
          <p:cNvSpPr/>
          <p:nvPr/>
        </p:nvSpPr>
        <p:spPr>
          <a:xfrm>
            <a:off x="1465107" y="1519353"/>
            <a:ext cx="7159193" cy="640980"/>
          </a:xfrm>
          <a:prstGeom prst="roundRect">
            <a:avLst>
              <a:gd name="adj" fmla="val 16667"/>
            </a:avLst>
          </a:prstGeom>
          <a:solidFill>
            <a:srgbClr val="BBD6EE"/>
          </a:solidFill>
          <a:ln w="12700" cap="flat" cmpd="sng">
            <a:solidFill>
              <a:srgbClr val="1E4E79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14;p15"/>
          <p:cNvSpPr/>
          <p:nvPr/>
        </p:nvSpPr>
        <p:spPr>
          <a:xfrm>
            <a:off x="1915628" y="1519353"/>
            <a:ext cx="116076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1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Цель</a:t>
            </a:r>
            <a:endParaRPr sz="3200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" name="Google Shape;115;p15"/>
          <p:cNvSpPr/>
          <p:nvPr/>
        </p:nvSpPr>
        <p:spPr>
          <a:xfrm>
            <a:off x="1332522" y="4093621"/>
            <a:ext cx="10420524" cy="211212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BBD6E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116;p15"/>
          <p:cNvSpPr/>
          <p:nvPr/>
        </p:nvSpPr>
        <p:spPr>
          <a:xfrm>
            <a:off x="1549604" y="3598498"/>
            <a:ext cx="7113002" cy="640980"/>
          </a:xfrm>
          <a:prstGeom prst="roundRect">
            <a:avLst>
              <a:gd name="adj" fmla="val 16667"/>
            </a:avLst>
          </a:prstGeom>
          <a:solidFill>
            <a:srgbClr val="BBD6EE"/>
          </a:solidFill>
          <a:ln w="12700" cap="flat" cmpd="sng">
            <a:solidFill>
              <a:srgbClr val="1E4E79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117;p15"/>
          <p:cNvSpPr/>
          <p:nvPr/>
        </p:nvSpPr>
        <p:spPr>
          <a:xfrm>
            <a:off x="1332522" y="3544192"/>
            <a:ext cx="30231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45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1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Задачи</a:t>
            </a:r>
            <a:r>
              <a:rPr lang="ru-RU" sz="3200" b="1" i="1" dirty="0">
                <a:solidFill>
                  <a:srgbClr val="DDEAF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sp>
        <p:nvSpPr>
          <p:cNvPr id="22" name="Google Shape;118;p15"/>
          <p:cNvSpPr/>
          <p:nvPr/>
        </p:nvSpPr>
        <p:spPr>
          <a:xfrm>
            <a:off x="1503413" y="4375191"/>
            <a:ext cx="9971841" cy="1909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1. Проанализировать существующие методы дезинфекции. 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2. Из полученных данных выбрать </a:t>
            </a:r>
            <a:r>
              <a:rPr lang="ru-RU" sz="2200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актуальный метод.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3. Разработать макет на основе выбранного </a:t>
            </a:r>
            <a:r>
              <a:rPr lang="ru-RU" sz="2200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метода.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2337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sp>
        <p:nvSpPr>
          <p:cNvPr id="5" name="Google Shape;152;p20"/>
          <p:cNvSpPr txBox="1"/>
          <p:nvPr/>
        </p:nvSpPr>
        <p:spPr>
          <a:xfrm>
            <a:off x="1161922" y="377076"/>
            <a:ext cx="8664000" cy="81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-RU" sz="36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Существующие методы дезинфекции</a:t>
            </a:r>
            <a:endParaRPr sz="24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164" y="1473921"/>
            <a:ext cx="10372725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2"/>
            <a:ext cx="12192000" cy="6867646"/>
          </a:xfrm>
          <a:prstGeom prst="rect">
            <a:avLst/>
          </a:prstGeom>
        </p:spPr>
      </p:pic>
      <p:sp>
        <p:nvSpPr>
          <p:cNvPr id="6" name="Google Shape;137;p18"/>
          <p:cNvSpPr/>
          <p:nvPr/>
        </p:nvSpPr>
        <p:spPr>
          <a:xfrm>
            <a:off x="2988841" y="242063"/>
            <a:ext cx="62143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ctr"/>
            <a:r>
              <a:rPr lang="ru-RU" sz="40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Преимущества озона</a:t>
            </a:r>
            <a:endParaRPr sz="4000" i="1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111;p15"/>
          <p:cNvSpPr/>
          <p:nvPr/>
        </p:nvSpPr>
        <p:spPr>
          <a:xfrm>
            <a:off x="1622763" y="1325962"/>
            <a:ext cx="10106782" cy="5085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buClr>
                <a:schemeClr val="dk1"/>
              </a:buClr>
              <a:buSzPts val="1800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Высокая антибактериальная активность.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Озон уничтожает множество различных видов вирусов, бактерий, грибков (плесени) и других патогенных микробов.</a:t>
            </a:r>
          </a:p>
          <a:p>
            <a:pPr lvl="0" algn="just">
              <a:buClr>
                <a:schemeClr val="dk1"/>
              </a:buClr>
              <a:buSzPts val="1800"/>
            </a:pPr>
            <a:endParaRPr lang="ru-RU" sz="2200" dirty="0" smtClean="0">
              <a:solidFill>
                <a:schemeClr val="accent1">
                  <a:lumMod val="50000"/>
                </a:schemeClr>
              </a:solidFill>
              <a:ea typeface="Open Sans"/>
              <a:cs typeface="Open Sans"/>
              <a:sym typeface="Open Sans"/>
            </a:endParaRPr>
          </a:p>
          <a:p>
            <a:pPr lvl="0" algn="just">
              <a:buClr>
                <a:schemeClr val="dk1"/>
              </a:buClr>
              <a:buSzPts val="1800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Малое время контакта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. При достаточной концентрации, достаточно нескольких минут контакта озона с загрязненным предметом (продуктом) для полной очистки.</a:t>
            </a:r>
          </a:p>
          <a:p>
            <a:pPr lvl="0" algn="just">
              <a:buClr>
                <a:schemeClr val="dk1"/>
              </a:buClr>
              <a:buSzPts val="1800"/>
            </a:pPr>
            <a:endParaRPr lang="ru-RU" sz="2200" dirty="0" smtClean="0">
              <a:solidFill>
                <a:schemeClr val="accent1">
                  <a:lumMod val="50000"/>
                </a:schemeClr>
              </a:solidFill>
              <a:ea typeface="Open Sans"/>
              <a:cs typeface="Open Sans"/>
              <a:sym typeface="Open Sans"/>
            </a:endParaRPr>
          </a:p>
          <a:p>
            <a:pPr lvl="0" algn="just">
              <a:buClr>
                <a:schemeClr val="dk1"/>
              </a:buClr>
              <a:buSzPts val="1800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Отсутствие проблем с удалением остатков.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Остаточный озон распадается до кислорода в течение нескольких минут - часов.</a:t>
            </a:r>
          </a:p>
          <a:p>
            <a:pPr lvl="0" algn="just">
              <a:buClr>
                <a:schemeClr val="dk1"/>
              </a:buClr>
              <a:buSzPts val="1800"/>
            </a:pPr>
            <a:endParaRPr lang="ru-RU" sz="2200" dirty="0" smtClean="0">
              <a:solidFill>
                <a:schemeClr val="accent1">
                  <a:lumMod val="50000"/>
                </a:schemeClr>
              </a:solidFill>
              <a:ea typeface="Open Sans"/>
              <a:cs typeface="Open Sans"/>
              <a:sym typeface="Open Sans"/>
            </a:endParaRPr>
          </a:p>
          <a:p>
            <a:pPr lvl="0" algn="just">
              <a:buClr>
                <a:schemeClr val="dk1"/>
              </a:buClr>
              <a:buSzPts val="1800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Отсутствие опасных продуктов распада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. Промежуточными и конечными продуктами реакций озона являются малотоксичные вещества.</a:t>
            </a:r>
          </a:p>
          <a:p>
            <a:pPr lvl="0" algn="just">
              <a:buClr>
                <a:schemeClr val="dk1"/>
              </a:buClr>
              <a:buSzPts val="1800"/>
            </a:pPr>
            <a:endParaRPr lang="ru-RU" sz="2200" dirty="0" smtClean="0">
              <a:solidFill>
                <a:schemeClr val="accent1">
                  <a:lumMod val="50000"/>
                </a:schemeClr>
              </a:solidFill>
              <a:ea typeface="Open Sans"/>
              <a:cs typeface="Open Sans"/>
              <a:sym typeface="Open Sans"/>
            </a:endParaRPr>
          </a:p>
          <a:p>
            <a:pPr lvl="0" algn="just">
              <a:buClr>
                <a:schemeClr val="dk1"/>
              </a:buClr>
              <a:buSzPts val="1800"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Возможность использования установки в любом месте.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ea typeface="Open Sans"/>
                <a:cs typeface="Open Sans"/>
                <a:sym typeface="Open Sans"/>
              </a:rPr>
              <a:t>Озон производится на месте из воздуха при помощи электричества. </a:t>
            </a:r>
            <a:endParaRPr sz="2200" dirty="0">
              <a:solidFill>
                <a:srgbClr val="1E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574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0018" y="457489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0018" y="1917989"/>
            <a:ext cx="10515600" cy="4351338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2"/>
            <a:ext cx="12192000" cy="6867646"/>
          </a:xfrm>
          <a:prstGeom prst="rect">
            <a:avLst/>
          </a:prstGeom>
        </p:spPr>
      </p:pic>
      <p:sp>
        <p:nvSpPr>
          <p:cNvPr id="5" name="Google Shape;137;p18"/>
          <p:cNvSpPr/>
          <p:nvPr/>
        </p:nvSpPr>
        <p:spPr>
          <a:xfrm>
            <a:off x="2988841" y="242063"/>
            <a:ext cx="62143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Как действует озон?</a:t>
            </a:r>
            <a:endParaRPr sz="4000" i="1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465" y="2103192"/>
            <a:ext cx="2562225" cy="19335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828" y="4374702"/>
            <a:ext cx="2857500" cy="16668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66015" y="1657251"/>
            <a:ext cx="915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1 день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83232" y="1673090"/>
            <a:ext cx="915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7 день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9201" y="2227183"/>
            <a:ext cx="2657475" cy="18383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9188" y="4374702"/>
            <a:ext cx="2857500" cy="16668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2120" y="2270045"/>
            <a:ext cx="2200275" cy="17526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4488" y="4374701"/>
            <a:ext cx="2857500" cy="166687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807482" y="1674398"/>
            <a:ext cx="10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14 день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4105" y="4657589"/>
            <a:ext cx="1048360" cy="116638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4105" y="2576928"/>
            <a:ext cx="1048360" cy="1166387"/>
          </a:xfrm>
          <a:prstGeom prst="rect">
            <a:avLst/>
          </a:prstGeom>
        </p:spPr>
      </p:pic>
      <p:sp>
        <p:nvSpPr>
          <p:cNvPr id="21" name="Умножение 20"/>
          <p:cNvSpPr/>
          <p:nvPr/>
        </p:nvSpPr>
        <p:spPr>
          <a:xfrm>
            <a:off x="10921898" y="2531159"/>
            <a:ext cx="1141442" cy="109522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Кольцо 21"/>
          <p:cNvSpPr/>
          <p:nvPr/>
        </p:nvSpPr>
        <p:spPr>
          <a:xfrm>
            <a:off x="10989288" y="4716394"/>
            <a:ext cx="1014521" cy="1048776"/>
          </a:xfrm>
          <a:prstGeom prst="donut">
            <a:avLst>
              <a:gd name="adj" fmla="val 12254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1420259" y="2576928"/>
            <a:ext cx="1022206" cy="11663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1394105" y="2576928"/>
            <a:ext cx="1048360" cy="11663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58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pic>
        <p:nvPicPr>
          <p:cNvPr id="5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4004" y="1295019"/>
            <a:ext cx="3497255" cy="2567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94;p17"/>
          <p:cNvPicPr preferRelativeResize="0"/>
          <p:nvPr/>
        </p:nvPicPr>
        <p:blipFill rotWithShape="1">
          <a:blip r:embed="rId4">
            <a:alphaModFix/>
          </a:blip>
          <a:srcRect r="7570" b="15444"/>
          <a:stretch/>
        </p:blipFill>
        <p:spPr>
          <a:xfrm>
            <a:off x="4804169" y="1295019"/>
            <a:ext cx="3527195" cy="2413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1" b="8241"/>
          <a:stretch/>
        </p:blipFill>
        <p:spPr>
          <a:xfrm>
            <a:off x="8664805" y="1295019"/>
            <a:ext cx="3427724" cy="4214143"/>
          </a:xfrm>
          <a:prstGeom prst="rect">
            <a:avLst/>
          </a:prstGeom>
        </p:spPr>
      </p:pic>
      <p:sp>
        <p:nvSpPr>
          <p:cNvPr id="9" name="Google Shape;137;p18"/>
          <p:cNvSpPr/>
          <p:nvPr/>
        </p:nvSpPr>
        <p:spPr>
          <a:xfrm>
            <a:off x="1402943" y="242063"/>
            <a:ext cx="8276766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i="1" dirty="0" smtClean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Разработка лабораторного </a:t>
            </a:r>
            <a:r>
              <a:rPr lang="ru-RU" sz="3600" i="1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макета</a:t>
            </a:r>
            <a:endParaRPr sz="3600" i="1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04" y="4300183"/>
            <a:ext cx="3419542" cy="255781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3545" y="3906325"/>
            <a:ext cx="4371259" cy="282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1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pic>
        <p:nvPicPr>
          <p:cNvPr id="5" name="Google Shape;94;p17"/>
          <p:cNvPicPr preferRelativeResize="0"/>
          <p:nvPr/>
        </p:nvPicPr>
        <p:blipFill rotWithShape="1">
          <a:blip r:embed="rId3">
            <a:alphaModFix/>
          </a:blip>
          <a:srcRect l="2557" t="7842" r="13247" b="13398"/>
          <a:stretch/>
        </p:blipFill>
        <p:spPr>
          <a:xfrm>
            <a:off x="6957564" y="2315472"/>
            <a:ext cx="3995627" cy="291613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9566669" y="2130717"/>
            <a:ext cx="417840" cy="1080489"/>
          </a:xfrm>
          <a:prstGeom prst="line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114036" y="1295681"/>
            <a:ext cx="2335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Отсек для расположения </a:t>
            </a:r>
          </a:p>
          <a:p>
            <a:pPr algn="ctr"/>
            <a:r>
              <a:rPr lang="ru-RU" dirty="0" smtClean="0"/>
              <a:t>продуктов/предметов</a:t>
            </a:r>
            <a:endParaRPr lang="ru-RU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 flipV="1">
            <a:off x="7235486" y="1845550"/>
            <a:ext cx="750577" cy="1731319"/>
          </a:xfrm>
          <a:prstGeom prst="line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669053" y="1423849"/>
            <a:ext cx="11689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Вентилятор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181651" y="5760530"/>
            <a:ext cx="2608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Отсек в котором расположен</a:t>
            </a:r>
          </a:p>
          <a:p>
            <a:pPr algn="ctr"/>
            <a:r>
              <a:rPr lang="ru-RU" dirty="0" smtClean="0"/>
              <a:t>источник озона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252273" y="5701533"/>
            <a:ext cx="1585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Воздуховод </a:t>
            </a:r>
          </a:p>
          <a:p>
            <a:pPr algn="ctr"/>
            <a:r>
              <a:rPr lang="ru-RU" dirty="0" smtClean="0"/>
              <a:t>соединительный</a:t>
            </a:r>
            <a:endParaRPr lang="ru-RU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7045118" y="3923768"/>
            <a:ext cx="543167" cy="1776057"/>
          </a:xfrm>
          <a:prstGeom prst="line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883" y="3414344"/>
            <a:ext cx="4366790" cy="326635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2" r="4723" b="15050"/>
          <a:stretch/>
        </p:blipFill>
        <p:spPr>
          <a:xfrm>
            <a:off x="1442883" y="129650"/>
            <a:ext cx="4366790" cy="3116158"/>
          </a:xfrm>
          <a:prstGeom prst="rect">
            <a:avLst/>
          </a:prstGeom>
        </p:spPr>
      </p:pic>
      <p:cxnSp>
        <p:nvCxnSpPr>
          <p:cNvPr id="25" name="Прямая соединительная линия 24"/>
          <p:cNvCxnSpPr/>
          <p:nvPr/>
        </p:nvCxnSpPr>
        <p:spPr>
          <a:xfrm>
            <a:off x="9566669" y="4726086"/>
            <a:ext cx="919185" cy="1034444"/>
          </a:xfrm>
          <a:prstGeom prst="line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14" idx="0"/>
          </p:cNvCxnSpPr>
          <p:nvPr/>
        </p:nvCxnSpPr>
        <p:spPr>
          <a:xfrm flipH="1">
            <a:off x="7045118" y="3696789"/>
            <a:ext cx="3440737" cy="2004744"/>
          </a:xfrm>
          <a:prstGeom prst="line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89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646"/>
          </a:xfrm>
        </p:spPr>
      </p:pic>
      <p:sp>
        <p:nvSpPr>
          <p:cNvPr id="5" name="Прямоугольник 4"/>
          <p:cNvSpPr/>
          <p:nvPr/>
        </p:nvSpPr>
        <p:spPr>
          <a:xfrm>
            <a:off x="1450108" y="1597161"/>
            <a:ext cx="103456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1. Проведен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анализ способов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обеззараживания продуктов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предметов. Существующие методы имеют недостатки.</a:t>
            </a:r>
          </a:p>
          <a:p>
            <a:pPr algn="just"/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2. Приемлемым был выбран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способ обеззараживания продуктов и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предметов с помощью озона. Это способствует снижению риска распространения инфекций и гарантирует создание безопасной среды для жизни и деятельности человека.  </a:t>
            </a:r>
          </a:p>
          <a:p>
            <a:pPr algn="just"/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3. Разработан лабораторный рабочий макет. </a:t>
            </a:r>
          </a:p>
        </p:txBody>
      </p:sp>
      <p:sp>
        <p:nvSpPr>
          <p:cNvPr id="6" name="Google Shape;160;p21"/>
          <p:cNvSpPr/>
          <p:nvPr/>
        </p:nvSpPr>
        <p:spPr>
          <a:xfrm>
            <a:off x="3693689" y="235440"/>
            <a:ext cx="4661854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i="1" dirty="0">
                <a:solidFill>
                  <a:srgbClr val="1E4E79"/>
                </a:solidFill>
                <a:ea typeface="Times New Roman"/>
                <a:cs typeface="Times New Roman"/>
                <a:sym typeface="Times New Roman"/>
              </a:rPr>
              <a:t>Заключение</a:t>
            </a:r>
            <a:endParaRPr sz="4000" i="1" dirty="0">
              <a:solidFill>
                <a:srgbClr val="1E4E79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128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295</Words>
  <Application>Microsoft Office PowerPoint</Application>
  <PresentationFormat>Широкоэкранный</PresentationFormat>
  <Paragraphs>41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Open Sans</vt:lpstr>
      <vt:lpstr>Times New Roman</vt:lpstr>
      <vt:lpstr>Тема Office</vt:lpstr>
      <vt:lpstr>ОЗОНАТОРНАЯ УСТАНОВКА ДЛЯ ДЕЗИНФЕКЦИИ ВЕЩЕЙ И ПРОДУКТОВ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ОЗОНАТОРНАЯ УСТАНОВКА ДЛЯ ДЕЗИНФЕКЦИИ ВЕЩЕЙ И ПРОДУКТОВ </dc:title>
  <dc:creator>1</dc:creator>
  <cp:lastModifiedBy>1</cp:lastModifiedBy>
  <cp:revision>36</cp:revision>
  <dcterms:created xsi:type="dcterms:W3CDTF">2023-12-21T04:23:49Z</dcterms:created>
  <dcterms:modified xsi:type="dcterms:W3CDTF">2024-03-11T08:47:22Z</dcterms:modified>
</cp:coreProperties>
</file>