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596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68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775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7165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051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859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77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620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058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354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236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02E52-B56C-4BB7-BFB0-C4E548A75931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8FD07-7919-429E-A2C6-EA020F7F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317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585"/>
            <a:ext cx="12192000" cy="68669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88769"/>
            <a:ext cx="9144000" cy="2821194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Типичные 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ошибки педагогов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проведении занятий по </a:t>
            </a:r>
            <a:b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подготовке к обучению  грамоте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их 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избежать</a:t>
            </a:r>
            <a:b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561256"/>
          </a:xfrm>
        </p:spPr>
        <p:txBody>
          <a:bodyPr>
            <a:normAutofit/>
          </a:bodyPr>
          <a:lstStyle/>
          <a:p>
            <a:pPr algn="r"/>
            <a:endParaRPr lang="ru-RU" sz="2000" i="1" dirty="0" smtClean="0">
              <a:latin typeface="+mj-lt"/>
            </a:endParaRPr>
          </a:p>
          <a:p>
            <a:pPr algn="r"/>
            <a:r>
              <a:rPr lang="ru-RU" sz="2000" i="1" dirty="0" smtClean="0">
                <a:solidFill>
                  <a:srgbClr val="FF0000"/>
                </a:solidFill>
                <a:latin typeface="+mj-lt"/>
              </a:rPr>
              <a:t>Презентацию подготовила:</a:t>
            </a:r>
          </a:p>
          <a:p>
            <a:pPr algn="r"/>
            <a:r>
              <a:rPr lang="ru-RU" sz="2000" i="1" dirty="0">
                <a:solidFill>
                  <a:srgbClr val="FF0000"/>
                </a:solidFill>
                <a:latin typeface="+mj-lt"/>
              </a:rPr>
              <a:t>у</a:t>
            </a:r>
            <a:r>
              <a:rPr lang="ru-RU" sz="2000" i="1" dirty="0" smtClean="0">
                <a:solidFill>
                  <a:srgbClr val="FF0000"/>
                </a:solidFill>
                <a:latin typeface="+mj-lt"/>
              </a:rPr>
              <a:t>читель-логопед Яковлева М.А.</a:t>
            </a:r>
          </a:p>
          <a:p>
            <a:pPr algn="r"/>
            <a:endParaRPr lang="ru-RU" sz="2000" i="1" dirty="0">
              <a:solidFill>
                <a:srgbClr val="FF0000"/>
              </a:solidFill>
              <a:latin typeface="+mj-lt"/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  <a:latin typeface="+mj-lt"/>
              </a:rPr>
              <a:t> </a:t>
            </a:r>
            <a:endParaRPr lang="ru-RU" sz="2000" b="1" i="1" dirty="0" smtClean="0">
              <a:solidFill>
                <a:srgbClr val="FF0000"/>
              </a:solidFill>
              <a:latin typeface="+mj-lt"/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  <a:latin typeface="+mj-lt"/>
              </a:rPr>
              <a:t>2021</a:t>
            </a:r>
            <a:endParaRPr lang="ru-RU" sz="2000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570" y="2967869"/>
            <a:ext cx="2639785" cy="334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5681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669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5563445"/>
          </a:xfrm>
        </p:spPr>
        <p:txBody>
          <a:bodyPr>
            <a:normAutofit fontScale="90000"/>
          </a:bodyPr>
          <a:lstStyle/>
          <a:p>
            <a:pPr lvl="0" algn="l"/>
            <a:r>
              <a:rPr lang="ru-RU" sz="2800" dirty="0" smtClean="0"/>
              <a:t>- Некорректная </a:t>
            </a:r>
            <a:r>
              <a:rPr lang="ru-RU" sz="2800" dirty="0"/>
              <a:t>постановка цели </a:t>
            </a:r>
            <a:r>
              <a:rPr lang="ru-RU" sz="2800" dirty="0" smtClean="0"/>
              <a:t>занятия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 Неспособность удержать внимание детей на протяжении всего занятия</a:t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- Педагог </a:t>
            </a:r>
            <a:r>
              <a:rPr lang="ru-RU" sz="2800" dirty="0"/>
              <a:t>преимущественно </a:t>
            </a:r>
            <a:r>
              <a:rPr lang="ru-RU" sz="2800" dirty="0" smtClean="0"/>
              <a:t>охватывает </a:t>
            </a:r>
            <a:r>
              <a:rPr lang="ru-RU" sz="2800" dirty="0"/>
              <a:t>более уверенных в себе детей или тех, которые открыто требуют к себе </a:t>
            </a:r>
            <a:r>
              <a:rPr lang="ru-RU" sz="2800" dirty="0" smtClean="0"/>
              <a:t>внимания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 </a:t>
            </a:r>
            <a:br>
              <a:rPr lang="ru-RU" sz="2800" dirty="0"/>
            </a:br>
            <a:r>
              <a:rPr lang="ru-RU" sz="2800" dirty="0" smtClean="0"/>
              <a:t>- Отсутствие структуры занятия или ее нарушение (звук-слог-слово-предложение-текст)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 </a:t>
            </a:r>
            <a:br>
              <a:rPr lang="ru-RU" sz="2800" dirty="0"/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617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669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546264"/>
            <a:ext cx="9144000" cy="4560125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r>
              <a:rPr lang="ru-RU" sz="2400" dirty="0" smtClean="0"/>
              <a:t>- Использование одних и тех же конспектов занятий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r>
              <a:rPr lang="ru-RU" sz="2400" dirty="0" smtClean="0"/>
              <a:t>- Отсутствие разнообразия 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r>
              <a:rPr lang="ru-RU" sz="2400" dirty="0" smtClean="0"/>
              <a:t>- Превышение объема информации  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r>
              <a:rPr lang="ru-RU" sz="2400" dirty="0" smtClean="0"/>
              <a:t>- Нарушение логичности подачи материала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- Использование ИКТ ради ИКТ 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003" y="5403273"/>
            <a:ext cx="9144000" cy="167145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2733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669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411538"/>
          </a:xfrm>
        </p:spPr>
        <p:txBody>
          <a:bodyPr>
            <a:normAutofit fontScale="90000"/>
          </a:bodyPr>
          <a:lstStyle/>
          <a:p>
            <a:pPr lvl="0" algn="l"/>
            <a:r>
              <a:rPr lang="ru-RU" sz="1600" dirty="0"/>
              <a:t> </a:t>
            </a:r>
            <a:br>
              <a:rPr lang="ru-RU" sz="1600" dirty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2800" dirty="0" smtClean="0"/>
              <a:t>- Стремление охватить </a:t>
            </a:r>
            <a:r>
              <a:rPr lang="ru-RU" sz="2800" dirty="0"/>
              <a:t>весь материал, а не обучать детей. </a:t>
            </a:r>
            <a:r>
              <a:rPr lang="ru-RU" sz="2800" dirty="0" smtClean="0"/>
              <a:t> 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 Отсутствие </a:t>
            </a:r>
            <a:r>
              <a:rPr lang="ru-RU" sz="2800" dirty="0"/>
              <a:t>запасного </a:t>
            </a:r>
            <a:r>
              <a:rPr lang="ru-RU" sz="2800" dirty="0" smtClean="0"/>
              <a:t>плана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 Неграмотная речь педагога</a:t>
            </a:r>
            <a:br>
              <a:rPr lang="ru-RU" sz="2800" dirty="0" smtClean="0"/>
            </a:br>
            <a:r>
              <a:rPr lang="ru-RU" sz="2800" dirty="0" smtClean="0"/>
              <a:t> </a:t>
            </a:r>
            <a:br>
              <a:rPr lang="ru-RU" sz="2800" dirty="0" smtClean="0"/>
            </a:br>
            <a:r>
              <a:rPr lang="ru-RU" sz="2800" dirty="0" smtClean="0"/>
              <a:t>- </a:t>
            </a:r>
            <a:r>
              <a:rPr lang="ru-RU" sz="2800" dirty="0" smtClean="0">
                <a:solidFill>
                  <a:prstClr val="black"/>
                </a:solidFill>
              </a:rPr>
              <a:t>Нарушение временных рамок </a:t>
            </a:r>
            <a:r>
              <a:rPr lang="ru-RU" sz="2800" dirty="0">
                <a:solidFill>
                  <a:prstClr val="black"/>
                </a:solidFill>
              </a:rPr>
              <a:t>этапов занятия  и самого занятия</a:t>
            </a:r>
            <a:br>
              <a:rPr lang="ru-RU" sz="2800" dirty="0">
                <a:solidFill>
                  <a:prstClr val="black"/>
                </a:solidFill>
              </a:rPr>
            </a:br>
            <a:r>
              <a:rPr lang="ru-RU" sz="2800" dirty="0">
                <a:solidFill>
                  <a:prstClr val="black"/>
                </a:solidFill>
              </a:rPr>
              <a:t> </a:t>
            </a:r>
            <a:br>
              <a:rPr lang="ru-RU" sz="2800" dirty="0">
                <a:solidFill>
                  <a:prstClr val="black"/>
                </a:solidFill>
              </a:rPr>
            </a:br>
            <a:r>
              <a:rPr lang="ru-RU" sz="2800" dirty="0" smtClean="0">
                <a:solidFill>
                  <a:prstClr val="black"/>
                </a:solidFill>
              </a:rPr>
              <a:t>- Чаще </a:t>
            </a:r>
            <a:r>
              <a:rPr lang="ru-RU" sz="2800" dirty="0">
                <a:solidFill>
                  <a:prstClr val="black"/>
                </a:solidFill>
              </a:rPr>
              <a:t>всего педагог не успевает завершить занятие, пропускает этап рефлексии, итога </a:t>
            </a:r>
            <a:r>
              <a:rPr lang="ru-RU" sz="2800" dirty="0" smtClean="0">
                <a:solidFill>
                  <a:prstClr val="black"/>
                </a:solidFill>
              </a:rPr>
              <a:t>занятия</a:t>
            </a:r>
            <a:r>
              <a:rPr lang="ru-RU" sz="2800" dirty="0">
                <a:solidFill>
                  <a:prstClr val="black"/>
                </a:solidFill>
              </a:rPr>
              <a:t/>
            </a:r>
            <a:br>
              <a:rPr lang="ru-RU" sz="2800" dirty="0">
                <a:solidFill>
                  <a:prstClr val="black"/>
                </a:solidFill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17123" y="5082639"/>
            <a:ext cx="9144000" cy="165576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229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669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884856"/>
            <a:ext cx="9144000" cy="5112183"/>
          </a:xfrm>
        </p:spPr>
        <p:txBody>
          <a:bodyPr>
            <a:noAutofit/>
          </a:bodyPr>
          <a:lstStyle/>
          <a:p>
            <a:pPr lvl="0" algn="l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Использование 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одном этапе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слишком объемного задания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нескольких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однотипных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Скачанный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из интернета и готовые пособия нередко содержат методические ошибки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Незнание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педагогом методики проведения занятий по подготовке к обучению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грамоте</a:t>
            </a:r>
            <a:b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Нежелание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пополнять пробелы в знании методики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Неверное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называние звуков: «МЭ», «ЭС», «ТЭ», вместо «М», «С», «Т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5263" y="5620844"/>
            <a:ext cx="9144000" cy="165576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1435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669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4135437"/>
          </a:xfrm>
        </p:spPr>
        <p:txBody>
          <a:bodyPr>
            <a:normAutofit fontScale="90000"/>
          </a:bodyPr>
          <a:lstStyle/>
          <a:p>
            <a:pPr marL="342900" lvl="0" indent="-342900" algn="l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7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Неверное </a:t>
            </a:r>
            <a:r>
              <a:rPr lang="ru-RU" sz="27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называние букв (!): буква </a:t>
            </a:r>
            <a:r>
              <a:rPr lang="ru-RU" sz="27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должна называться </a:t>
            </a:r>
            <a:r>
              <a:rPr lang="ru-RU" sz="27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звучанию </a:t>
            </a:r>
            <a:r>
              <a:rPr lang="ru-RU" sz="27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звука</a:t>
            </a:r>
            <a:r>
              <a:rPr lang="ru-RU" sz="27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ru-RU" sz="27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 Неверное деление слов на слоги: </a:t>
            </a:r>
            <a:br>
              <a:rPr lang="ru-RU" sz="27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в середине слова слог оканчивается на гласный звук, а согласный или группа согласных, стоящих после гласного, обычно отходят к последующему слогу: но-</a:t>
            </a:r>
            <a:r>
              <a:rPr lang="ru-RU" sz="2700" dirty="0" err="1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чник</a:t>
            </a:r>
            <a:r>
              <a:rPr lang="ru-RU" sz="27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700" dirty="0" err="1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ди-ктор</a:t>
            </a:r>
            <a:r>
              <a:rPr lang="ru-RU" sz="27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br>
              <a:rPr lang="ru-RU" sz="27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 середине слова закрытые слоги могут образовывать лишь непарные звонкие согласные [й], [р], [р’], [л], [л’], [м], [м’], [н], [н’] (сонорные): май-ка, Сонь-ка, со-лом-ка. </a:t>
            </a:r>
            <a:br>
              <a:rPr lang="ru-RU" sz="27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7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696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669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07575" y="427513"/>
            <a:ext cx="7635834" cy="2303812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</a:rPr>
              <a:t/>
            </a:r>
            <a:br>
              <a:rPr lang="ru-RU" sz="2800" i="1" dirty="0" smtClean="0">
                <a:solidFill>
                  <a:srgbClr val="FF0000"/>
                </a:solidFill>
              </a:rPr>
            </a:br>
            <a:r>
              <a:rPr lang="ru-RU" sz="2800" i="1" dirty="0" smtClean="0">
                <a:solidFill>
                  <a:srgbClr val="FF0000"/>
                </a:solidFill>
              </a:rPr>
              <a:t/>
            </a:r>
            <a:br>
              <a:rPr lang="ru-RU" sz="2800" i="1" dirty="0" smtClean="0">
                <a:solidFill>
                  <a:srgbClr val="FF0000"/>
                </a:solidFill>
              </a:rPr>
            </a:br>
            <a:r>
              <a:rPr lang="ru-RU" sz="2800" i="1" dirty="0" smtClean="0">
                <a:solidFill>
                  <a:srgbClr val="FF0000"/>
                </a:solidFill>
              </a:rPr>
              <a:t> </a:t>
            </a:r>
            <a:endParaRPr lang="ru-RU" sz="4900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0852" y="633845"/>
            <a:ext cx="9144000" cy="5533901"/>
          </a:xfrm>
        </p:spPr>
        <p:txBody>
          <a:bodyPr>
            <a:normAutofit fontScale="92500"/>
          </a:bodyPr>
          <a:lstStyle/>
          <a:p>
            <a:pPr lvl="0" algn="l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/>
                <a:ea typeface="Calibri" panose="020F0502020204030204" pitchFamily="34" charset="0"/>
                <a:cs typeface="Times New Roman" panose="02020603050405020304" pitchFamily="18" charset="0"/>
              </a:rPr>
              <a:t>- При </a:t>
            </a:r>
            <a:r>
              <a:rPr lang="ru-RU" dirty="0">
                <a:solidFill>
                  <a:prstClr val="black"/>
                </a:solidFill>
                <a:latin typeface="Times New Roman" panose="02020603050405020304"/>
                <a:ea typeface="Calibri" panose="020F0502020204030204" pitchFamily="34" charset="0"/>
                <a:cs typeface="Times New Roman" panose="02020603050405020304" pitchFamily="18" charset="0"/>
              </a:rPr>
              <a:t>изучении буквы, обозначающей согласные твердый и мягкий звуки, педагог упоминает только про твердый  звук(буква З обозначает звук «З») </a:t>
            </a:r>
            <a:br>
              <a:rPr lang="ru-RU" dirty="0">
                <a:solidFill>
                  <a:prstClr val="black"/>
                </a:solidFill>
                <a:latin typeface="Times New Roman" panose="02020603050405020304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 smtClean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- Ошибки </a:t>
            </a:r>
            <a:r>
              <a:rPr lang="ru-RU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в подборе слов на изучаемый звук</a:t>
            </a:r>
            <a:r>
              <a:rPr lang="ru-RU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457200" algn="l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а) изучаемый звук в слове встречается дважды (звук «З» - ЗВЕЗДА)</a:t>
            </a:r>
          </a:p>
          <a:p>
            <a:pPr marL="457200" algn="l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б) изучаемый звук стоит в безударной позиции (звук «И» - ЛИСА)</a:t>
            </a:r>
          </a:p>
          <a:p>
            <a:pPr marL="457200" algn="l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в) в </a:t>
            </a:r>
            <a:r>
              <a:rPr lang="ru-RU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звуко</a:t>
            </a:r>
            <a:r>
              <a:rPr lang="ru-RU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-буквенном анализе слова встречаются звуки, которые не совпадают с написанием букв (ЛЕТО, КОРОВА, МОЛОКО)</a:t>
            </a:r>
          </a:p>
          <a:p>
            <a:pPr marL="457200" algn="l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г) в словах присутствуют звуки, в которых часто дети производят замены и с которыми позже будет проводится дифференциация:</a:t>
            </a:r>
          </a:p>
          <a:p>
            <a:pPr marL="457200" algn="l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С-Ш, З-Ж, </a:t>
            </a:r>
            <a:r>
              <a:rPr lang="ru-RU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Ть</a:t>
            </a:r>
            <a:r>
              <a:rPr lang="ru-RU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-Ч, С-Ц, </a:t>
            </a:r>
            <a:r>
              <a:rPr lang="ru-RU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Сь</a:t>
            </a:r>
            <a:r>
              <a:rPr lang="ru-RU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-Щ, П-Б, Т-Д, В-Ф, Р-Л, </a:t>
            </a:r>
            <a:r>
              <a:rPr lang="ru-RU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Рь</a:t>
            </a:r>
            <a:r>
              <a:rPr lang="ru-RU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-Ль, Ль-Й и т.д.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8297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669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05642"/>
            <a:ext cx="9144000" cy="4652157"/>
          </a:xfrm>
        </p:spPr>
        <p:txBody>
          <a:bodyPr>
            <a:normAutofit fontScale="90000"/>
          </a:bodyPr>
          <a:lstStyle/>
          <a:p>
            <a:pPr marL="342900" lvl="0" indent="-342900" algn="l">
              <a:lnSpc>
                <a:spcPct val="107000"/>
              </a:lnSpc>
              <a:spcAft>
                <a:spcPts val="0"/>
              </a:spcAft>
            </a:pPr>
            <a:r>
              <a:rPr lang="ru-RU" sz="27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ru-RU" sz="27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- Ошибки в звуковом анализе слов (преимущественно, это связанно с йотированными гласными: Л Е С    (Л Й Э С)</a:t>
            </a:r>
            <a:b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</a:t>
            </a:r>
            <a: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 Не всегда педагог добивается ответов полными предложениями.</a:t>
            </a:r>
            <a:b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ru-RU" sz="24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effectLst/>
                <a:ea typeface="Calibri" panose="020F0502020204030204" pitchFamily="34" charset="0"/>
              </a:rPr>
              <a:t>В речи педагога нет четкого определения понятий «звук» и «буква»</a:t>
            </a:r>
            <a:br>
              <a:rPr lang="ru-RU" sz="2400" dirty="0" smtClean="0">
                <a:effectLst/>
                <a:ea typeface="Calibri" panose="020F0502020204030204" pitchFamily="34" charset="0"/>
              </a:rPr>
            </a:br>
            <a:r>
              <a:rPr lang="ru-RU" sz="2400" dirty="0" smtClean="0">
                <a:effectLst/>
                <a:ea typeface="Calibri" panose="020F0502020204030204" pitchFamily="34" charset="0"/>
              </a:rPr>
              <a:t/>
            </a:r>
            <a:br>
              <a:rPr lang="ru-RU" sz="2400" dirty="0" smtClean="0">
                <a:effectLst/>
                <a:ea typeface="Calibri" panose="020F0502020204030204" pitchFamily="34" charset="0"/>
              </a:rPr>
            </a:br>
            <a:r>
              <a:rPr lang="ru-RU" sz="2400" dirty="0" smtClean="0">
                <a:effectLst/>
                <a:ea typeface="Calibri" panose="020F0502020204030204" pitchFamily="34" charset="0"/>
              </a:rPr>
              <a:t>- </a:t>
            </a:r>
            <a:r>
              <a:rPr lang="ru-RU" sz="2400" dirty="0" smtClean="0">
                <a:solidFill>
                  <a:prstClr val="black"/>
                </a:solidFill>
                <a:ea typeface="Calibri" panose="020F0502020204030204" pitchFamily="34" charset="0"/>
              </a:rPr>
              <a:t>Изучение йотированных гласных, Ь, Ъ в старшей группе</a:t>
            </a:r>
            <a:endParaRPr lang="ru-RU" sz="2400" dirty="0"/>
          </a:p>
        </p:txBody>
      </p:sp>
      <p:sp>
        <p:nvSpPr>
          <p:cNvPr id="5" name="Овал 4"/>
          <p:cNvSpPr/>
          <p:nvPr/>
        </p:nvSpPr>
        <p:spPr>
          <a:xfrm>
            <a:off x="5201392" y="2802577"/>
            <a:ext cx="190005" cy="2018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258292" y="2701637"/>
            <a:ext cx="190005" cy="201880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6523997" y="2711533"/>
            <a:ext cx="190005" cy="2018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474526" y="2802577"/>
            <a:ext cx="190005" cy="2018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729842" y="2812473"/>
            <a:ext cx="190005" cy="2018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794662" y="2711533"/>
            <a:ext cx="190005" cy="2018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064832" y="2701637"/>
            <a:ext cx="190005" cy="2018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78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669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07575" y="427513"/>
            <a:ext cx="7635834" cy="2303812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</a:rPr>
              <a:t/>
            </a:r>
            <a:br>
              <a:rPr lang="ru-RU" sz="2800" i="1" dirty="0" smtClean="0">
                <a:solidFill>
                  <a:srgbClr val="FF0000"/>
                </a:solidFill>
              </a:rPr>
            </a:br>
            <a:r>
              <a:rPr lang="ru-RU" sz="2800" i="1" dirty="0" smtClean="0">
                <a:solidFill>
                  <a:srgbClr val="FF0000"/>
                </a:solidFill>
              </a:rPr>
              <a:t/>
            </a:r>
            <a:br>
              <a:rPr lang="ru-RU" sz="2800" i="1" dirty="0" smtClean="0">
                <a:solidFill>
                  <a:srgbClr val="FF0000"/>
                </a:solidFill>
              </a:rPr>
            </a:br>
            <a:r>
              <a:rPr lang="ru-RU" sz="2800" i="1" dirty="0" smtClean="0">
                <a:solidFill>
                  <a:srgbClr val="FF0000"/>
                </a:solidFill>
              </a:rPr>
              <a:t>           </a:t>
            </a:r>
            <a:r>
              <a:rPr lang="ru-RU" sz="4900" i="1" dirty="0" smtClean="0">
                <a:solidFill>
                  <a:srgbClr val="FF0000"/>
                </a:solidFill>
              </a:rPr>
              <a:t>Удачи вам в </a:t>
            </a:r>
            <a:br>
              <a:rPr lang="ru-RU" sz="4900" i="1" dirty="0" smtClean="0">
                <a:solidFill>
                  <a:srgbClr val="FF0000"/>
                </a:solidFill>
              </a:rPr>
            </a:br>
            <a:r>
              <a:rPr lang="ru-RU" sz="4900" i="1" dirty="0" smtClean="0">
                <a:solidFill>
                  <a:srgbClr val="FF0000"/>
                </a:solidFill>
              </a:rPr>
              <a:t>проведении занятий!</a:t>
            </a:r>
            <a:endParaRPr lang="ru-RU" sz="4900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738" y="3040082"/>
            <a:ext cx="3534888" cy="336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51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imes New Roman/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53</Words>
  <Application>Microsoft Office PowerPoint</Application>
  <PresentationFormat>Широкоэкранный</PresentationFormat>
  <Paragraphs>23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Тема Office</vt:lpstr>
      <vt:lpstr>Типичные ошибки педагогов  при проведении занятий по  подготовке к обучению  грамоте:  как их избежать </vt:lpstr>
      <vt:lpstr>- Некорректная постановка цели занятия  - Неспособность удержать внимание детей на протяжении всего занятия  - Педагог преимущественно охватывает более уверенных в себе детей или тех, которые открыто требуют к себе внимания   - Отсутствие структуры занятия или ее нарушение (звук-слог-слово-предложение-текст)     </vt:lpstr>
      <vt:lpstr>   - Использование одних и тех же конспектов занятий   - Отсутствие разнообразия    - Превышение объема информации     - Нарушение логичности подачи материала   - Использование ИКТ ради ИКТ  </vt:lpstr>
      <vt:lpstr>     - Стремление охватить весь материал, а не обучать детей.    - Отсутствие запасного плана  - Неграмотная речь педагога   - Нарушение временных рамок этапов занятия  и самого занятия   - Чаще всего педагог не успевает завершить занятие, пропускает этап рефлексии, итога занятия  </vt:lpstr>
      <vt:lpstr> - Использование на одном этапе слишком объемного задания или нескольких однотипных заданий    - Скачанный материал из интернета и готовые пособия нередко содержат методические ошибки   - Незнание педагогом методики проведения занятий по подготовке к обучению грамоте  - Нежелание пополнять пробелы в знании методики  - Неверное называние звуков: «МЭ», «ЭС», «ТЭ», вместо «М», «С», «Т»  </vt:lpstr>
      <vt:lpstr>- Неверное называние букв (!): буква должна называться по звучанию звука   - Неверное деление слов на слоги:   в середине слова слог оканчивается на гласный звук, а согласный или группа согласных, стоящих после гласного, обычно отходят к последующему слогу: но-чник, ди-ктор.  В середине слова закрытые слоги могут образовывать лишь непарные звонкие согласные [й], [р], [р’], [л], [л’], [м], [м’], [н], [н’] (сонорные): май-ка, Сонь-ка, со-лом-ка.  </vt:lpstr>
      <vt:lpstr>   </vt:lpstr>
      <vt:lpstr>    - Ошибки в звуковом анализе слов (преимущественно, это связанно с йотированными гласными: Л Е С    (Л Й Э С)                                                  - Не всегда педагог добивается ответов полными предложениями.   - В речи педагога нет четкого определения понятий «звук» и «буква»  - Изучение йотированных гласных, Ь, Ъ в старшей группе</vt:lpstr>
      <vt:lpstr>             Удачи вам в  проведении занятий!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Типичные ошибки педагогов  при подготовке к обучению   грамоте: как их избежать </dc:title>
  <dc:creator>Все-все-все</dc:creator>
  <cp:lastModifiedBy>Все-все-все</cp:lastModifiedBy>
  <cp:revision>14</cp:revision>
  <dcterms:created xsi:type="dcterms:W3CDTF">2019-08-15T19:17:52Z</dcterms:created>
  <dcterms:modified xsi:type="dcterms:W3CDTF">2022-02-07T13:29:47Z</dcterms:modified>
</cp:coreProperties>
</file>