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9" r:id="rId4"/>
  </p:sldMasterIdLst>
  <p:notesMasterIdLst>
    <p:notesMasterId r:id="rId21"/>
  </p:notesMasterIdLst>
  <p:handoutMasterIdLst>
    <p:handoutMasterId r:id="rId22"/>
  </p:handoutMasterIdLst>
  <p:sldIdLst>
    <p:sldId id="257" r:id="rId5"/>
    <p:sldId id="258" r:id="rId6"/>
    <p:sldId id="260" r:id="rId7"/>
    <p:sldId id="275" r:id="rId8"/>
    <p:sldId id="270" r:id="rId9"/>
    <p:sldId id="269" r:id="rId10"/>
    <p:sldId id="272" r:id="rId11"/>
    <p:sldId id="273" r:id="rId12"/>
    <p:sldId id="278" r:id="rId13"/>
    <p:sldId id="276" r:id="rId14"/>
    <p:sldId id="277" r:id="rId15"/>
    <p:sldId id="267" r:id="rId16"/>
    <p:sldId id="266" r:id="rId17"/>
    <p:sldId id="265" r:id="rId18"/>
    <p:sldId id="274" r:id="rId19"/>
    <p:sldId id="259" r:id="rId20"/>
  </p:sldIdLst>
  <p:sldSz cx="9906000" cy="6858000" type="A4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3C98C"/>
    <a:srgbClr val="E43802"/>
    <a:srgbClr val="0066FF"/>
    <a:srgbClr val="9966FF"/>
    <a:srgbClr val="FC5308"/>
    <a:srgbClr val="B73C05"/>
    <a:srgbClr val="F85309"/>
    <a:srgbClr val="418E03"/>
    <a:srgbClr val="FFFFFF"/>
    <a:srgbClr val="E5F6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533" autoAdjust="0"/>
  </p:normalViewPr>
  <p:slideViewPr>
    <p:cSldViewPr snapToGrid="0">
      <p:cViewPr>
        <p:scale>
          <a:sx n="68" d="100"/>
          <a:sy n="68" d="100"/>
        </p:scale>
        <p:origin x="-402" y="216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8" d="100"/>
          <a:sy n="58" d="100"/>
        </p:scale>
        <p:origin x="174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DF3F9-A383-40CF-841B-6426D82ECB85}" type="datetimeFigureOut">
              <a:rPr lang="ru-RU" smtClean="0"/>
              <a:t>07.04.2021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BDF9E2-D527-45E4-B727-833247D273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2758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CF68E2-8283-46B6-8FBF-264D443BE556}" type="datetimeFigureOut">
              <a:rPr lang="ru-RU" smtClean="0"/>
              <a:t>07.04.2021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96C573-8121-487C-B7E4-735E1C5AD7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9779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200150" y="1143000"/>
            <a:ext cx="44577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96C573-8121-487C-B7E4-735E1C5AD77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3653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4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3.pn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Relationship Id="rId6" Type="http://schemas.openxmlformats.org/officeDocument/2006/relationships/image" Target="../media/image19.png"/><Relationship Id="rId11" Type="http://schemas.openxmlformats.org/officeDocument/2006/relationships/image" Target="../media/image2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90403" y="1865120"/>
            <a:ext cx="5225399" cy="819125"/>
          </a:xfrm>
          <a:prstGeom prst="rect">
            <a:avLst/>
          </a:prstGeom>
          <a:ln w="76200">
            <a:noFill/>
          </a:ln>
        </p:spPr>
        <p:txBody>
          <a:bodyPr anchor="ctr"/>
          <a:lstStyle>
            <a:lvl1pPr algn="ctr">
              <a:defRPr sz="4500">
                <a:solidFill>
                  <a:srgbClr val="418E03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62302" y="3810220"/>
            <a:ext cx="4681603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406" y="2078841"/>
            <a:ext cx="2794337" cy="37406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7030" y="1984761"/>
            <a:ext cx="786769" cy="98753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8225" y="963119"/>
            <a:ext cx="1162698" cy="80839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030" y="4571997"/>
            <a:ext cx="1336609" cy="93687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3128" y="3449785"/>
            <a:ext cx="1111135" cy="1633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65365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46505" y="1005738"/>
            <a:ext cx="4152421" cy="823062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000" b="1">
                <a:solidFill>
                  <a:srgbClr val="418E03"/>
                </a:solidFill>
                <a:latin typeface="Roboto Cn" pitchFamily="2" charset="0"/>
                <a:ea typeface="Roboto Cn" pitchFamily="2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22" name="Овал 21"/>
          <p:cNvSpPr/>
          <p:nvPr userDrawn="1"/>
        </p:nvSpPr>
        <p:spPr>
          <a:xfrm>
            <a:off x="1511604" y="2421731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 userDrawn="1"/>
        </p:nvSpPr>
        <p:spPr>
          <a:xfrm>
            <a:off x="1511604" y="3267085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 userDrawn="1"/>
        </p:nvSpPr>
        <p:spPr>
          <a:xfrm>
            <a:off x="1511603" y="4111256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1346505" y="3952053"/>
            <a:ext cx="3445200" cy="71755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26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346505" y="3107882"/>
            <a:ext cx="3445200" cy="71755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27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1346505" y="2263611"/>
            <a:ext cx="3445200" cy="71755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161174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46505" y="1005738"/>
            <a:ext cx="4152421" cy="823062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000" b="1">
                <a:solidFill>
                  <a:srgbClr val="418E03"/>
                </a:solidFill>
                <a:latin typeface="Roboto Cn" pitchFamily="2" charset="0"/>
                <a:ea typeface="Roboto Cn" pitchFamily="2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1437" y="2894880"/>
            <a:ext cx="2302498" cy="3133956"/>
          </a:xfrm>
          <a:prstGeom prst="rect">
            <a:avLst/>
          </a:prstGeom>
        </p:spPr>
      </p:pic>
      <p:sp>
        <p:nvSpPr>
          <p:cNvPr id="9" name="Овал 8"/>
          <p:cNvSpPr/>
          <p:nvPr userDrawn="1"/>
        </p:nvSpPr>
        <p:spPr>
          <a:xfrm>
            <a:off x="1511604" y="2421731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 userDrawn="1"/>
        </p:nvSpPr>
        <p:spPr>
          <a:xfrm>
            <a:off x="1511604" y="3267085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 userDrawn="1"/>
        </p:nvSpPr>
        <p:spPr>
          <a:xfrm>
            <a:off x="1511603" y="4111256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1346505" y="3952053"/>
            <a:ext cx="3445200" cy="7175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346505" y="3107882"/>
            <a:ext cx="3445200" cy="7175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1346505" y="2263611"/>
            <a:ext cx="3445200" cy="7175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130246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46505" y="1005738"/>
            <a:ext cx="4152421" cy="823062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000" b="1">
                <a:solidFill>
                  <a:srgbClr val="418E03"/>
                </a:solidFill>
                <a:latin typeface="Roboto Cn" pitchFamily="2" charset="0"/>
                <a:ea typeface="Roboto Cn" pitchFamily="2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67054" y="2578778"/>
            <a:ext cx="1940400" cy="3338336"/>
          </a:xfrm>
          <a:prstGeom prst="rect">
            <a:avLst/>
          </a:prstGeom>
        </p:spPr>
      </p:pic>
      <p:sp>
        <p:nvSpPr>
          <p:cNvPr id="9" name="Овал 8"/>
          <p:cNvSpPr/>
          <p:nvPr userDrawn="1"/>
        </p:nvSpPr>
        <p:spPr>
          <a:xfrm>
            <a:off x="1511604" y="2421731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 userDrawn="1"/>
        </p:nvSpPr>
        <p:spPr>
          <a:xfrm>
            <a:off x="1511604" y="3267085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 userDrawn="1"/>
        </p:nvSpPr>
        <p:spPr>
          <a:xfrm>
            <a:off x="1511603" y="4111256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1346505" y="3952053"/>
            <a:ext cx="3445200" cy="7175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346505" y="3107882"/>
            <a:ext cx="3445200" cy="7175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1346505" y="2263611"/>
            <a:ext cx="3445200" cy="7175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372986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46505" y="1005738"/>
            <a:ext cx="4152421" cy="823062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000" b="1">
                <a:solidFill>
                  <a:srgbClr val="418E03"/>
                </a:solidFill>
                <a:latin typeface="Roboto Cn" pitchFamily="2" charset="0"/>
                <a:ea typeface="Roboto Cn" pitchFamily="2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9" name="Овал 8"/>
          <p:cNvSpPr/>
          <p:nvPr userDrawn="1"/>
        </p:nvSpPr>
        <p:spPr>
          <a:xfrm>
            <a:off x="1511604" y="2421731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 userDrawn="1"/>
        </p:nvSpPr>
        <p:spPr>
          <a:xfrm>
            <a:off x="1511604" y="3267085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 userDrawn="1"/>
        </p:nvSpPr>
        <p:spPr>
          <a:xfrm>
            <a:off x="1511603" y="4111256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1346505" y="3952053"/>
            <a:ext cx="3445200" cy="71755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346505" y="3107882"/>
            <a:ext cx="3445200" cy="71755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1346505" y="2263611"/>
            <a:ext cx="3445200" cy="71755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2700" y="2818592"/>
            <a:ext cx="2050958" cy="313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90566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46505" y="1005738"/>
            <a:ext cx="4152421" cy="823062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000" b="1">
                <a:solidFill>
                  <a:srgbClr val="418E03"/>
                </a:solidFill>
                <a:latin typeface="Roboto Cn" pitchFamily="2" charset="0"/>
                <a:ea typeface="Roboto Cn" pitchFamily="2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9" name="Овал 8"/>
          <p:cNvSpPr/>
          <p:nvPr userDrawn="1"/>
        </p:nvSpPr>
        <p:spPr>
          <a:xfrm>
            <a:off x="1511604" y="2421731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 userDrawn="1"/>
        </p:nvSpPr>
        <p:spPr>
          <a:xfrm>
            <a:off x="1511604" y="3267085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 userDrawn="1"/>
        </p:nvSpPr>
        <p:spPr>
          <a:xfrm>
            <a:off x="1511603" y="4111256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1346505" y="3952053"/>
            <a:ext cx="3445200" cy="71755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346505" y="3107882"/>
            <a:ext cx="3445200" cy="71755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1346505" y="2263611"/>
            <a:ext cx="3445200" cy="71755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342" y="3482432"/>
            <a:ext cx="2410584" cy="2461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44871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46505" y="1005738"/>
            <a:ext cx="4152421" cy="823062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000" b="1">
                <a:solidFill>
                  <a:srgbClr val="418E03"/>
                </a:solidFill>
                <a:latin typeface="Roboto Cn" pitchFamily="2" charset="0"/>
                <a:ea typeface="Roboto Cn" pitchFamily="2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9" name="Овал 8"/>
          <p:cNvSpPr/>
          <p:nvPr userDrawn="1"/>
        </p:nvSpPr>
        <p:spPr>
          <a:xfrm>
            <a:off x="1511604" y="2421731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 userDrawn="1"/>
        </p:nvSpPr>
        <p:spPr>
          <a:xfrm>
            <a:off x="1511604" y="3267085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 userDrawn="1"/>
        </p:nvSpPr>
        <p:spPr>
          <a:xfrm>
            <a:off x="1511603" y="4111256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1346505" y="3952053"/>
            <a:ext cx="3445200" cy="71755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346505" y="3107882"/>
            <a:ext cx="3445200" cy="71755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1346505" y="2263611"/>
            <a:ext cx="3445200" cy="71755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0905" y="2507810"/>
            <a:ext cx="2114762" cy="3309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71207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46505" y="1005738"/>
            <a:ext cx="4152421" cy="823062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000" b="1">
                <a:solidFill>
                  <a:srgbClr val="418E03"/>
                </a:solidFill>
                <a:latin typeface="Roboto Cn" pitchFamily="2" charset="0"/>
                <a:ea typeface="Roboto Cn" pitchFamily="2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300" y="2705622"/>
            <a:ext cx="3215568" cy="3135600"/>
          </a:xfrm>
          <a:prstGeom prst="rect">
            <a:avLst/>
          </a:prstGeom>
        </p:spPr>
      </p:pic>
      <p:sp>
        <p:nvSpPr>
          <p:cNvPr id="9" name="Овал 8"/>
          <p:cNvSpPr/>
          <p:nvPr userDrawn="1"/>
        </p:nvSpPr>
        <p:spPr>
          <a:xfrm>
            <a:off x="1511604" y="2421731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 userDrawn="1"/>
        </p:nvSpPr>
        <p:spPr>
          <a:xfrm>
            <a:off x="1511604" y="3267085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 userDrawn="1"/>
        </p:nvSpPr>
        <p:spPr>
          <a:xfrm>
            <a:off x="1511603" y="4111256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1346505" y="3952053"/>
            <a:ext cx="3445200" cy="7175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346505" y="3107882"/>
            <a:ext cx="3445200" cy="7175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1346505" y="2263611"/>
            <a:ext cx="3445200" cy="7175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5002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46505" y="1005738"/>
            <a:ext cx="4152421" cy="823062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000" b="1">
                <a:solidFill>
                  <a:srgbClr val="418E03"/>
                </a:solidFill>
                <a:latin typeface="Roboto Cn" pitchFamily="2" charset="0"/>
                <a:ea typeface="Roboto Cn" pitchFamily="2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8999" y="2719779"/>
            <a:ext cx="3293743" cy="3135600"/>
          </a:xfrm>
          <a:prstGeom prst="rect">
            <a:avLst/>
          </a:prstGeom>
        </p:spPr>
      </p:pic>
      <p:sp>
        <p:nvSpPr>
          <p:cNvPr id="9" name="Овал 8"/>
          <p:cNvSpPr/>
          <p:nvPr userDrawn="1"/>
        </p:nvSpPr>
        <p:spPr>
          <a:xfrm>
            <a:off x="1511604" y="2421731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 userDrawn="1"/>
        </p:nvSpPr>
        <p:spPr>
          <a:xfrm>
            <a:off x="1511604" y="3267085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 userDrawn="1"/>
        </p:nvSpPr>
        <p:spPr>
          <a:xfrm>
            <a:off x="1511603" y="4111256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1346505" y="3952053"/>
            <a:ext cx="3445200" cy="7175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346505" y="3107882"/>
            <a:ext cx="3445200" cy="7175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1346505" y="2263611"/>
            <a:ext cx="3445200" cy="7175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562460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Макет_вопрос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346505" y="1005738"/>
            <a:ext cx="4152421" cy="823062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000" b="1">
                <a:solidFill>
                  <a:srgbClr val="418E03"/>
                </a:solidFill>
                <a:latin typeface="Roboto Cn" pitchFamily="2" charset="0"/>
                <a:ea typeface="Roboto Cn" pitchFamily="2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8926" y="2755453"/>
            <a:ext cx="3241232" cy="3118921"/>
          </a:xfrm>
          <a:prstGeom prst="rect">
            <a:avLst/>
          </a:prstGeom>
        </p:spPr>
      </p:pic>
      <p:sp>
        <p:nvSpPr>
          <p:cNvPr id="9" name="Овал 8"/>
          <p:cNvSpPr/>
          <p:nvPr userDrawn="1"/>
        </p:nvSpPr>
        <p:spPr>
          <a:xfrm>
            <a:off x="1511604" y="2421731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 userDrawn="1"/>
        </p:nvSpPr>
        <p:spPr>
          <a:xfrm>
            <a:off x="1511604" y="3267085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 userDrawn="1"/>
        </p:nvSpPr>
        <p:spPr>
          <a:xfrm>
            <a:off x="1511603" y="4111256"/>
            <a:ext cx="414827" cy="40876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1346505" y="3952053"/>
            <a:ext cx="3445200" cy="7175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>
              <a:buFontTx/>
              <a:buNone/>
              <a:defRPr sz="1400">
                <a:solidFill>
                  <a:srgbClr val="418E03"/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Правильный ответ</a:t>
            </a:r>
            <a:endParaRPr lang="en-US" dirty="0"/>
          </a:p>
        </p:txBody>
      </p:sp>
      <p:sp>
        <p:nvSpPr>
          <p:cNvPr id="14" name="Text Placeholder 6"/>
          <p:cNvSpPr>
            <a:spLocks noGrp="1"/>
          </p:cNvSpPr>
          <p:nvPr>
            <p:ph type="body" sz="quarter" idx="14" hasCustomPrompt="1"/>
          </p:nvPr>
        </p:nvSpPr>
        <p:spPr>
          <a:xfrm>
            <a:off x="1346505" y="3107882"/>
            <a:ext cx="3445200" cy="7175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5" hasCustomPrompt="1"/>
          </p:nvPr>
        </p:nvSpPr>
        <p:spPr>
          <a:xfrm>
            <a:off x="1346505" y="2263611"/>
            <a:ext cx="3445200" cy="7175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8575">
            <a:noFill/>
            <a:prstDash val="sysDash"/>
          </a:ln>
        </p:spPr>
        <p:txBody>
          <a:bodyPr anchor="ctr"/>
          <a:lstStyle>
            <a:lvl1pPr marL="0" indent="0" algn="ctr">
              <a:buFontTx/>
              <a:buNone/>
              <a:defRPr sz="150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  <a:lvl2pPr marL="3429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2pPr>
            <a:lvl3pPr marL="6858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3pPr>
            <a:lvl4pPr marL="10287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4pPr>
            <a:lvl5pPr marL="1371600" indent="0" algn="ctr">
              <a:buFontTx/>
              <a:buNone/>
              <a:defRPr sz="1400">
                <a:latin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/>
              <a:t>Неправильный ответ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796373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Финальный_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8694" y="655174"/>
            <a:ext cx="3791208" cy="2300896"/>
          </a:xfrm>
          <a:prstGeom prst="rect">
            <a:avLst/>
          </a:prstGeom>
        </p:spPr>
      </p:pic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1558693" y="1521178"/>
            <a:ext cx="3791209" cy="805813"/>
          </a:xfrm>
          <a:prstGeom prst="rect">
            <a:avLst/>
          </a:prstGeom>
          <a:noFill/>
          <a:ln w="38100"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3000" b="1">
                <a:solidFill>
                  <a:srgbClr val="418E03"/>
                </a:solidFill>
                <a:latin typeface="Roboto Cn" pitchFamily="2" charset="0"/>
                <a:ea typeface="Roboto Cn" pitchFamily="2" charset="0"/>
                <a:cs typeface="Segoe UI Light" panose="020B0502040204020203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272" y="764069"/>
            <a:ext cx="392215" cy="40753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1857806" y="3261762"/>
            <a:ext cx="346391" cy="35721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806" y="6858000"/>
            <a:ext cx="1151590" cy="143472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3380" y="6999926"/>
            <a:ext cx="1104030" cy="178343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200" y="6999926"/>
            <a:ext cx="1166536" cy="129279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9025" y="2130805"/>
            <a:ext cx="328815" cy="33501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045" y="4356167"/>
            <a:ext cx="461960" cy="46749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7620" y="2544194"/>
            <a:ext cx="2637762" cy="353100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315" y="2956070"/>
            <a:ext cx="1106490" cy="138883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178" y="3167434"/>
            <a:ext cx="1389524" cy="96610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601" y="3698947"/>
            <a:ext cx="1461575" cy="1024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87804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0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0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37" presetClass="path" presetSubtype="0" accel="40000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2564E-6 2.22222E-6 L 0.11202 -0.03681 C 0.13558 -0.04445 0.16779 -0.06297 0.20112 -0.08634 C 0.23798 -0.11366 0.26651 -0.14051 0.28429 -0.16343 L 0.37083 -0.27222 " pathEditMode="relative" rAng="19980000" ptsTypes="AAAAA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91" y="-1120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4615E-6 -0.00024 L 0.09632 -0.00232 C 0.11651 -0.00278 0.14568 0.00393 0.17452 0.0162 C 0.20754 0.02986 0.2335 0.04537 0.24984 0.0618 L 0.33125 0.13703 " pathEditMode="relative" rAng="960000" ptsTypes="AAAAA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83" y="425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58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5897E-6 1.11111E-6 L 0.02115 0.0581 C 0.02596 0.07037 0.02868 0.08889 0.02868 0.1081 C 0.02868 0.12986 0.02596 0.14722 0.02115 0.15949 L 4.35897E-6 0.21782 " pathEditMode="relative" rAng="0" ptsTypes="AAAAA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6" y="1088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-0.00802 -0.920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1" y="-4604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5897E-6 -4.81481E-6 L -0.04135 -0.369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7" y="-18495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8974E-6 3.7037E-7 L -0.04407 -0.6736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12" y="-3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5300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heel spokes="1"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27413" y="900375"/>
            <a:ext cx="6858000" cy="1790700"/>
          </a:xfrm>
          <a:prstGeom prst="rect">
            <a:avLst/>
          </a:prstGeom>
          <a:noFill/>
        </p:spPr>
        <p:txBody>
          <a:bodyPr/>
          <a:lstStyle/>
          <a:p>
            <a:pPr algn="ctr"/>
            <a:r>
              <a:rPr lang="ru-RU" sz="4000" i="1" dirty="0" smtClean="0"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/>
            </a:r>
            <a:br>
              <a:rPr lang="ru-RU" sz="4000" i="1" dirty="0" smtClean="0"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</a:br>
            <a:r>
              <a:rPr lang="ru-RU" sz="4000" i="1" dirty="0" smtClean="0"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Организация и поддержка детской инициативы и самостоятельности в продуктивных видах деятельности.</a:t>
            </a:r>
            <a:endParaRPr lang="ru-RU" sz="4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60225" y="4633543"/>
            <a:ext cx="328352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Составила:</a:t>
            </a:r>
          </a:p>
          <a:p>
            <a:r>
              <a:rPr lang="ru-RU" sz="20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МБДОУ д/с№244</a:t>
            </a:r>
          </a:p>
          <a:p>
            <a:r>
              <a:rPr lang="ru-RU" sz="2000" i="1" dirty="0" err="1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Тазеева</a:t>
            </a:r>
            <a:r>
              <a:rPr lang="ru-RU" sz="2000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Наталья Юрьевна</a:t>
            </a:r>
            <a:endParaRPr lang="ru-RU" sz="2000" i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80210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4581" y="4336175"/>
            <a:ext cx="1295211" cy="176292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05853" y="770021"/>
            <a:ext cx="761518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>
                <a:solidFill>
                  <a:srgbClr val="7030A0"/>
                </a:solidFill>
                <a:latin typeface="Times New Roman" panose="02020603050405020304" pitchFamily="18" charset="0"/>
              </a:rPr>
              <a:t>Одним из основных принципов дошкольного образования согласно ФГОС в ДОУ является построение образовательной деятельности детей на основе главного принципа соблюдения индивидуальных особенностей каждого ребенка , при этом ребенок сам по себе становится полноценным участником образовательных отношений, что влечет за собой поддержку инициативы детей во всех видах деятельности</a:t>
            </a:r>
            <a:r>
              <a:rPr lang="ru-RU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.</a:t>
            </a:r>
            <a:r>
              <a:rPr lang="ru-RU" sz="2400" b="1" i="1" dirty="0">
                <a:solidFill>
                  <a:srgbClr val="7030A0"/>
                </a:solidFill>
                <a:latin typeface="Times New Roman" panose="02020603050405020304" pitchFamily="18" charset="0"/>
              </a:rPr>
              <a:t> Детская инициатива проявляется в свободной форме деятельности детей по выбору и интересам. Открывая перед собой возможность играть</a:t>
            </a:r>
            <a:r>
              <a:rPr lang="ru-RU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, </a:t>
            </a:r>
            <a:r>
              <a:rPr lang="ru-RU" sz="2400" b="1" i="1" dirty="0">
                <a:solidFill>
                  <a:srgbClr val="7030A0"/>
                </a:solidFill>
                <a:latin typeface="Times New Roman" panose="02020603050405020304" pitchFamily="18" charset="0"/>
              </a:rPr>
              <a:t>рисовать, конструировать, сочинять и многое другое, в соответствии с </a:t>
            </a:r>
            <a:r>
              <a:rPr lang="ru-RU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собственными интересами </a:t>
            </a:r>
            <a:r>
              <a:rPr lang="ru-RU" sz="2400" b="1" i="1" dirty="0">
                <a:solidFill>
                  <a:srgbClr val="7030A0"/>
                </a:solidFill>
                <a:latin typeface="Times New Roman" panose="02020603050405020304" pitchFamily="18" charset="0"/>
              </a:rPr>
              <a:t>и </a:t>
            </a:r>
            <a:r>
              <a:rPr lang="ru-RU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потребностями.</a:t>
            </a:r>
            <a:endParaRPr lang="ru-RU" sz="2400" b="1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83959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1895" y="689811"/>
            <a:ext cx="8005010" cy="4411578"/>
          </a:xfrm>
        </p:spPr>
        <p:txBody>
          <a:bodyPr>
            <a:noAutofit/>
          </a:bodyPr>
          <a:lstStyle/>
          <a:p>
            <a:pPr algn="l"/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детской </a:t>
            </a:r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инициативы </a:t>
            </a: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ее поддержки необходимо:</a:t>
            </a:r>
            <a:b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поддерживать во </a:t>
            </a: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ее </a:t>
            </a:r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начинаниях;</a:t>
            </a: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давать </a:t>
            </a: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ребенку такие задания, которые ему интересны , или к которым он проявляет интерес </a:t>
            </a:r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самостоятельно;</a:t>
            </a: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давать </a:t>
            </a: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ребенку – дошкольнику несложные задания , и помогать ему справиться со своими страхами не уверенности в себе.</a:t>
            </a:r>
            <a:b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 для развития детской инициативы и творческого самовыражения:</a:t>
            </a:r>
            <a:b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способствовать </a:t>
            </a: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формированию у детей установок, « Я смогу», </a:t>
            </a:r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</a:t>
            </a: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сумею</a:t>
            </a:r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создавать </a:t>
            </a: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ситуации успеха для каждого ребенка: « Это очень просто, я тебе помогу</a:t>
            </a:r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давать </a:t>
            </a: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предвосхищающую положительную оценку « Ты , очень творческий ребенок у тебя все получится</a:t>
            </a:r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»;</a:t>
            </a: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i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вдохнуть </a:t>
            </a:r>
            <a:r>
              <a:rPr lang="ru-RU" sz="20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ребенка уверенность в своих силах.</a:t>
            </a:r>
            <a:r>
              <a:rPr lang="ru-RU" sz="2000" b="0" dirty="0">
                <a:solidFill>
                  <a:srgbClr val="333333"/>
                </a:solidFill>
                <a:latin typeface="Helvetica Neue"/>
              </a:rPr>
              <a:t/>
            </a:r>
            <a:br>
              <a:rPr lang="ru-RU" sz="2000" b="0" dirty="0">
                <a:solidFill>
                  <a:srgbClr val="333333"/>
                </a:solidFill>
                <a:latin typeface="Helvetica Neue"/>
              </a:rPr>
            </a:br>
            <a:endParaRPr lang="ru-RU" sz="2000" b="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pic>
        <p:nvPicPr>
          <p:cNvPr id="3" name="Рисунок 2"/>
          <p:cNvPicPr>
            <a:picLocks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96842" y="4663441"/>
            <a:ext cx="1144225" cy="158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5481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016" y="722753"/>
            <a:ext cx="3932045" cy="29490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38566" y="3999942"/>
            <a:ext cx="417094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 b="1" i="1" dirty="0">
                <a:solidFill>
                  <a:srgbClr val="63C98C"/>
                </a:solidFill>
                <a:latin typeface="Times New Roman" pitchFamily="18" charset="0"/>
                <a:cs typeface="Times New Roman" pitchFamily="18" charset="0"/>
              </a:rPr>
              <a:t>Весь материал расположен в свободном доступе для детей и периодически меняется, для поддержания интереса детей к творчеству.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74573" y="615950"/>
            <a:ext cx="466399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 b="1" i="1" dirty="0" smtClean="0">
                <a:solidFill>
                  <a:srgbClr val="63C98C"/>
                </a:solidFill>
                <a:latin typeface="Times New Roman" pitchFamily="18" charset="0"/>
                <a:cs typeface="Times New Roman" pitchFamily="18" charset="0"/>
              </a:rPr>
              <a:t>Для развития творческой инициативы и самостоятельности детей служит созданная в группе развивающая предметно-пространственная среда. В центре Творчества я собрала различные средства художественной деятельности и материалы.</a:t>
            </a:r>
            <a:endParaRPr lang="ru-RU" sz="2000" b="1" i="1" dirty="0">
              <a:solidFill>
                <a:srgbClr val="63C98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39" y="3089785"/>
            <a:ext cx="4209234" cy="31569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46478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705853" y="705853"/>
            <a:ext cx="83396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63C98C"/>
                </a:solidFill>
                <a:latin typeface="Times New Roman" pitchFamily="18" charset="0"/>
                <a:cs typeface="Times New Roman" pitchFamily="18" charset="0"/>
              </a:rPr>
              <a:t>Для свободной деятельности в центре творчества находится различный материал (карандаши, фломастеры, краски, трафареты, раскраски, листы бумаги, алгоритмы рисования узоров по текущей теме, образцы художественного творчества…)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73"/>
          <a:stretch/>
        </p:blipFill>
        <p:spPr>
          <a:xfrm>
            <a:off x="2630658" y="2924022"/>
            <a:ext cx="5008788" cy="3224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15835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960" y="699478"/>
            <a:ext cx="5035956" cy="347147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42949" y="699477"/>
            <a:ext cx="343301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E43802"/>
                </a:solidFill>
                <a:latin typeface="Times New Roman" pitchFamily="18" charset="0"/>
                <a:cs typeface="Times New Roman" pitchFamily="18" charset="0"/>
              </a:rPr>
              <a:t>Центр Творчества постоянно пополняется нетрадиционным материалом для изобразительной деятельности (крупы</a:t>
            </a:r>
            <a:r>
              <a:rPr lang="ru-RU" sz="2400" b="1" i="1" dirty="0">
                <a:solidFill>
                  <a:srgbClr val="E43802"/>
                </a:solidFill>
                <a:latin typeface="Times New Roman" pitchFamily="18" charset="0"/>
                <a:cs typeface="Times New Roman" pitchFamily="18" charset="0"/>
              </a:rPr>
              <a:t>, кальки разных цветов, зубные щетки, нитки разной толщины, мыло, тычки, ватные палочки, восковые мелки, лоскутки </a:t>
            </a:r>
            <a:r>
              <a:rPr lang="ru-RU" sz="2400" b="1" i="1" dirty="0" smtClean="0">
                <a:solidFill>
                  <a:srgbClr val="E43802"/>
                </a:solidFill>
                <a:latin typeface="Times New Roman" pitchFamily="18" charset="0"/>
                <a:cs typeface="Times New Roman" pitchFamily="18" charset="0"/>
              </a:rPr>
              <a:t>ткани, трубочки, вилки…)</a:t>
            </a:r>
            <a:endParaRPr lang="ru-RU" sz="2400" b="1" i="1" dirty="0">
              <a:solidFill>
                <a:srgbClr val="E4380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12425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61472" y="554499"/>
            <a:ext cx="59034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FC53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вызвать интерес к изобразительной деятельности расширяю представления детей о различных техниках, материалах и приемах в творчестве. Если детям моей группы предложить рисовать, используя нетрадиционные техники, то их творчеству не будет конца.</a:t>
            </a:r>
            <a:r>
              <a:rPr lang="ru-RU" sz="2400" b="1" i="1" dirty="0">
                <a:solidFill>
                  <a:srgbClr val="FC53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srgbClr val="FC53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 знакомлю детей с техниками  рисования,</a:t>
            </a:r>
            <a:r>
              <a:rPr lang="ru-RU" sz="2400" b="1" i="1" dirty="0">
                <a:solidFill>
                  <a:srgbClr val="FC53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srgbClr val="FC53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начиная с простейших, таких как «</a:t>
            </a:r>
            <a:r>
              <a:rPr lang="ru-RU" sz="2400" b="1" i="1" dirty="0" err="1" smtClean="0">
                <a:solidFill>
                  <a:srgbClr val="FC53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пальцеграфия</a:t>
            </a:r>
            <a:r>
              <a:rPr lang="ru-RU" sz="2400" b="1" i="1" dirty="0" smtClean="0">
                <a:solidFill>
                  <a:srgbClr val="FC53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2400" b="1" i="1" dirty="0" err="1" smtClean="0">
                <a:solidFill>
                  <a:srgbClr val="FC53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кляксография</a:t>
            </a:r>
            <a:r>
              <a:rPr lang="ru-RU" sz="2400" b="1" i="1" dirty="0" smtClean="0">
                <a:solidFill>
                  <a:srgbClr val="FC53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«рисование ватными палочками», постепенно переходя к рисованию крупой, вилкой, мыльными пузырями…</a:t>
            </a:r>
            <a:endParaRPr lang="ru-RU" sz="2400" b="1" i="1" dirty="0">
              <a:solidFill>
                <a:srgbClr val="FC530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Картинки по запросу &quot;нетрадиционные виды рисования пальчиками и ватными палочками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264" y="967615"/>
            <a:ext cx="2852128" cy="426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596229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Картинки по запросу &quot;нетрадиционные виды рисования   картинки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5" t="27248" r="7681" b="6812"/>
          <a:stretch/>
        </p:blipFill>
        <p:spPr bwMode="auto">
          <a:xfrm>
            <a:off x="2975955" y="721777"/>
            <a:ext cx="4247804" cy="2826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Картинки по запросу &quot;нетрадиционные виды рисования   картинки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87" y="3548104"/>
            <a:ext cx="3834534" cy="2799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Картинки по запросу &quot;нетрадиционные виды рисования   картинки&quot;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3" t="1982" r="5450" b="2551"/>
          <a:stretch/>
        </p:blipFill>
        <p:spPr bwMode="auto">
          <a:xfrm>
            <a:off x="6001788" y="3426650"/>
            <a:ext cx="2443943" cy="2920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256675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6339" y="836926"/>
            <a:ext cx="4252436" cy="1920342"/>
          </a:xfrm>
        </p:spPr>
        <p:txBody>
          <a:bodyPr>
            <a:normAutofit fontScale="90000"/>
          </a:bodyPr>
          <a:lstStyle/>
          <a:p>
            <a:pPr lvl="0" algn="l" defTabSz="914400">
              <a:lnSpc>
                <a:spcPct val="100000"/>
              </a:lnSpc>
              <a:spcBef>
                <a:spcPts val="0"/>
              </a:spcBef>
            </a:pPr>
            <a:r>
              <a:rPr lang="ru-RU" sz="2400" i="1" dirty="0" smtClean="0">
                <a:solidFill>
                  <a:srgbClr val="FC53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i="1" dirty="0" smtClean="0">
                <a:solidFill>
                  <a:srgbClr val="FC53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 smtClean="0">
                <a:solidFill>
                  <a:srgbClr val="FC53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</a:t>
            </a:r>
            <a:r>
              <a:rPr lang="ru-RU" sz="2400" i="1" dirty="0">
                <a:solidFill>
                  <a:srgbClr val="FC53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ребенок знает, как применить знакомые техники в самостоятельном творчестве, он легко выбирает сюжет картины, </a:t>
            </a:r>
            <a:r>
              <a:rPr lang="ru-RU" sz="2400" i="1" dirty="0" smtClean="0">
                <a:solidFill>
                  <a:srgbClr val="FC53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материалы.</a:t>
            </a:r>
            <a:r>
              <a:rPr lang="ru-RU" sz="2400" i="1" dirty="0">
                <a:solidFill>
                  <a:srgbClr val="FC53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i="1" dirty="0">
                <a:solidFill>
                  <a:srgbClr val="FC53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6" name="Picture 2" descr="Картинки по запросу &quot;нетрадиционные виды рисования   картин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5328">
            <a:off x="5265791" y="1062208"/>
            <a:ext cx="4024803" cy="288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Картинки по запросу &quot;нетрадиционные виды рисования пальчиками  картинки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883" y="3052690"/>
            <a:ext cx="3876275" cy="2704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285296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16" y="994611"/>
            <a:ext cx="3867150" cy="51562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666" y="561474"/>
            <a:ext cx="4864769" cy="364857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588041" y="4347411"/>
            <a:ext cx="47213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63C98C"/>
                </a:solidFill>
                <a:latin typeface="Times New Roman" pitchFamily="18" charset="0"/>
                <a:cs typeface="Times New Roman" pitchFamily="18" charset="0"/>
              </a:rPr>
              <a:t>В свободное время дети могут поиграть в настольные игры на развитие художественных способностей, такие как «Собери узор», «Народные промыслы», «Палитра», и т.д.</a:t>
            </a:r>
            <a:endParaRPr lang="ru-RU" sz="2000" b="1" i="1" dirty="0">
              <a:solidFill>
                <a:srgbClr val="63C98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17241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492" y="862262"/>
            <a:ext cx="4003508" cy="533801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106" y="510341"/>
            <a:ext cx="5169567" cy="38771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716379" y="4636168"/>
            <a:ext cx="449178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63C98C"/>
                </a:solidFill>
                <a:latin typeface="Times New Roman" pitchFamily="18" charset="0"/>
                <a:cs typeface="Times New Roman" pitchFamily="18" charset="0"/>
              </a:rPr>
              <a:t>Используя алгоритмы рисования, лепки и аппликации детям не составляет труда самостоятельно заниматься творчеством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630998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517"/>
          <a:stretch/>
        </p:blipFill>
        <p:spPr>
          <a:xfrm>
            <a:off x="6147581" y="2548438"/>
            <a:ext cx="3178806" cy="336880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56705" y="559703"/>
            <a:ext cx="852949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Одним из важных средств поощрения детей и развития детского изобразительного творчества являются разнообразные выставки, конкурсы. Результат деятельности представлен на стендах ДОУ, группы</a:t>
            </a:r>
            <a:r>
              <a:rPr lang="ru-RU" sz="2400" b="1" i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i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i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i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768" y="2488248"/>
            <a:ext cx="2442017" cy="342899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705" y="2500782"/>
            <a:ext cx="2605555" cy="3474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13253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727" y="544238"/>
            <a:ext cx="3715789" cy="272284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35" y="3539611"/>
            <a:ext cx="3624064" cy="27180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5871" y="3539611"/>
            <a:ext cx="3802820" cy="274384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21895" y="677289"/>
            <a:ext cx="47439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результате проделанной работы </a:t>
            </a:r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  </a:t>
            </a:r>
            <a:r>
              <a:rPr lang="ru-RU" sz="20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детей </a:t>
            </a:r>
            <a:r>
              <a:rPr lang="ru-RU" sz="2000" b="1" i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развивается творческая инициатива и самостоятельность. Так,  после беседы с детьми о традициях русского народа встречи Пасхи они предложили украсить яйца. Итогом стала, коллективная работа с символами Пасхи, выполненная в технике рисования крупой.</a:t>
            </a:r>
            <a:endParaRPr lang="ru-RU" sz="2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99460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04568" y="731520"/>
            <a:ext cx="85893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процесс развития детской инициативы был непрерывным, мы тесно сотрудничаем с родителями воспитанников. Для родителей была подготовлена консультация «Использование нетрадиционных техник рисования в детском саду и дома», и проведен мастер-класс по данной теме. С родителями мы изготовили плакат ко Дню Победы манной крупой. Все участники мастер-класса были очень заинтересованы и получили массу положительных эмоций.</a:t>
            </a:r>
            <a:endParaRPr lang="ru-RU" sz="2000" b="1" i="1" dirty="0">
              <a:solidFill>
                <a:srgbClr val="006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2820" y="3389989"/>
            <a:ext cx="3793517" cy="2845138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68" y="3374994"/>
            <a:ext cx="3813511" cy="2860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68135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57726" y="914400"/>
            <a:ext cx="85344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E43802"/>
                </a:solidFill>
                <a:latin typeface="Times New Roman" pitchFamily="18" charset="0"/>
                <a:cs typeface="Times New Roman" pitchFamily="18" charset="0"/>
              </a:rPr>
              <a:t>Рисование с использованием нетрадиционных техник дает большой толчок к развитию воображения, творчества, самостоятельности, инициативы.</a:t>
            </a:r>
          </a:p>
          <a:p>
            <a:pPr algn="ctr"/>
            <a:r>
              <a:rPr lang="ru-RU" sz="2800" b="1" i="1" dirty="0" smtClean="0">
                <a:solidFill>
                  <a:srgbClr val="E43802"/>
                </a:solidFill>
                <a:latin typeface="Times New Roman" pitchFamily="18" charset="0"/>
                <a:cs typeface="Times New Roman" pitchFamily="18" charset="0"/>
              </a:rPr>
              <a:t>Самостоятельная изобразительная деятельность детей является одним из показателей уровня развития детей и обладает большими возможностями для осуществления многих воспитательных задач. Развития таких качеств личности, как инициативность, самостоятельность, творческая активность.</a:t>
            </a:r>
            <a:endParaRPr lang="ru-RU" sz="2800" b="1" i="1" dirty="0">
              <a:solidFill>
                <a:srgbClr val="E4380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951311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8693" y="1557385"/>
            <a:ext cx="3791209" cy="805813"/>
          </a:xfrm>
        </p:spPr>
        <p:txBody>
          <a:bodyPr>
            <a:normAutofit fontScale="90000"/>
          </a:bodyPr>
          <a:lstStyle/>
          <a:p>
            <a:r>
              <a:rPr lang="ru-RU" sz="3600" b="0" dirty="0" smtClean="0">
                <a:solidFill>
                  <a:srgbClr val="E43802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Спасибо за внимание!</a:t>
            </a:r>
            <a:endParaRPr lang="ru-RU" sz="3600" b="0" dirty="0">
              <a:solidFill>
                <a:srgbClr val="E43802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61666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1">
  <a:themeElements>
    <a:clrScheme name="Другая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1E4E79"/>
      </a:hlink>
      <a:folHlink>
        <a:srgbClr val="1E4E79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Презентация1" id="{D5498F11-E770-4C2E-9825-A9C9C210D5AC}" vid="{8C100806-53EF-4F6E-BD07-28C0ED5CD59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9AC5EAA778EFE4AB81F53BA0C48C9BB" ma:contentTypeVersion="" ma:contentTypeDescription="Create a new document." ma:contentTypeScope="" ma:versionID="84a7b908d236d3feec5cdc52fe85ba7c">
  <xsd:schema xmlns:xsd="http://www.w3.org/2001/XMLSchema" xmlns:xs="http://www.w3.org/2001/XMLSchema" xmlns:p="http://schemas.microsoft.com/office/2006/metadata/properties" xmlns:ns1="http://schemas.microsoft.com/sharepoint/v3" xmlns:ns2="6ee78bd2-4339-4042-adc0-bcc646419980" xmlns:ns3="2547570a-e5f4-4946-a4c3-82580e42479e" targetNamespace="http://schemas.microsoft.com/office/2006/metadata/properties" ma:root="true" ma:fieldsID="af74c33d54415a86935cc44ad597ec52" ns1:_="" ns2:_="" ns3:_="">
    <xsd:import namespace="http://schemas.microsoft.com/sharepoint/v3"/>
    <xsd:import namespace="6ee78bd2-4339-4042-adc0-bcc646419980"/>
    <xsd:import namespace="2547570a-e5f4-4946-a4c3-82580e42479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3:SharedWithDetails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1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2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e78bd2-4339-4042-adc0-bcc64641998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47570a-e5f4-4946-a4c3-82580e42479e" elementFormDefault="qualified">
    <xsd:import namespace="http://schemas.microsoft.com/office/2006/documentManagement/types"/>
    <xsd:import namespace="http://schemas.microsoft.com/office/infopath/2007/PartnerControls"/>
    <xsd:element name="SharedWithDetails" ma:index="1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F830D2FE-1C79-44F6-B3D8-A66E0735A75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0D67395-9DEF-41FB-A15E-E49B274E96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ee78bd2-4339-4042-adc0-bcc646419980"/>
    <ds:schemaRef ds:uri="2547570a-e5f4-4946-a4c3-82580e4247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2FA1A8E-BDC6-473D-A357-8BC2C58A216E}">
  <ds:schemaRefs>
    <ds:schemaRef ds:uri="http://purl.org/dc/terms/"/>
    <ds:schemaRef ds:uri="http://schemas.microsoft.com/office/2006/documentManagement/types"/>
    <ds:schemaRef ds:uri="http://schemas.microsoft.com/office/2006/metadata/properties"/>
    <ds:schemaRef ds:uri="http://purl.org/dc/elements/1.1/"/>
    <ds:schemaRef ds:uri="2547570a-e5f4-4946-a4c3-82580e42479e"/>
    <ds:schemaRef ds:uri="http://schemas.microsoft.com/office/infopath/2007/PartnerControls"/>
    <ds:schemaRef ds:uri="6ee78bd2-4339-4042-adc0-bcc646419980"/>
    <ds:schemaRef ds:uri="http://schemas.openxmlformats.org/package/2006/metadata/core-properties"/>
    <ds:schemaRef ds:uri="http://schemas.microsoft.com/sharepoint/v3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Шаблон теста с веселой собачкой</Template>
  <TotalTime>0</TotalTime>
  <Words>520</Words>
  <Application>Microsoft Office PowerPoint</Application>
  <PresentationFormat>Лист A4 (210x297 мм)</PresentationFormat>
  <Paragraphs>21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Тема1</vt:lpstr>
      <vt:lpstr> Организация и поддержка детской инициативы и самостоятельности в продуктивных видах деятельности.</vt:lpstr>
      <vt:lpstr>Презентация PowerPoint</vt:lpstr>
      <vt:lpstr>  Для развития детской инициативы и ее поддержки необходимо: - поддерживать во всех ее начинаниях; - давать ребенку такие задания, которые ему интересны , или к которым он проявляет интерес самостоятельно; - давать ребенку – дошкольнику несложные задания , и помогать ему справиться со своими страхами не уверенности в себе. Условия для развития детской инициативы и творческого самовыражения: - способствовать формированию у детей установок, « Я смогу», «Я сумею»; - создавать ситуации успеха для каждого ребенка: « Это очень просто, я тебе помогу»; - давать предвосхищающую положительную оценку « Ты , очень творческий ребенок у тебя все получится»; - вдохнуть в ребенка уверенность в своих силах.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Когда ребенок знает, как применить знакомые техники в самостоятельном творчестве, он легко выбирает сюжет картины, материалы.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2021-02-05T04:01:38Z</dcterms:created>
  <dcterms:modified xsi:type="dcterms:W3CDTF">2021-04-07T06:20:37Z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0x01010019AC5EAA778EFE4AB81F53BA0C48C9BB</vt:lpwstr>
  </property>
</Properties>
</file>