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63" r:id="rId14"/>
    <p:sldId id="271" r:id="rId15"/>
    <p:sldId id="272" r:id="rId16"/>
    <p:sldId id="274" r:id="rId17"/>
    <p:sldId id="276" r:id="rId18"/>
    <p:sldId id="273" r:id="rId19"/>
    <p:sldId id="275" r:id="rId20"/>
    <p:sldId id="277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1" d="100"/>
          <a:sy n="121" d="100"/>
        </p:scale>
        <p:origin x="-90" y="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7820454" cy="5195016"/>
          </a:xfrm>
          <a:prstGeom prst="rect">
            <a:avLst/>
          </a:prstGeom>
        </p:spPr>
      </p:pic>
      <p:sp>
        <p:nvSpPr>
          <p:cNvPr id="11" name="Рамка 10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3981"/>
            </a:avLst>
          </a:prstGeom>
          <a:blipFill dpi="0" rotWithShape="1">
            <a:blip r:embed="rId2"/>
            <a:srcRect/>
            <a:tile tx="0" ty="0" sx="100000" sy="100000" flip="none" algn="b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102105" y="123478"/>
            <a:ext cx="1805599" cy="1840554"/>
            <a:chOff x="30097" y="129137"/>
            <a:chExt cx="1805599" cy="1840554"/>
          </a:xfrm>
        </p:grpSpPr>
        <p:grpSp>
          <p:nvGrpSpPr>
            <p:cNvPr id="10" name="Группа 9"/>
            <p:cNvGrpSpPr/>
            <p:nvPr userDrawn="1"/>
          </p:nvGrpSpPr>
          <p:grpSpPr>
            <a:xfrm>
              <a:off x="277516" y="129137"/>
              <a:ext cx="1558180" cy="642413"/>
              <a:chOff x="2454488" y="1275606"/>
              <a:chExt cx="1558180" cy="642413"/>
            </a:xfrm>
          </p:grpSpPr>
          <p:pic>
            <p:nvPicPr>
              <p:cNvPr id="52" name="Рисунок 51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53" name="Рисунок 52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69" name="Группа 68"/>
            <p:cNvGrpSpPr/>
            <p:nvPr userDrawn="1"/>
          </p:nvGrpSpPr>
          <p:grpSpPr>
            <a:xfrm rot="16200000" flipH="1">
              <a:off x="-427786" y="869394"/>
              <a:ext cx="1558180" cy="642413"/>
              <a:chOff x="2454488" y="1275606"/>
              <a:chExt cx="1558180" cy="642413"/>
            </a:xfrm>
          </p:grpSpPr>
          <p:pic>
            <p:nvPicPr>
              <p:cNvPr id="70" name="Рисунок 69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71" name="Рисунок 70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</p:grpSp>
      <p:grpSp>
        <p:nvGrpSpPr>
          <p:cNvPr id="75" name="Группа 74"/>
          <p:cNvGrpSpPr/>
          <p:nvPr userDrawn="1"/>
        </p:nvGrpSpPr>
        <p:grpSpPr>
          <a:xfrm flipH="1">
            <a:off x="7230897" y="123478"/>
            <a:ext cx="1805599" cy="1840554"/>
            <a:chOff x="30097" y="129137"/>
            <a:chExt cx="1805599" cy="1840554"/>
          </a:xfrm>
        </p:grpSpPr>
        <p:grpSp>
          <p:nvGrpSpPr>
            <p:cNvPr id="76" name="Группа 75"/>
            <p:cNvGrpSpPr/>
            <p:nvPr userDrawn="1"/>
          </p:nvGrpSpPr>
          <p:grpSpPr>
            <a:xfrm>
              <a:off x="277516" y="129137"/>
              <a:ext cx="1558180" cy="642413"/>
              <a:chOff x="2454488" y="1275606"/>
              <a:chExt cx="1558180" cy="642413"/>
            </a:xfrm>
          </p:grpSpPr>
          <p:pic>
            <p:nvPicPr>
              <p:cNvPr id="80" name="Рисунок 79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81" name="Рисунок 80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77" name="Группа 76"/>
            <p:cNvGrpSpPr/>
            <p:nvPr userDrawn="1"/>
          </p:nvGrpSpPr>
          <p:grpSpPr>
            <a:xfrm rot="16200000" flipH="1">
              <a:off x="-427786" y="869394"/>
              <a:ext cx="1558180" cy="642413"/>
              <a:chOff x="2454488" y="1275606"/>
              <a:chExt cx="1558180" cy="642413"/>
            </a:xfrm>
          </p:grpSpPr>
          <p:pic>
            <p:nvPicPr>
              <p:cNvPr id="78" name="Рисунок 77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79" name="Рисунок 78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</p:grp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4" name="Группа 23"/>
          <p:cNvGrpSpPr/>
          <p:nvPr userDrawn="1"/>
        </p:nvGrpSpPr>
        <p:grpSpPr>
          <a:xfrm flipV="1">
            <a:off x="107504" y="3219822"/>
            <a:ext cx="1805599" cy="1840554"/>
            <a:chOff x="30097" y="129137"/>
            <a:chExt cx="1805599" cy="1840554"/>
          </a:xfrm>
        </p:grpSpPr>
        <p:grpSp>
          <p:nvGrpSpPr>
            <p:cNvPr id="25" name="Группа 24"/>
            <p:cNvGrpSpPr/>
            <p:nvPr userDrawn="1"/>
          </p:nvGrpSpPr>
          <p:grpSpPr>
            <a:xfrm>
              <a:off x="277516" y="129137"/>
              <a:ext cx="1558180" cy="642413"/>
              <a:chOff x="2454488" y="1275606"/>
              <a:chExt cx="1558180" cy="642413"/>
            </a:xfrm>
          </p:grpSpPr>
          <p:pic>
            <p:nvPicPr>
              <p:cNvPr id="29" name="Рисунок 28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0" name="Рисунок 29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26" name="Группа 25"/>
            <p:cNvGrpSpPr/>
            <p:nvPr userDrawn="1"/>
          </p:nvGrpSpPr>
          <p:grpSpPr>
            <a:xfrm rot="16200000" flipH="1">
              <a:off x="-427786" y="869394"/>
              <a:ext cx="1558180" cy="642413"/>
              <a:chOff x="2454488" y="1275606"/>
              <a:chExt cx="1558180" cy="642413"/>
            </a:xfrm>
          </p:grpSpPr>
          <p:pic>
            <p:nvPicPr>
              <p:cNvPr id="27" name="Рисунок 26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28" name="Рисунок 27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</p:grpSp>
      <p:grpSp>
        <p:nvGrpSpPr>
          <p:cNvPr id="31" name="Группа 30"/>
          <p:cNvGrpSpPr/>
          <p:nvPr userDrawn="1"/>
        </p:nvGrpSpPr>
        <p:grpSpPr>
          <a:xfrm flipH="1" flipV="1">
            <a:off x="7236296" y="3219822"/>
            <a:ext cx="1805599" cy="1840554"/>
            <a:chOff x="30097" y="129137"/>
            <a:chExt cx="1805599" cy="1840554"/>
          </a:xfrm>
        </p:grpSpPr>
        <p:grpSp>
          <p:nvGrpSpPr>
            <p:cNvPr id="32" name="Группа 31"/>
            <p:cNvGrpSpPr/>
            <p:nvPr userDrawn="1"/>
          </p:nvGrpSpPr>
          <p:grpSpPr>
            <a:xfrm>
              <a:off x="277516" y="129137"/>
              <a:ext cx="1558180" cy="642413"/>
              <a:chOff x="2454488" y="1275606"/>
              <a:chExt cx="1558180" cy="642413"/>
            </a:xfrm>
          </p:grpSpPr>
          <p:pic>
            <p:nvPicPr>
              <p:cNvPr id="36" name="Рисунок 35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7" name="Рисунок 36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33" name="Группа 32"/>
            <p:cNvGrpSpPr/>
            <p:nvPr userDrawn="1"/>
          </p:nvGrpSpPr>
          <p:grpSpPr>
            <a:xfrm rot="16200000" flipH="1">
              <a:off x="-427786" y="869394"/>
              <a:ext cx="1558180" cy="642413"/>
              <a:chOff x="2454488" y="1275606"/>
              <a:chExt cx="1558180" cy="642413"/>
            </a:xfrm>
          </p:grpSpPr>
          <p:pic>
            <p:nvPicPr>
              <p:cNvPr id="34" name="Рисунок 33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5" name="Рисунок 34"/>
              <p:cNvPicPr>
                <a:picLocks noChangeAspect="1"/>
              </p:cNvPicPr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6003" y="1275606"/>
                <a:ext cx="776665" cy="64241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мка 8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6760"/>
            </a:avLst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84000" sy="69000" flip="y" algn="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 flipH="1">
            <a:off x="8599045" y="284385"/>
            <a:ext cx="509459" cy="4591621"/>
            <a:chOff x="102100" y="123479"/>
            <a:chExt cx="509459" cy="4591621"/>
          </a:xfrm>
        </p:grpSpPr>
        <p:grpSp>
          <p:nvGrpSpPr>
            <p:cNvPr id="26" name="Группа 25"/>
            <p:cNvGrpSpPr/>
            <p:nvPr userDrawn="1"/>
          </p:nvGrpSpPr>
          <p:grpSpPr>
            <a:xfrm rot="16200000" flipH="1">
              <a:off x="-222753" y="448334"/>
              <a:ext cx="1159168" cy="509457"/>
              <a:chOff x="2454488" y="1275606"/>
              <a:chExt cx="1543953" cy="642414"/>
            </a:xfrm>
          </p:grpSpPr>
          <p:pic>
            <p:nvPicPr>
              <p:cNvPr id="36" name="Рисунок 35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7" name="Рисунок 36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27" name="Группа 26"/>
            <p:cNvGrpSpPr/>
            <p:nvPr userDrawn="1"/>
          </p:nvGrpSpPr>
          <p:grpSpPr>
            <a:xfrm rot="16200000" flipH="1">
              <a:off x="-222755" y="1607502"/>
              <a:ext cx="1159168" cy="509457"/>
              <a:chOff x="2454488" y="1275606"/>
              <a:chExt cx="1543953" cy="642414"/>
            </a:xfrm>
          </p:grpSpPr>
          <p:pic>
            <p:nvPicPr>
              <p:cNvPr id="34" name="Рисунок 33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5" name="Рисунок 34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28" name="Группа 27"/>
            <p:cNvGrpSpPr/>
            <p:nvPr userDrawn="1"/>
          </p:nvGrpSpPr>
          <p:grpSpPr>
            <a:xfrm rot="16200000" flipH="1">
              <a:off x="-222753" y="2721619"/>
              <a:ext cx="1159168" cy="509457"/>
              <a:chOff x="2454488" y="1275606"/>
              <a:chExt cx="1543953" cy="642414"/>
            </a:xfrm>
          </p:grpSpPr>
          <p:pic>
            <p:nvPicPr>
              <p:cNvPr id="32" name="Рисунок 31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3" name="Рисунок 32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29" name="Группа 28"/>
            <p:cNvGrpSpPr/>
            <p:nvPr userDrawn="1"/>
          </p:nvGrpSpPr>
          <p:grpSpPr>
            <a:xfrm rot="16200000" flipH="1">
              <a:off x="-222755" y="3880787"/>
              <a:ext cx="1159168" cy="509457"/>
              <a:chOff x="2454488" y="1275606"/>
              <a:chExt cx="1543953" cy="642414"/>
            </a:xfrm>
          </p:grpSpPr>
          <p:pic>
            <p:nvPicPr>
              <p:cNvPr id="30" name="Рисунок 29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31" name="Рисунок 30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</p:grpSp>
      <p:grpSp>
        <p:nvGrpSpPr>
          <p:cNvPr id="8" name="Группа 7"/>
          <p:cNvGrpSpPr/>
          <p:nvPr/>
        </p:nvGrpSpPr>
        <p:grpSpPr>
          <a:xfrm>
            <a:off x="35496" y="284385"/>
            <a:ext cx="509459" cy="4591621"/>
            <a:chOff x="102100" y="123479"/>
            <a:chExt cx="509459" cy="4591621"/>
          </a:xfrm>
        </p:grpSpPr>
        <p:grpSp>
          <p:nvGrpSpPr>
            <p:cNvPr id="12" name="Группа 11"/>
            <p:cNvGrpSpPr/>
            <p:nvPr userDrawn="1"/>
          </p:nvGrpSpPr>
          <p:grpSpPr>
            <a:xfrm rot="16200000" flipH="1">
              <a:off x="-222753" y="448334"/>
              <a:ext cx="1159168" cy="509457"/>
              <a:chOff x="2454488" y="1275606"/>
              <a:chExt cx="1543953" cy="642414"/>
            </a:xfrm>
          </p:grpSpPr>
          <p:pic>
            <p:nvPicPr>
              <p:cNvPr id="14" name="Рисунок 13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 rot="16200000" flipH="1">
              <a:off x="-222755" y="1607502"/>
              <a:ext cx="1159168" cy="509457"/>
              <a:chOff x="2454488" y="1275606"/>
              <a:chExt cx="1543953" cy="642414"/>
            </a:xfrm>
          </p:grpSpPr>
          <p:pic>
            <p:nvPicPr>
              <p:cNvPr id="17" name="Рисунок 16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18" name="Рисунок 17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19" name="Группа 18"/>
            <p:cNvGrpSpPr/>
            <p:nvPr userDrawn="1"/>
          </p:nvGrpSpPr>
          <p:grpSpPr>
            <a:xfrm rot="16200000" flipH="1">
              <a:off x="-222753" y="2721619"/>
              <a:ext cx="1159168" cy="509457"/>
              <a:chOff x="2454488" y="1275606"/>
              <a:chExt cx="1543953" cy="642414"/>
            </a:xfrm>
          </p:grpSpPr>
          <p:pic>
            <p:nvPicPr>
              <p:cNvPr id="20" name="Рисунок 19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  <p:grpSp>
          <p:nvGrpSpPr>
            <p:cNvPr id="22" name="Группа 21"/>
            <p:cNvGrpSpPr/>
            <p:nvPr userDrawn="1"/>
          </p:nvGrpSpPr>
          <p:grpSpPr>
            <a:xfrm rot="16200000" flipH="1">
              <a:off x="-222755" y="3880787"/>
              <a:ext cx="1159168" cy="509457"/>
              <a:chOff x="2454488" y="1275606"/>
              <a:chExt cx="1543953" cy="642414"/>
            </a:xfrm>
          </p:grpSpPr>
          <p:pic>
            <p:nvPicPr>
              <p:cNvPr id="23" name="Рисунок 22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54488" y="1275606"/>
                <a:ext cx="776665" cy="642413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21776" y="1275607"/>
                <a:ext cx="776665" cy="642413"/>
              </a:xfrm>
              <a:prstGeom prst="rect">
                <a:avLst/>
              </a:prstGeom>
            </p:spPr>
          </p:pic>
        </p:grpSp>
      </p:grpSp>
      <p:grpSp>
        <p:nvGrpSpPr>
          <p:cNvPr id="116" name="Группа 115"/>
          <p:cNvGrpSpPr/>
          <p:nvPr/>
        </p:nvGrpSpPr>
        <p:grpSpPr>
          <a:xfrm>
            <a:off x="150207" y="34346"/>
            <a:ext cx="8891689" cy="509459"/>
            <a:chOff x="150207" y="34346"/>
            <a:chExt cx="8891689" cy="509459"/>
          </a:xfrm>
        </p:grpSpPr>
        <p:grpSp>
          <p:nvGrpSpPr>
            <p:cNvPr id="90" name="Группа 89"/>
            <p:cNvGrpSpPr/>
            <p:nvPr userDrawn="1"/>
          </p:nvGrpSpPr>
          <p:grpSpPr>
            <a:xfrm rot="5400000">
              <a:off x="6491356" y="-2006735"/>
              <a:ext cx="509459" cy="4591621"/>
              <a:chOff x="102100" y="123479"/>
              <a:chExt cx="509459" cy="4591621"/>
            </a:xfrm>
          </p:grpSpPr>
          <p:grpSp>
            <p:nvGrpSpPr>
              <p:cNvPr id="91" name="Группа 90"/>
              <p:cNvGrpSpPr/>
              <p:nvPr userDrawn="1"/>
            </p:nvGrpSpPr>
            <p:grpSpPr>
              <a:xfrm rot="16200000" flipH="1">
                <a:off x="-222753" y="448334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01" name="Рисунок 100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02" name="Рисунок 101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92" name="Группа 91"/>
              <p:cNvGrpSpPr/>
              <p:nvPr userDrawn="1"/>
            </p:nvGrpSpPr>
            <p:grpSpPr>
              <a:xfrm rot="16200000" flipH="1">
                <a:off x="-222755" y="1607502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99" name="Рисунок 98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00" name="Рисунок 99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93" name="Группа 92"/>
              <p:cNvGrpSpPr/>
              <p:nvPr userDrawn="1"/>
            </p:nvGrpSpPr>
            <p:grpSpPr>
              <a:xfrm rot="16200000" flipH="1">
                <a:off x="-222753" y="2721619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97" name="Рисунок 96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98" name="Рисунок 97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94" name="Группа 93"/>
              <p:cNvGrpSpPr/>
              <p:nvPr userDrawn="1"/>
            </p:nvGrpSpPr>
            <p:grpSpPr>
              <a:xfrm rot="16200000" flipH="1">
                <a:off x="-222755" y="3880787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95" name="Рисунок 94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96" name="Рисунок 95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3" name="Группа 102"/>
            <p:cNvGrpSpPr/>
            <p:nvPr userDrawn="1"/>
          </p:nvGrpSpPr>
          <p:grpSpPr>
            <a:xfrm rot="5400000">
              <a:off x="2191288" y="-2006735"/>
              <a:ext cx="509459" cy="4591621"/>
              <a:chOff x="102100" y="123479"/>
              <a:chExt cx="509459" cy="4591621"/>
            </a:xfrm>
          </p:grpSpPr>
          <p:grpSp>
            <p:nvGrpSpPr>
              <p:cNvPr id="104" name="Группа 103"/>
              <p:cNvGrpSpPr/>
              <p:nvPr userDrawn="1"/>
            </p:nvGrpSpPr>
            <p:grpSpPr>
              <a:xfrm rot="16200000" flipH="1">
                <a:off x="-222753" y="448334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14" name="Рисунок 113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15" name="Рисунок 114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05" name="Группа 104"/>
              <p:cNvGrpSpPr/>
              <p:nvPr userDrawn="1"/>
            </p:nvGrpSpPr>
            <p:grpSpPr>
              <a:xfrm rot="16200000" flipH="1">
                <a:off x="-222755" y="1607502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12" name="Рисунок 111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13" name="Рисунок 112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06" name="Группа 105"/>
              <p:cNvGrpSpPr/>
              <p:nvPr userDrawn="1"/>
            </p:nvGrpSpPr>
            <p:grpSpPr>
              <a:xfrm rot="16200000" flipH="1">
                <a:off x="-222753" y="2721619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10" name="Рисунок 109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11" name="Рисунок 110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07" name="Группа 106"/>
              <p:cNvGrpSpPr/>
              <p:nvPr userDrawn="1"/>
            </p:nvGrpSpPr>
            <p:grpSpPr>
              <a:xfrm rot="16200000" flipH="1">
                <a:off x="-222755" y="3880787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08" name="Рисунок 107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09" name="Рисунок 108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7" name="Группа 116"/>
          <p:cNvGrpSpPr/>
          <p:nvPr/>
        </p:nvGrpSpPr>
        <p:grpSpPr>
          <a:xfrm flipV="1">
            <a:off x="150209" y="4582041"/>
            <a:ext cx="8891689" cy="509459"/>
            <a:chOff x="150207" y="34346"/>
            <a:chExt cx="8891689" cy="509459"/>
          </a:xfrm>
        </p:grpSpPr>
        <p:grpSp>
          <p:nvGrpSpPr>
            <p:cNvPr id="118" name="Группа 117"/>
            <p:cNvGrpSpPr/>
            <p:nvPr userDrawn="1"/>
          </p:nvGrpSpPr>
          <p:grpSpPr>
            <a:xfrm rot="5400000">
              <a:off x="6491356" y="-2006735"/>
              <a:ext cx="509459" cy="4591621"/>
              <a:chOff x="102100" y="123479"/>
              <a:chExt cx="509459" cy="4591621"/>
            </a:xfrm>
          </p:grpSpPr>
          <p:grpSp>
            <p:nvGrpSpPr>
              <p:cNvPr id="132" name="Группа 131"/>
              <p:cNvGrpSpPr/>
              <p:nvPr userDrawn="1"/>
            </p:nvGrpSpPr>
            <p:grpSpPr>
              <a:xfrm rot="16200000" flipH="1">
                <a:off x="-222753" y="448334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42" name="Рисунок 141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43" name="Рисунок 142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33" name="Группа 132"/>
              <p:cNvGrpSpPr/>
              <p:nvPr userDrawn="1"/>
            </p:nvGrpSpPr>
            <p:grpSpPr>
              <a:xfrm rot="16200000" flipH="1">
                <a:off x="-222755" y="1607502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40" name="Рисунок 139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41" name="Рисунок 140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34" name="Группа 133"/>
              <p:cNvGrpSpPr/>
              <p:nvPr userDrawn="1"/>
            </p:nvGrpSpPr>
            <p:grpSpPr>
              <a:xfrm rot="16200000" flipH="1">
                <a:off x="-222753" y="2721619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38" name="Рисунок 137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39" name="Рисунок 138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35" name="Группа 134"/>
              <p:cNvGrpSpPr/>
              <p:nvPr userDrawn="1"/>
            </p:nvGrpSpPr>
            <p:grpSpPr>
              <a:xfrm rot="16200000" flipH="1">
                <a:off x="-222755" y="3880787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36" name="Рисунок 135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37" name="Рисунок 136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9" name="Группа 118"/>
            <p:cNvGrpSpPr/>
            <p:nvPr userDrawn="1"/>
          </p:nvGrpSpPr>
          <p:grpSpPr>
            <a:xfrm rot="5400000">
              <a:off x="2191288" y="-2006735"/>
              <a:ext cx="509459" cy="4591621"/>
              <a:chOff x="102100" y="123479"/>
              <a:chExt cx="509459" cy="4591621"/>
            </a:xfrm>
          </p:grpSpPr>
          <p:grpSp>
            <p:nvGrpSpPr>
              <p:cNvPr id="120" name="Группа 119"/>
              <p:cNvGrpSpPr/>
              <p:nvPr userDrawn="1"/>
            </p:nvGrpSpPr>
            <p:grpSpPr>
              <a:xfrm rot="16200000" flipH="1">
                <a:off x="-222753" y="448334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30" name="Рисунок 129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31" name="Рисунок 130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21" name="Группа 120"/>
              <p:cNvGrpSpPr/>
              <p:nvPr userDrawn="1"/>
            </p:nvGrpSpPr>
            <p:grpSpPr>
              <a:xfrm rot="16200000" flipH="1">
                <a:off x="-222755" y="1607502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28" name="Рисунок 127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29" name="Рисунок 128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22" name="Группа 121"/>
              <p:cNvGrpSpPr/>
              <p:nvPr userDrawn="1"/>
            </p:nvGrpSpPr>
            <p:grpSpPr>
              <a:xfrm rot="16200000" flipH="1">
                <a:off x="-222753" y="2721619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26" name="Рисунок 125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27" name="Рисунок 126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  <p:grpSp>
            <p:nvGrpSpPr>
              <p:cNvPr id="123" name="Группа 122"/>
              <p:cNvGrpSpPr/>
              <p:nvPr userDrawn="1"/>
            </p:nvGrpSpPr>
            <p:grpSpPr>
              <a:xfrm rot="16200000" flipH="1">
                <a:off x="-222755" y="3880787"/>
                <a:ext cx="1159168" cy="509457"/>
                <a:chOff x="2454488" y="1275606"/>
                <a:chExt cx="1543953" cy="642414"/>
              </a:xfrm>
            </p:grpSpPr>
            <p:pic>
              <p:nvPicPr>
                <p:cNvPr id="124" name="Рисунок 123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454488" y="1275606"/>
                  <a:ext cx="776665" cy="642413"/>
                </a:xfrm>
                <a:prstGeom prst="rect">
                  <a:avLst/>
                </a:prstGeom>
              </p:spPr>
            </p:pic>
            <p:pic>
              <p:nvPicPr>
                <p:cNvPr id="125" name="Рисунок 124"/>
                <p:cNvPicPr>
                  <a:picLocks noChangeAspect="1"/>
                </p:cNvPicPr>
                <p:nvPr userDrawn="1"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21776" y="1275607"/>
                  <a:ext cx="776665" cy="64241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86200" y="209550"/>
            <a:ext cx="4608512" cy="2209800"/>
          </a:xfrm>
        </p:spPr>
        <p:txBody>
          <a:bodyPr>
            <a:noAutofit/>
          </a:bodyPr>
          <a:lstStyle/>
          <a:p>
            <a:pPr lvl="0"/>
            <a:r>
              <a:rPr lang="ru-RU" sz="2400" b="1" i="1" dirty="0" smtClean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Отчет </a:t>
            </a:r>
            <a:r>
              <a:rPr lang="ru-RU" sz="2400" b="1" i="1" dirty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по проекту </a:t>
            </a:r>
            <a:r>
              <a:rPr lang="ru-RU" sz="2400" b="1" i="1" dirty="0" smtClean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педагогов дополнительного образования </a:t>
            </a:r>
            <a:br>
              <a:rPr lang="ru-RU" sz="2400" b="1" i="1" dirty="0" smtClean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ru-RU" sz="2400" b="1" i="1" dirty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Наш выбор – семейные ценности</a:t>
            </a:r>
            <a:r>
              <a:rPr lang="ru-RU" sz="2400" b="1" i="1" dirty="0" smtClean="0">
                <a:ln w="1016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2400" b="1" i="1" dirty="0">
              <a:ln w="1016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0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25364" y="514350"/>
            <a:ext cx="8001000" cy="4105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Защитника Отечества»- изготовление подарков-рисунков, концертная программа.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sun9-2.userapi.com/impg/g9fWDOyikwjN3Kp4f_K1ffwIsON6Trj9Fwhyuw/DkXrQhHl6uk.jpg?size=1280x853&amp;quality=96&amp;sign=0d8ea1c3a7ebfcb6f150068b73794aa8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 t="28046" r="3954" b="21176"/>
          <a:stretch/>
        </p:blipFill>
        <p:spPr bwMode="auto">
          <a:xfrm>
            <a:off x="3729773" y="958083"/>
            <a:ext cx="4734910" cy="2004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sun9-43.userapi.com/impg/_zLcbGlPCZgH-rTONyfu4OOWdZgpvt8OMWfQCQ/mdH7Ei1Nsf4.jpg?size=1280x853&amp;quality=96&amp;sign=8ad0dfd0744d4799add665add01b179d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1" t="13908" r="33547" b="33721"/>
          <a:stretch/>
        </p:blipFill>
        <p:spPr bwMode="auto">
          <a:xfrm>
            <a:off x="304800" y="2800350"/>
            <a:ext cx="2966545" cy="2213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sun9-64.userapi.com/impg/zi3tC5Dr1c9O7S4BwXkxeLOyJuk9NyybfD-jhw/ocb6yC01--o.jpg?size=1280x960&amp;quality=96&amp;sign=b95b75e80bee79c0bc7bcba314f0453f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0" t="15812" r="481" b="7265"/>
          <a:stretch/>
        </p:blipFill>
        <p:spPr bwMode="auto">
          <a:xfrm>
            <a:off x="34814" y="947901"/>
            <a:ext cx="3506515" cy="1875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sun9-17.userapi.com/impg/_kGmD6HttVtylddLYpJ-KkK5MclI4ajfdpbDfw/lQBzaK_u3Xs.jpg?size=1280x960&amp;quality=96&amp;sign=3be2e66edda1c9e58cf4ac89b085962c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2" t="41206" r="16315" b="16025"/>
          <a:stretch/>
        </p:blipFill>
        <p:spPr bwMode="auto">
          <a:xfrm>
            <a:off x="3716636" y="2918263"/>
            <a:ext cx="5021483" cy="1906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467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47800" y="361950"/>
            <a:ext cx="5791200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«8 Марта-Международный Женский день»-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подарков-рисунков, концертная программа.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1" r="1149" b="16411"/>
          <a:stretch/>
        </p:blipFill>
        <p:spPr>
          <a:xfrm>
            <a:off x="286407" y="3086869"/>
            <a:ext cx="4419600" cy="1949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sun9-25.userapi.com/impg/iesGbWSm5oB9qASyjARG3akMq8pLc33XQgOxSA/Tj5bvZKFIwI.jpg?size=810x1080&amp;quality=95&amp;sign=f4a41784e998ebf5d2b18a90f1bcc6ff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7" b="29471"/>
          <a:stretch/>
        </p:blipFill>
        <p:spPr bwMode="auto">
          <a:xfrm>
            <a:off x="4706007" y="971549"/>
            <a:ext cx="4411717" cy="201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sun9-75.userapi.com/impg/NKjfPW_YxihaofriUbKoLMIacJL9qG_XwOK_Ew/n051tpfmago.jpg?size=1280x960&amp;quality=95&amp;sign=1279de85147e1b1d6d05427fb41834f1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"/>
          <a:stretch/>
        </p:blipFill>
        <p:spPr bwMode="auto">
          <a:xfrm>
            <a:off x="5078622" y="2983372"/>
            <a:ext cx="3786352" cy="2156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AutoShape 2" descr="C:\Users\PC\AppData\Local\Temp\Temp1_Attachments_lbhasanova1972@yandex.ru_2025-05-12_16-11-13.zip\%D0%A8%D0%B0%D0%BF%D0%BA%D0%B8%D0%BD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95" r="2311"/>
          <a:stretch/>
        </p:blipFill>
        <p:spPr bwMode="auto">
          <a:xfrm>
            <a:off x="121416" y="905644"/>
            <a:ext cx="4755384" cy="2428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021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7200" y="514350"/>
            <a:ext cx="8153400" cy="4105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«1 Мая-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весны и труда»- изготовление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открыток, спортивные соревнования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 r="9195" b="19387"/>
          <a:stretch/>
        </p:blipFill>
        <p:spPr>
          <a:xfrm>
            <a:off x="34159" y="971550"/>
            <a:ext cx="3788979" cy="1827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s://sun9-62.userapi.com/impg/4KHWbe86bZlOO6S4bFmhEuiSNR6KpqPoafdMmw/-Fy-HbcqolM.jpg?size=1280x960&amp;quality=96&amp;sign=5cc8b4f79cbde856a9792b9c53c2e679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" t="34590" b="14438"/>
          <a:stretch/>
        </p:blipFill>
        <p:spPr bwMode="auto">
          <a:xfrm>
            <a:off x="1371600" y="2774588"/>
            <a:ext cx="5879991" cy="2270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sun9-46.userapi.com/impg/QvX2XOcVjoaUCkiTL5jaIhCBUPP3LnRu3DJBdA/Bw8i_i4oCCU.jpg?size=1280x960&amp;quality=96&amp;sign=8932071fec25de911b89910bf952f0b5&amp;type=album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7" t="28723" r="6076" b="26225"/>
          <a:stretch/>
        </p:blipFill>
        <p:spPr bwMode="auto">
          <a:xfrm>
            <a:off x="3823138" y="971550"/>
            <a:ext cx="4926724" cy="2007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406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90600" y="514350"/>
            <a:ext cx="6781800" cy="4105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«9 Мая- День Победы»-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открыток, концертная программа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sun9-78.userapi.com/impg/z8aQ27mYLPhVjPWnx3wrxuJ4N1CRR7NA7HALAA/u1wF-mxxbjE.jpg?size=1280x853&amp;quality=96&amp;sign=62a3850854475900ef774b60bce5fa8e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5" t="13907" r="5149"/>
          <a:stretch/>
        </p:blipFill>
        <p:spPr bwMode="auto">
          <a:xfrm>
            <a:off x="2664371" y="1246953"/>
            <a:ext cx="3803431" cy="314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19" y="963338"/>
            <a:ext cx="2786063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" t="826" r="-286" b="26497"/>
          <a:stretch/>
        </p:blipFill>
        <p:spPr>
          <a:xfrm>
            <a:off x="0" y="1012277"/>
            <a:ext cx="2803290" cy="3616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204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90600" y="514350"/>
            <a:ext cx="67818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«Трудовое воспитание, весенний день год кормит»- беседа, помощь родителям по хозяйству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" t="18889" r="7701" b="19183"/>
          <a:stretch/>
        </p:blipFill>
        <p:spPr>
          <a:xfrm>
            <a:off x="381000" y="1084910"/>
            <a:ext cx="3452813" cy="318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5" r="8722" b="32739"/>
          <a:stretch/>
        </p:blipFill>
        <p:spPr>
          <a:xfrm>
            <a:off x="3849578" y="970892"/>
            <a:ext cx="4913421" cy="379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580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70242"/>
            <a:ext cx="4648200" cy="2916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81398"/>
            <a:ext cx="3658463" cy="4571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21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8" t="6743" r="3614" b="10230"/>
          <a:stretch/>
        </p:blipFill>
        <p:spPr>
          <a:xfrm>
            <a:off x="457200" y="425997"/>
            <a:ext cx="3444765" cy="4270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" t="11801" r="22401" b="9974"/>
          <a:stretch/>
        </p:blipFill>
        <p:spPr>
          <a:xfrm>
            <a:off x="5533696" y="282732"/>
            <a:ext cx="3153103" cy="4413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8" b="14898"/>
          <a:stretch/>
        </p:blipFill>
        <p:spPr>
          <a:xfrm>
            <a:off x="3048000" y="2419350"/>
            <a:ext cx="3300413" cy="2593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24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" t="22376" b="4981"/>
          <a:stretch/>
        </p:blipFill>
        <p:spPr>
          <a:xfrm>
            <a:off x="381000" y="438150"/>
            <a:ext cx="3048000" cy="4163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7"/>
          <a:stretch/>
        </p:blipFill>
        <p:spPr>
          <a:xfrm>
            <a:off x="6248400" y="495109"/>
            <a:ext cx="2590799" cy="410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7" t="17610" b="29261"/>
          <a:stretch/>
        </p:blipFill>
        <p:spPr>
          <a:xfrm>
            <a:off x="3124200" y="2434424"/>
            <a:ext cx="3290888" cy="2709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0032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5000" y="98534"/>
            <a:ext cx="4724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-Международный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защиты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766" y="666750"/>
            <a:ext cx="4708634" cy="426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5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защиты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учредили после Второй мировой войны – праздник отмечается с 1950 года. Так, в Международной демократической федерации женщин в то время старались привлечь внимание к бедам, с которыми столкнулись дети и подростки во время и после войны по всему миру.</a:t>
            </a:r>
          </a:p>
          <a:p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праздника в столь серьезный день тоже есть. Для детей устраивают фестивали и концерты, организуют экскурсии и образовательные мероприятия. К детям-инвалидам и воспитанникам детских домов приезжают волонтеры с подарками. Проходят и благотворительные мероприятия, когда для ребят собирают деньги и вещи.</a:t>
            </a:r>
          </a:p>
          <a:p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праздника есть общемировой символ. Это зеленый флаг, на котором изображены дети, окружающие планету Земля.</a:t>
            </a:r>
          </a:p>
          <a:p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r="18567"/>
          <a:stretch/>
        </p:blipFill>
        <p:spPr>
          <a:xfrm>
            <a:off x="4876800" y="1504950"/>
            <a:ext cx="3728546" cy="2498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013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0358" y="658868"/>
            <a:ext cx="4461642" cy="39702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счастье, любовь и удача,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летом поездки на дачу.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праздник, семейные даты,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Подарки, покупки, приятные траты.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Рождение детей, первый шаг, первый лепет,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Мечты о хорошем, волнение и трепет.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труд, друг о друге забота,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много домашней работы.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важно!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— это сложно!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счастливо жить одному невозможно!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будьте вместе, любовь берегите,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Обиды и ссоры подальше гоните,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Хочу, чтоб про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говорили друзья: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хорошая Ваша семья!</a:t>
            </a:r>
          </a:p>
          <a:p>
            <a:endParaRPr lang="ru-RU" sz="15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24400" y="658868"/>
            <a:ext cx="3852042" cy="43512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Результат проделанной работы для учащихся: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Овладение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знаниями о дружной, крепкой семье, истории и семейных традициях.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Формирование представлений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семье, семейных отношениях и традициях.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Воспитание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и уважения к родительскому дому, семье, близким и старшему поколению.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Развитие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творческого потенциала через участие в мероприятиях и создание подарков для близких.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Укрепление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 между поколениями через совместные мероприятия и проекты.</a:t>
            </a:r>
          </a:p>
        </p:txBody>
      </p:sp>
    </p:spTree>
    <p:extLst>
      <p:ext uri="{BB962C8B-B14F-4D97-AF65-F5344CB8AC3E}">
        <p14:creationId xmlns:p14="http://schemas.microsoft.com/office/powerpoint/2010/main" val="427585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533400" y="361950"/>
            <a:ext cx="1143000" cy="609599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538655" y="1504950"/>
            <a:ext cx="1143000" cy="582168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33400" y="2300451"/>
            <a:ext cx="1905000" cy="609599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533400" y="2952752"/>
            <a:ext cx="1905000" cy="609599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990193" y="3762705"/>
            <a:ext cx="3276600" cy="609599"/>
          </a:xfrm>
          <a:prstGeom prst="downArrow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52600" y="209550"/>
            <a:ext cx="6781800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у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об институте семьи, семейных традициях, культуре семейной жизни;  пропаганда  возрождения и сохранения семейных ценностей среди подрастающего поколения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5228" y="1213866"/>
            <a:ext cx="6781800" cy="105308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  условия   для   эффективного   взаимодействия школы и семьи по ознакомлению     обучающихся    с    миром   нравственных        ценностей семейных традиций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Сформировать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детей о семье, семейных отношениях, семейных традициях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Воспитывать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любовь и уважение к родительскому дому, семье, своим близким, старшему поколению.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75186" y="2349718"/>
            <a:ext cx="6059214" cy="5333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Шапкина О.В.,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Долобешкина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Н.А.,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Кривоспицкая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С.В., Любименко Н.А, Шапкин В.А., Овчаренко М.Ю.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77814" y="2962606"/>
            <a:ext cx="6059214" cy="6858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, посещающие кружки «Живое дерево», «Волшебные краски», «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«Книголюб», «Театральный»,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Чемпион»,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родители.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1110" y="4160783"/>
            <a:ext cx="197069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24755" y="4372304"/>
            <a:ext cx="197069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спортивно-оздоровительное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61538" y="4160783"/>
            <a:ext cx="197069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</a:t>
            </a:r>
          </a:p>
        </p:txBody>
      </p:sp>
    </p:spTree>
    <p:extLst>
      <p:ext uri="{BB962C8B-B14F-4D97-AF65-F5344CB8AC3E}">
        <p14:creationId xmlns:p14="http://schemas.microsoft.com/office/powerpoint/2010/main" val="100132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00" y="514351"/>
            <a:ext cx="6210200" cy="4143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588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3400" y="563617"/>
            <a:ext cx="1970690" cy="40274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Президента Российской Федерации от 22.11.2023 N 875 2024 год объявлен Годом семьи. Семья является источником любви, понимания и поддержки, учит детей быть добрыми, честными и справедливыми.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67000" y="666750"/>
            <a:ext cx="3657600" cy="40274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окружающей семью информационной среде родителям и ребенку крайне сложно найти такие ценности, как бескорыстная любовь к человеку, любовь к семье, своему народу, России, честность, совесть, порядочность, уважение к родителям, забота о старших и младших, трудолюбие, милосердие.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мало говорят со своими детьми. В среднем мать разговаривает с ребенком 11 минут в сутки, отец – еще меньше. Родители обеспечивают семью, решают производственные и домашние проблемы, устают после работы. Им некогда.  Наблюдается исчезновение семейных традиций, некий   распад преемственности поколений.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77000" y="563616"/>
            <a:ext cx="2286000" cy="40274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проблема сохранения семейных ценностей, возрождения семейных традиций является  актуальной и определяется той огромной ролью, которую играет семья и семейные традиции в развитии и формировании социально-нравственной культуры ребёнка. </a:t>
            </a:r>
          </a:p>
        </p:txBody>
      </p:sp>
    </p:spTree>
    <p:extLst>
      <p:ext uri="{BB962C8B-B14F-4D97-AF65-F5344CB8AC3E}">
        <p14:creationId xmlns:p14="http://schemas.microsoft.com/office/powerpoint/2010/main" val="358756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381000" y="394216"/>
            <a:ext cx="8382000" cy="674132"/>
          </a:xfrm>
          <a:prstGeom prst="downArrow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реализуемые в период с сентября 2024г. по  май 2025г.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7786" y="1068348"/>
            <a:ext cx="2329868" cy="358216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отца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России»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отца в России – молодой праздник, хотя в мире и даже в нескольких регионах страны он отмечался в разные даты уже несколько лет. На всероссийском уровне праздник установили только в 2021 году указом Владимира Путина. Так в стране подчеркнули роль отцов в воспитании детей.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sun9-79.userapi.com/impg/n_y0ka_OkjJ17lz2627XwHFodh4Gdv-2f31Q-A/41XDW3b8xhA.jpg?size=1280x918&amp;quality=96&amp;sign=5fa50421fadaed41155616efa5ff4655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t="16417" b="21162"/>
          <a:stretch/>
        </p:blipFill>
        <p:spPr bwMode="auto">
          <a:xfrm>
            <a:off x="2819400" y="1068348"/>
            <a:ext cx="5933091" cy="3582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699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17786" y="514350"/>
            <a:ext cx="2329868" cy="4114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празднуется День отца. Чтобы поддержать и укрепить семейные ценности, повысить статус отца, учитель физической культуры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М.Ю.Овчаренко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провел спортивные соревнования «Я, как папа, сильный и смелый». Ребята получили заряд бодрости и хорошего настроения.</a:t>
            </a: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50479"/>
            <a:ext cx="4868252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43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76633" y="562632"/>
            <a:ext cx="2799968" cy="399031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 в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России»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отмечают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всему миру, но в разные даты. В России для праздничного дня выбрали последнее воскресенье ноября.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Общефедеральным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праздником День матери стал в 1998 году по указу президента Бориса Ельцина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в России подчеркнули особую роль матери в жизни каждого человека, а также закрепили традицию бережного отношения к женщинам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78873" y="44402"/>
            <a:ext cx="3657600" cy="2413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 «Мамина улыбка»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31173" y="2284686"/>
            <a:ext cx="4953000" cy="4394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по изготовлению поздравительной открытки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Букет для любимой мамочки»</a:t>
            </a:r>
          </a:p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6" r="3218" b="24087"/>
          <a:stretch/>
        </p:blipFill>
        <p:spPr>
          <a:xfrm>
            <a:off x="3413508" y="350782"/>
            <a:ext cx="5817013" cy="1839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15" r="1610" b="13978"/>
          <a:stretch/>
        </p:blipFill>
        <p:spPr>
          <a:xfrm>
            <a:off x="3508974" y="2800350"/>
            <a:ext cx="5558826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751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62000" y="514350"/>
            <a:ext cx="7848600" cy="381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Праздничная программа «Мы будем вечно прославлять ту женщину, чьё имя Мать!»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1047750"/>
            <a:ext cx="2803635" cy="3505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 в России пользуется особой любовью и популярностью. Это видно по </a:t>
            </a:r>
            <a:r>
              <a:rPr lang="ru-RU" sz="15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соцсетям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пользователи публикуют фотографии своих мам и трогательные истории о них и о своем детстве.</a:t>
            </a:r>
          </a:p>
          <a:p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Символом Дня матери стала незабудка. Нежный цветок выбрали неслучайно: считается, что он символизирует преданность, постоянство и любовь.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191000"/>
            <a:ext cx="2619375" cy="9525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1324" r="2262" b="6820"/>
          <a:stretch/>
        </p:blipFill>
        <p:spPr bwMode="auto">
          <a:xfrm>
            <a:off x="3810000" y="1047750"/>
            <a:ext cx="4367049" cy="405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7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828924"/>
            <a:ext cx="3619500" cy="27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447800" y="490045"/>
            <a:ext cx="6324600" cy="381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дружная семья»- мероприятие на базе поселковой библиотеки</a:t>
            </a: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2" r="5402" b="6361"/>
          <a:stretch/>
        </p:blipFill>
        <p:spPr>
          <a:xfrm>
            <a:off x="152400" y="871045"/>
            <a:ext cx="3516478" cy="2397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8" b="10344"/>
          <a:stretch/>
        </p:blipFill>
        <p:spPr>
          <a:xfrm>
            <a:off x="4953000" y="924728"/>
            <a:ext cx="3657600" cy="2198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375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25364" y="179990"/>
            <a:ext cx="8001000" cy="5951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«Новый год в кругу семьи», изготовление украшений на окна и ёлку.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 «Что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рождество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2" t="14585" r="6475"/>
          <a:stretch/>
        </p:blipFill>
        <p:spPr>
          <a:xfrm>
            <a:off x="0" y="830348"/>
            <a:ext cx="2832539" cy="4121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24368" r="4176" b="14675"/>
          <a:stretch/>
        </p:blipFill>
        <p:spPr>
          <a:xfrm>
            <a:off x="2922532" y="858595"/>
            <a:ext cx="3406664" cy="1787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1532" r="2183" b="23219"/>
          <a:stretch/>
        </p:blipFill>
        <p:spPr>
          <a:xfrm>
            <a:off x="2682764" y="2481754"/>
            <a:ext cx="3886200" cy="271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9" t="9082" r="1859" b="7870"/>
          <a:stretch/>
        </p:blipFill>
        <p:spPr>
          <a:xfrm>
            <a:off x="6265156" y="789204"/>
            <a:ext cx="2897237" cy="427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0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961</Words>
  <Application>Microsoft Office PowerPoint</Application>
  <PresentationFormat>Экран (16:9)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Отчет по проекту педагогов дополнительного образования  «Наш выбор – семейные ценности»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PC</cp:lastModifiedBy>
  <cp:revision>52</cp:revision>
  <dcterms:created xsi:type="dcterms:W3CDTF">2016-06-24T20:48:59Z</dcterms:created>
  <dcterms:modified xsi:type="dcterms:W3CDTF">2025-10-06T10:25:22Z</dcterms:modified>
</cp:coreProperties>
</file>