
<file path=[Content_Types].xml><?xml version="1.0" encoding="utf-8"?>
<Types xmlns="http://schemas.openxmlformats.org/package/2006/content-types">
  <Default Extension="wav" ContentType="audio/wav"/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29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7.xml" ContentType="application/vnd.openxmlformats-officedocument.presentationml.slide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4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slides/slide28.xml" ContentType="application/vnd.openxmlformats-officedocument.presentationml.slide+xml"/>
  <Override PartName="/ppt/theme/theme1.xml" ContentType="application/vnd.openxmlformats-officedocument.them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5940675A-B579-460E-94D1-54222C63F5DA}" styleName="No Style, Table Grid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dk1"/>
              </a:solidFill>
            </a:ln>
          </a:left>
          <a:right>
            <a:ln w="12700">
              <a:solidFill>
                <a:schemeClr val="dk1"/>
              </a:solidFill>
            </a:ln>
          </a:right>
          <a:top>
            <a:ln w="12700">
              <a:solidFill>
                <a:schemeClr val="dk1"/>
              </a:solidFill>
            </a:ln>
          </a:top>
          <a:bottom>
            <a:ln w="12700">
              <a:solidFill>
                <a:schemeClr val="dk1"/>
              </a:solidFill>
            </a:ln>
          </a:bottom>
          <a:insideH>
            <a:ln w="12700">
              <a:solidFill>
                <a:schemeClr val="dk1"/>
              </a:solidFill>
            </a:ln>
          </a:insideH>
          <a:insideV>
            <a:ln w="12700">
              <a:solidFill>
                <a:schemeClr val="dk1"/>
              </a:solidFill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lt1"/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/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dk1"/>
      </a:tcTxStyle>
      <a:tcStyle>
        <a:tcBdr/>
        <a:fill>
          <a:solidFill>
            <a:schemeClr val="lt1"/>
          </a:solidFill>
        </a:fill>
      </a:tcStyle>
    </a:lastCol>
    <a:firstCol>
      <a:tcTxStyle b="on">
        <a:fontRef idx="minor">
          <a:prstClr val="black"/>
        </a:fontRef>
        <a:schemeClr val="dk1"/>
      </a:tcTxStyle>
      <a:tcStyle>
        <a:tcBdr/>
        <a:fill>
          <a:solidFill>
            <a:schemeClr val="lt1"/>
          </a:solidFill>
        </a:fill>
      </a:tcStyle>
    </a:firstCol>
    <a:lastRow>
      <a:tcTxStyle b="on">
        <a:fontRef idx="minor">
          <a:prstClr val="black"/>
        </a:fontRef>
        <a:schemeClr val="dk1"/>
      </a:tcTxStyle>
      <a:tcStyle>
        <a:tcBdr>
          <a:top>
            <a:ln w="12700">
              <a:solidFill>
                <a:schemeClr val="l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dk1"/>
      </a:tcTxStyle>
      <a:tcStyle>
        <a:tcBdr>
          <a:bottom>
            <a:ln w="12700">
              <a:solidFill>
                <a:schemeClr val="dk1"/>
              </a:solidFill>
            </a:ln>
          </a:bottom>
        </a:tcBdr>
        <a:fill>
          <a:solidFill>
            <a:schemeClr val="l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0" d="100"/>
          <a:sy n="100" d="100"/>
        </p:scale>
        <p:origin x="-516" y="1212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05CFCA-F02C-4274-8014-07B4ABD14682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C78E0DD-0E8D-44FD-A9E0-DAAA7EC60688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Relationship Id="rId4" Type="http://schemas.openxmlformats.org/officeDocument/2006/relationships/image" Target="../media/image12.jpg"/><Relationship Id="rId5" Type="http://schemas.openxmlformats.org/officeDocument/2006/relationships/image" Target="../media/image13.jpg"/><Relationship Id="rId6" Type="http://schemas.openxmlformats.org/officeDocument/2006/relationships/image" Target="../media/image14.png"/><Relationship Id="rId7" Type="http://schemas.openxmlformats.org/officeDocument/2006/relationships/image" Target="../media/image15.jp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audio" Target="../media/media18.wav"/><Relationship Id="rId11" Type="http://schemas.openxmlformats.org/officeDocument/2006/relationships/audio" Target="../media/media19.wav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jpg"/><Relationship Id="rId8" Type="http://schemas.openxmlformats.org/officeDocument/2006/relationships/image" Target="../media/image30.jpg"/><Relationship Id="rId9" Type="http://schemas.openxmlformats.org/officeDocument/2006/relationships/image" Target="../media/image31.png"/><Relationship Id="rId10" Type="http://schemas.openxmlformats.org/officeDocument/2006/relationships/audio" Target="../media/media32.wav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35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35.png"/><Relationship Id="rId4" Type="http://schemas.openxmlformats.org/officeDocument/2006/relationships/image" Target="../media/image22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44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g"/><Relationship Id="rId3" Type="http://schemas.openxmlformats.org/officeDocument/2006/relationships/image" Target="../media/image46.jp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jp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53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54.png"/><Relationship Id="rId4" Type="http://schemas.openxmlformats.org/officeDocument/2006/relationships/image" Target="../media/image44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png"/><Relationship Id="rId3" Type="http://schemas.openxmlformats.org/officeDocument/2006/relationships/image" Target="../media/image58.pn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png"/><Relationship Id="rId3" Type="http://schemas.openxmlformats.org/officeDocument/2006/relationships/image" Target="../media/image60.pn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png"/><Relationship Id="rId3" Type="http://schemas.openxmlformats.org/officeDocument/2006/relationships/image" Target="../media/image62.pn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63.pn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4.png"/><Relationship Id="rId3" Type="http://schemas.openxmlformats.org/officeDocument/2006/relationships/image" Target="../media/image65.png"/><Relationship Id="rId4" Type="http://schemas.openxmlformats.org/officeDocument/2006/relationships/image" Target="../media/image66.png"/><Relationship Id="rId5" Type="http://schemas.openxmlformats.org/officeDocument/2006/relationships/image" Target="../media/image67.png"/><Relationship Id="rId6" Type="http://schemas.openxmlformats.org/officeDocument/2006/relationships/image" Target="../media/image68.png"/><Relationship Id="rId7" Type="http://schemas.openxmlformats.org/officeDocument/2006/relationships/image" Target="../media/image69.png"/><Relationship Id="rId8" Type="http://schemas.openxmlformats.org/officeDocument/2006/relationships/image" Target="../media/image70.png"/><Relationship Id="rId9" Type="http://schemas.openxmlformats.org/officeDocument/2006/relationships/image" Target="../media/image71.pn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54.png"/><Relationship Id="rId4" Type="http://schemas.openxmlformats.org/officeDocument/2006/relationships/image" Target="../media/image72.pn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73.pn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4.png"/><Relationship Id="rId3" Type="http://schemas.openxmlformats.org/officeDocument/2006/relationships/image" Target="../media/image75.jpg"/><Relationship Id="rId4" Type="http://schemas.openxmlformats.org/officeDocument/2006/relationships/image" Target="../media/image76.jpg"/><Relationship Id="rId5" Type="http://schemas.openxmlformats.org/officeDocument/2006/relationships/image" Target="../media/image77.png"/><Relationship Id="rId6" Type="http://schemas.openxmlformats.org/officeDocument/2006/relationships/image" Target="../media/image78.jpg"/><Relationship Id="rId7" Type="http://schemas.openxmlformats.org/officeDocument/2006/relationships/image" Target="../media/image79.png"/><Relationship Id="rId8" Type="http://schemas.openxmlformats.org/officeDocument/2006/relationships/image" Target="../media/image80.png"/><Relationship Id="rId9" Type="http://schemas.openxmlformats.org/officeDocument/2006/relationships/image" Target="../media/image81.jp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image" Target="../media/image54.png"/><Relationship Id="rId4" Type="http://schemas.openxmlformats.org/officeDocument/2006/relationships/image" Target="../media/image73.pn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82.png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3.jpg"/><Relationship Id="rId3" Type="http://schemas.openxmlformats.org/officeDocument/2006/relationships/image" Target="../media/image8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.000\Desktop\42ddec6b338bc47b6506d0ebc9cf33db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5943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2123728" y="404664"/>
            <a:ext cx="49685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Муниципальное </a:t>
            </a: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автономное </a:t>
            </a: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дошкольное</a:t>
            </a:r>
            <a:endParaRPr/>
          </a:p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 образовательное учреждение детский сад № </a:t>
            </a: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29</a:t>
            </a:r>
            <a:endParaRPr lang="ru-RU" sz="1700" b="1">
              <a:solidFill>
                <a:srgbClr val="7030A0"/>
              </a:solidFill>
            </a:endParaRPr>
          </a:p>
          <a:p>
            <a:pPr>
              <a:defRPr/>
            </a:pPr>
            <a:endParaRPr lang="ru-RU"/>
          </a:p>
          <a:p>
            <a:pPr>
              <a:defRPr/>
            </a:pPr>
            <a:endParaRPr lang="ru-RU"/>
          </a:p>
        </p:txBody>
      </p:sp>
      <p:sp>
        <p:nvSpPr>
          <p:cNvPr id="3" name="TextBox 2"/>
          <p:cNvSpPr txBox="1"/>
          <p:nvPr/>
        </p:nvSpPr>
        <p:spPr bwMode="auto">
          <a:xfrm>
            <a:off x="2058235" y="2028709"/>
            <a:ext cx="5099538" cy="1677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Мастер-класс на тему:</a:t>
            </a:r>
            <a:endParaRPr/>
          </a:p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 «Использование инновационных</a:t>
            </a:r>
            <a:endParaRPr/>
          </a:p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 моделей коррекционно-развивающей работы</a:t>
            </a:r>
            <a:endParaRPr/>
          </a:p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 в условиях социального партнерства</a:t>
            </a:r>
            <a:endParaRPr/>
          </a:p>
          <a:p>
            <a:pPr algn="ctr">
              <a:defRPr/>
            </a:pPr>
            <a:r>
              <a:rPr lang="ru-RU" sz="1700" b="1">
                <a:solidFill>
                  <a:srgbClr val="7030A0"/>
                </a:solidFill>
                <a:latin typeface="Times New Roman"/>
                <a:cs typeface="Times New Roman"/>
              </a:rPr>
              <a:t> учителя-логопеда и родителей»</a:t>
            </a:r>
            <a:endParaRPr/>
          </a:p>
          <a:p>
            <a:pPr>
              <a:defRPr/>
            </a:pPr>
            <a:endParaRPr lang="ru-RU"/>
          </a:p>
        </p:txBody>
      </p:sp>
      <p:sp>
        <p:nvSpPr>
          <p:cNvPr id="4" name="TextBox 3"/>
          <p:cNvSpPr txBox="1"/>
          <p:nvPr/>
        </p:nvSpPr>
        <p:spPr bwMode="auto">
          <a:xfrm>
            <a:off x="3209478" y="4653136"/>
            <a:ext cx="3477106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30A0"/>
                </a:solidFill>
                <a:latin typeface="Times New Roman"/>
                <a:cs typeface="Times New Roman"/>
              </a:rPr>
              <a:t>Подготовила: </a:t>
            </a:r>
            <a:endParaRPr/>
          </a:p>
          <a:p>
            <a:pPr>
              <a:defRPr/>
            </a:pPr>
            <a:r>
              <a:rPr lang="ru-RU" b="1">
                <a:solidFill>
                  <a:srgbClr val="7030A0"/>
                </a:solidFill>
                <a:latin typeface="Times New Roman"/>
                <a:cs typeface="Times New Roman"/>
              </a:rPr>
              <a:t>учитель-логопед  </a:t>
            </a:r>
            <a:r>
              <a:rPr lang="ru-RU" b="1">
                <a:solidFill>
                  <a:srgbClr val="7030A0"/>
                </a:solidFill>
                <a:latin typeface="Times New Roman"/>
                <a:cs typeface="Times New Roman"/>
              </a:rPr>
              <a:t>С.Ю.Иванова</a:t>
            </a:r>
            <a:endParaRPr lang="ru-RU" b="1">
              <a:solidFill>
                <a:srgbClr val="7030A0"/>
              </a:solidFill>
              <a:latin typeface="Times New Roman"/>
              <a:cs typeface="Times New Roman"/>
            </a:endParaRPr>
          </a:p>
          <a:p>
            <a:pPr>
              <a:spcBef>
                <a:spcPts val="0"/>
              </a:spcBef>
              <a:defRPr/>
            </a:pPr>
            <a:endParaRPr lang="ru-RU">
              <a:solidFill>
                <a:srgbClr val="7030A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rcRect l="13235" t="0" r="13235" b="0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 bwMode="auto">
          <a:xfrm>
            <a:off x="2936288" y="2492896"/>
            <a:ext cx="2808312" cy="156247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b="1">
                <a:solidFill>
                  <a:schemeClr val="tx1"/>
                </a:solidFill>
                <a:latin typeface="Times New Roman"/>
                <a:cs typeface="Times New Roman"/>
              </a:rPr>
              <a:t>Гигиенические нормы и рекомендации при организации занятий</a:t>
            </a:r>
            <a:endParaRPr lang="ru-RU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Овал 2"/>
          <p:cNvSpPr/>
          <p:nvPr/>
        </p:nvSpPr>
        <p:spPr bwMode="auto">
          <a:xfrm>
            <a:off x="3481154" y="69280"/>
            <a:ext cx="2567136" cy="179762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latin typeface="Times New Roman"/>
                <a:cs typeface="Times New Roman"/>
              </a:rPr>
              <a:t>Занятия детей с компьютером проводить в присутствии родителей</a:t>
            </a:r>
            <a:endParaRPr lang="ru-RU" sz="1600">
              <a:latin typeface="Times New Roman"/>
              <a:cs typeface="Times New Roman"/>
            </a:endParaRPr>
          </a:p>
        </p:txBody>
      </p:sp>
      <p:sp>
        <p:nvSpPr>
          <p:cNvPr id="4" name="Овал 3"/>
          <p:cNvSpPr/>
          <p:nvPr/>
        </p:nvSpPr>
        <p:spPr bwMode="auto">
          <a:xfrm>
            <a:off x="5831632" y="116633"/>
            <a:ext cx="3312368" cy="165618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latin typeface="Times New Roman"/>
                <a:cs typeface="Times New Roman"/>
              </a:rPr>
              <a:t> </a:t>
            </a:r>
            <a:r>
              <a:rPr lang="ru-RU" sz="1600">
                <a:latin typeface="Times New Roman"/>
                <a:cs typeface="Times New Roman"/>
              </a:rPr>
              <a:t>П</a:t>
            </a:r>
            <a:r>
              <a:rPr lang="ru-RU" sz="1600">
                <a:latin typeface="Times New Roman"/>
                <a:cs typeface="Times New Roman"/>
              </a:rPr>
              <a:t>родолжительность работы на компьютере на развивающих занятиях для детей 5 лет не должна превышать10 мин и для детей 6-7 лет-15 мин</a:t>
            </a:r>
            <a:endParaRPr lang="ru-RU" sz="1600">
              <a:latin typeface="Times New Roman"/>
              <a:cs typeface="Times New Roman"/>
            </a:endParaRPr>
          </a:p>
        </p:txBody>
      </p:sp>
      <p:sp>
        <p:nvSpPr>
          <p:cNvPr id="5" name="Овал 4"/>
          <p:cNvSpPr/>
          <p:nvPr/>
        </p:nvSpPr>
        <p:spPr bwMode="auto">
          <a:xfrm>
            <a:off x="1246731" y="69280"/>
            <a:ext cx="2916109" cy="184179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Не использовать компьютер одновременно для занятия двух и более детей, независимо от их возраста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84055" y="1525050"/>
            <a:ext cx="2679207" cy="175877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latin typeface="Times New Roman"/>
                <a:cs typeface="Times New Roman"/>
              </a:rPr>
              <a:t>Экран видеомонитора должен находиться на уровне глаз или чуть ниже на расстоянии не ближе 50 см</a:t>
            </a:r>
            <a:endParaRPr lang="ru-RU" sz="1600">
              <a:latin typeface="Times New Roman"/>
              <a:cs typeface="Times New Roman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0" y="3274132"/>
            <a:ext cx="3000164" cy="20270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Рекомендуемые дни недели для занятия с компьютером: вторник, среда, четверг-оптимальные, понедельник-допустимый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8" name="Овал 7"/>
          <p:cNvSpPr/>
          <p:nvPr/>
        </p:nvSpPr>
        <p:spPr bwMode="auto">
          <a:xfrm>
            <a:off x="84055" y="5157193"/>
            <a:ext cx="2916109" cy="1584175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Рекомендуемая максимальная кратность работы для детей 6 лет- 2 раза в неделю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2555776" y="4797152"/>
            <a:ext cx="3099854" cy="20608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Занятия с использованием компьютера для детей 5-7 лет следует проводить не более 1 в течение дня и не чаще 3 раз в неделю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0" name="Овал 9"/>
          <p:cNvSpPr/>
          <p:nvPr/>
        </p:nvSpPr>
        <p:spPr bwMode="auto">
          <a:xfrm>
            <a:off x="5031491" y="4797151"/>
            <a:ext cx="3644965" cy="1944217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latin typeface="Times New Roman"/>
                <a:cs typeface="Times New Roman"/>
              </a:rPr>
              <a:t>Для детей, имеющих хроническую патологию, часто болеющих, продолжительность работы с компьютером должна быть сокращена для детей 5 лет до 7 мин, для детей 6 лет-до 10 мин</a:t>
            </a:r>
            <a:endParaRPr lang="ru-RU" sz="1600">
              <a:latin typeface="Times New Roman"/>
              <a:cs typeface="Times New Roman"/>
            </a:endParaRPr>
          </a:p>
        </p:txBody>
      </p:sp>
      <p:sp>
        <p:nvSpPr>
          <p:cNvPr id="11" name="Овал 10"/>
          <p:cNvSpPr/>
          <p:nvPr/>
        </p:nvSpPr>
        <p:spPr bwMode="auto">
          <a:xfrm>
            <a:off x="6057085" y="3125016"/>
            <a:ext cx="2861462" cy="167213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Ребенок, носящий очки, должен заниматься в них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2" name="Овал 11"/>
          <p:cNvSpPr/>
          <p:nvPr/>
        </p:nvSpPr>
        <p:spPr bwMode="auto">
          <a:xfrm>
            <a:off x="6028408" y="1844824"/>
            <a:ext cx="2764065" cy="16494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После занятий с детьми проводят гимнастику для глаз</a:t>
            </a: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cxnSp>
        <p:nvCxnSpPr>
          <p:cNvPr id="14" name="Прямая со стрелкой 13"/>
          <p:cNvCxnSpPr>
            <a:cxnSpLocks/>
          </p:cNvCxnSpPr>
          <p:nvPr/>
        </p:nvCxnSpPr>
        <p:spPr bwMode="auto">
          <a:xfrm flipV="1">
            <a:off x="4499992" y="1911075"/>
            <a:ext cx="144016" cy="5818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cxnSpLocks/>
          </p:cNvCxnSpPr>
          <p:nvPr/>
        </p:nvCxnSpPr>
        <p:spPr bwMode="auto">
          <a:xfrm flipV="1">
            <a:off x="5148064" y="1844824"/>
            <a:ext cx="880344" cy="8247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cxnSpLocks/>
          </p:cNvCxnSpPr>
          <p:nvPr/>
        </p:nvCxnSpPr>
        <p:spPr bwMode="auto">
          <a:xfrm flipH="1" flipV="1">
            <a:off x="3347863" y="1751023"/>
            <a:ext cx="387922" cy="8122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cxnSpLocks/>
          </p:cNvCxnSpPr>
          <p:nvPr/>
        </p:nvCxnSpPr>
        <p:spPr bwMode="auto">
          <a:xfrm flipH="1" flipV="1">
            <a:off x="2704785" y="2669540"/>
            <a:ext cx="427055" cy="1833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cxnSpLocks/>
          </p:cNvCxnSpPr>
          <p:nvPr/>
        </p:nvCxnSpPr>
        <p:spPr bwMode="auto">
          <a:xfrm flipH="1">
            <a:off x="2763262" y="3614951"/>
            <a:ext cx="296570" cy="120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cxnSpLocks/>
            <a:stCxn id="2" idx="4"/>
          </p:cNvCxnSpPr>
          <p:nvPr/>
        </p:nvCxnSpPr>
        <p:spPr bwMode="auto">
          <a:xfrm>
            <a:off x="4340444" y="4055368"/>
            <a:ext cx="0" cy="7417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cxnSpLocks/>
          </p:cNvCxnSpPr>
          <p:nvPr/>
        </p:nvCxnSpPr>
        <p:spPr bwMode="auto">
          <a:xfrm>
            <a:off x="5148064" y="3940958"/>
            <a:ext cx="732999" cy="9709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cxnSpLocks/>
          </p:cNvCxnSpPr>
          <p:nvPr/>
        </p:nvCxnSpPr>
        <p:spPr bwMode="auto">
          <a:xfrm flipV="1">
            <a:off x="5655630" y="2852936"/>
            <a:ext cx="392660" cy="1833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cxnSpLocks/>
          </p:cNvCxnSpPr>
          <p:nvPr/>
        </p:nvCxnSpPr>
        <p:spPr bwMode="auto">
          <a:xfrm flipH="1">
            <a:off x="2339752" y="3940958"/>
            <a:ext cx="1440160" cy="1360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cxnSpLocks/>
          </p:cNvCxnSpPr>
          <p:nvPr/>
        </p:nvCxnSpPr>
        <p:spPr bwMode="auto">
          <a:xfrm>
            <a:off x="5605951" y="3629072"/>
            <a:ext cx="550225" cy="2131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1\Мои документы\карт для пре\зайка.jpe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1928813" y="2143125"/>
            <a:ext cx="37076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FF0000"/>
                </a:solidFill>
                <a:latin typeface="Times New Roman"/>
                <a:cs typeface="Times New Roman"/>
              </a:rPr>
              <a:t>           Сказка </a:t>
            </a:r>
            <a:endParaRPr/>
          </a:p>
          <a:p>
            <a:pPr>
              <a:defRPr/>
            </a:pPr>
            <a:r>
              <a:rPr lang="ru-RU" sz="3200" b="1">
                <a:solidFill>
                  <a:srgbClr val="FF0000"/>
                </a:solidFill>
                <a:latin typeface="Times New Roman"/>
                <a:cs typeface="Times New Roman"/>
              </a:rPr>
              <a:t>о глупом мышонке</a:t>
            </a:r>
            <a:endParaRPr/>
          </a:p>
        </p:txBody>
      </p:sp>
      <p:pic>
        <p:nvPicPr>
          <p:cNvPr id="14339" name="Рисунок 3" descr="8d366e8cc8e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929063" y="3071813"/>
            <a:ext cx="141763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3" name="TextBox 7"/>
          <p:cNvSpPr txBox="1">
            <a:spLocks noChangeArrowheads="1"/>
          </p:cNvSpPr>
          <p:nvPr/>
        </p:nvSpPr>
        <p:spPr bwMode="auto">
          <a:xfrm>
            <a:off x="251520" y="1700808"/>
            <a:ext cx="40052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Пела ночью мышка в норке: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-Спи, мышонок, замолчи!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Дам тебе я хлебной корки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И огарочек свечи.</a:t>
            </a:r>
            <a:endParaRPr/>
          </a:p>
        </p:txBody>
      </p:sp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3419872" y="4365104"/>
            <a:ext cx="443388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 мышонок: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-Голосок твой слишком тонок.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Лучше, мама, не пищи,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Ты мне няньку поищи!</a:t>
            </a:r>
            <a:endParaRPr lang="en-US" sz="2400" b="1" i="1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2400" b="1" i="1">
              <a:solidFill>
                <a:schemeClr val="accent2"/>
              </a:solidFill>
              <a:latin typeface="Calibri"/>
            </a:endParaRPr>
          </a:p>
        </p:txBody>
      </p:sp>
      <p:pic>
        <p:nvPicPr>
          <p:cNvPr id="15365" name="Picture 18" descr="10"/>
          <p:cNvPicPr>
            <a:picLocks noChangeAspect="1" noChangeArrowheads="1" noCrop="1"/>
          </p:cNvPicPr>
          <p:nvPr/>
        </p:nvPicPr>
        <p:blipFill>
          <a:blip r:embed="rId2"/>
          <a:stretch/>
        </p:blipFill>
        <p:spPr bwMode="auto">
          <a:xfrm rot="11581261" flipV="1">
            <a:off x="547381" y="-29518"/>
            <a:ext cx="14319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://www.playing-field.ru/img/2015/051922/215965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4341517" y="0"/>
            <a:ext cx="4802483" cy="40324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7409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7"/>
          <p:cNvSpPr txBox="1">
            <a:spLocks noChangeArrowheads="1"/>
          </p:cNvSpPr>
          <p:nvPr/>
        </p:nvSpPr>
        <p:spPr bwMode="auto">
          <a:xfrm>
            <a:off x="4786313" y="428625"/>
            <a:ext cx="4076699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утку в няньки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утка,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17412" name="Рисунок 5" descr="8a7f27496a09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660232" y="2420888"/>
            <a:ext cx="17287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xmlns:a="http://schemas.openxmlformats.org/drawingml/2006/main" noGrp="1"/>
          </p:cNvGraphicFramePr>
          <p:nvPr/>
        </p:nvGraphicFramePr>
        <p:xfrm>
          <a:off x="323528" y="1124744"/>
          <a:ext cx="8496945" cy="5303520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{5940675A-B579-460E-94D1-54222C63F5DA}</a:tableStyleId>
              </a:tblPr>
              <a:tblGrid>
                <a:gridCol w="2832315"/>
                <a:gridCol w="2832315"/>
                <a:gridCol w="2832315"/>
              </a:tblGrid>
              <a:tr h="1737359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  <a:tr h="565570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  <a:tr h="565570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  <a:tr h="565570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http://www.images.lesyadraw.ru/2013/07/kak_narisovat_mashinu_dlya_detey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539552" y="1412776"/>
            <a:ext cx="2343985" cy="1152128"/>
          </a:xfrm>
          <a:prstGeom prst="rect">
            <a:avLst/>
          </a:prstGeom>
          <a:noFill/>
        </p:spPr>
      </p:pic>
      <p:pic>
        <p:nvPicPr>
          <p:cNvPr id="4" name="Picture 6" descr="http://www.detti.ru/upload/485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3707904" y="1196752"/>
            <a:ext cx="2088232" cy="1224136"/>
          </a:xfrm>
          <a:prstGeom prst="rect">
            <a:avLst/>
          </a:prstGeom>
          <a:noFill/>
        </p:spPr>
      </p:pic>
      <p:pic>
        <p:nvPicPr>
          <p:cNvPr id="45058" name="Picture 2" descr="http://picture-cdn.wheretoget.it/9n7kmy-i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6732240" y="1340768"/>
            <a:ext cx="1584175" cy="1368152"/>
          </a:xfrm>
          <a:prstGeom prst="rect">
            <a:avLst/>
          </a:prstGeom>
          <a:noFill/>
        </p:spPr>
      </p:pic>
      <p:pic>
        <p:nvPicPr>
          <p:cNvPr id="8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1907704" y="2924944"/>
            <a:ext cx="921570" cy="895747"/>
          </a:xfrm>
          <a:prstGeom prst="rect">
            <a:avLst/>
          </a:prstGeom>
          <a:noFill/>
        </p:spPr>
      </p:pic>
      <p:pic>
        <p:nvPicPr>
          <p:cNvPr id="45062" name="Picture 6" descr="http://odegdaminik.ru/image/catalog/35410523.9pqitnno6a.W665.png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>
            <a:off x="1115616" y="3933056"/>
            <a:ext cx="1241882" cy="1269133"/>
          </a:xfrm>
          <a:prstGeom prst="rect">
            <a:avLst/>
          </a:prstGeom>
          <a:noFill/>
        </p:spPr>
      </p:pic>
      <p:pic>
        <p:nvPicPr>
          <p:cNvPr id="19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720932" y="2902113"/>
            <a:ext cx="940128" cy="895748"/>
          </a:xfrm>
          <a:prstGeom prst="rect">
            <a:avLst/>
          </a:prstGeom>
          <a:noFill/>
        </p:spPr>
      </p:pic>
      <p:pic>
        <p:nvPicPr>
          <p:cNvPr id="45064" name="Picture 8" descr="http://foneyes.ru/img/picture/Apr/05/eed5d1e9587e68806cb6988fe0acdcd0/4.jpg"/>
          <p:cNvPicPr>
            <a:picLocks noChangeAspect="1" noChangeArrowheads="1"/>
          </p:cNvPicPr>
          <p:nvPr/>
        </p:nvPicPr>
        <p:blipFill>
          <a:blip r:embed="rId8"/>
          <a:stretch/>
        </p:blipFill>
        <p:spPr bwMode="auto">
          <a:xfrm>
            <a:off x="3995936" y="3861048"/>
            <a:ext cx="1378788" cy="1656184"/>
          </a:xfrm>
          <a:prstGeom prst="rect">
            <a:avLst/>
          </a:prstGeom>
          <a:noFill/>
        </p:spPr>
      </p:pic>
      <p:pic>
        <p:nvPicPr>
          <p:cNvPr id="45066" name="Picture 10" descr="http://www.nicefotos.ru/img/picture/May/21/1feaff56a04d8c08563db44d19f86075/7.jpg"/>
          <p:cNvPicPr>
            <a:picLocks noChangeAspect="1" noChangeArrowheads="1"/>
          </p:cNvPicPr>
          <p:nvPr/>
        </p:nvPicPr>
        <p:blipFill>
          <a:blip r:embed="rId9"/>
          <a:stretch/>
        </p:blipFill>
        <p:spPr bwMode="auto">
          <a:xfrm>
            <a:off x="6588224" y="3789040"/>
            <a:ext cx="1688705" cy="1688705"/>
          </a:xfrm>
          <a:prstGeom prst="rect">
            <a:avLst/>
          </a:prstGeom>
          <a:noFill/>
        </p:spPr>
      </p:pic>
      <p:sp>
        <p:nvSpPr>
          <p:cNvPr id="31" name="Прямоугольник 30"/>
          <p:cNvSpPr/>
          <p:nvPr/>
        </p:nvSpPr>
        <p:spPr bwMode="auto">
          <a:xfrm>
            <a:off x="0" y="0"/>
            <a:ext cx="89644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Хорошо, я спою мышонку песенку, если ты  выполнишь задание.</a:t>
            </a:r>
            <a:r>
              <a:rPr lang="ru-RU">
                <a:solidFill>
                  <a:srgbClr val="FF0000"/>
                </a:solidFill>
                <a:latin typeface="Comic Sans MS"/>
              </a:rPr>
              <a:t> </a:t>
            </a: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Назови картинки, послушай. Если в слове есть звук «Ш» – нажми зеленый кружок,  если нет, то нажми красный кружок.</a:t>
            </a:r>
            <a:endParaRPr/>
          </a:p>
          <a:p>
            <a:pPr algn="ctr">
              <a:defRPr/>
            </a:pPr>
            <a:endParaRPr lang="ru-RU" sz="2400"/>
          </a:p>
        </p:txBody>
      </p:sp>
      <p:pic>
        <p:nvPicPr>
          <p:cNvPr id="32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3563888" y="2924944"/>
            <a:ext cx="940128" cy="895748"/>
          </a:xfrm>
          <a:prstGeom prst="rect">
            <a:avLst/>
          </a:prstGeom>
          <a:noFill/>
        </p:spPr>
      </p:pic>
      <p:pic>
        <p:nvPicPr>
          <p:cNvPr id="33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4788024" y="2924944"/>
            <a:ext cx="921570" cy="895747"/>
          </a:xfrm>
          <a:prstGeom prst="rect">
            <a:avLst/>
          </a:prstGeom>
          <a:noFill/>
        </p:spPr>
      </p:pic>
      <p:pic>
        <p:nvPicPr>
          <p:cNvPr id="34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4716016" y="5517232"/>
            <a:ext cx="921570" cy="895747"/>
          </a:xfrm>
          <a:prstGeom prst="rect">
            <a:avLst/>
          </a:prstGeom>
          <a:noFill/>
        </p:spPr>
      </p:pic>
      <p:pic>
        <p:nvPicPr>
          <p:cNvPr id="35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1907704" y="5517232"/>
            <a:ext cx="921570" cy="895747"/>
          </a:xfrm>
          <a:prstGeom prst="rect">
            <a:avLst/>
          </a:prstGeom>
          <a:noFill/>
        </p:spPr>
      </p:pic>
      <p:pic>
        <p:nvPicPr>
          <p:cNvPr id="36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7596336" y="5517232"/>
            <a:ext cx="921570" cy="895747"/>
          </a:xfrm>
          <a:prstGeom prst="rect">
            <a:avLst/>
          </a:prstGeom>
          <a:noFill/>
        </p:spPr>
      </p:pic>
      <p:pic>
        <p:nvPicPr>
          <p:cNvPr id="37" name="Picture 8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7524328" y="2924944"/>
            <a:ext cx="921570" cy="895747"/>
          </a:xfrm>
          <a:prstGeom prst="rect">
            <a:avLst/>
          </a:prstGeom>
          <a:noFill/>
        </p:spPr>
      </p:pic>
      <p:pic>
        <p:nvPicPr>
          <p:cNvPr id="38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6372200" y="2924944"/>
            <a:ext cx="940128" cy="895748"/>
          </a:xfrm>
          <a:prstGeom prst="rect">
            <a:avLst/>
          </a:prstGeom>
          <a:noFill/>
        </p:spPr>
      </p:pic>
      <p:pic>
        <p:nvPicPr>
          <p:cNvPr id="39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683568" y="5517232"/>
            <a:ext cx="940128" cy="895748"/>
          </a:xfrm>
          <a:prstGeom prst="rect">
            <a:avLst/>
          </a:prstGeom>
          <a:noFill/>
        </p:spPr>
      </p:pic>
      <p:pic>
        <p:nvPicPr>
          <p:cNvPr id="40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3491880" y="5517232"/>
            <a:ext cx="940128" cy="895748"/>
          </a:xfrm>
          <a:prstGeom prst="rect">
            <a:avLst/>
          </a:prstGeom>
          <a:noFill/>
        </p:spPr>
      </p:pic>
      <p:pic>
        <p:nvPicPr>
          <p:cNvPr id="41" name="Picture 10" descr="https://im0-tub-ru.yandex.net/i?id=e60c1702defbda73e9c63638cac3759e&amp;n=33&amp;h=215&amp;w=3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tretch/>
        </p:blipFill>
        <p:spPr bwMode="auto">
          <a:xfrm>
            <a:off x="6444208" y="5517232"/>
            <a:ext cx="940128" cy="8957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 thruBlk="0"/>
      </p:transition>
    </mc:Choice>
    <mc:Fallback>
      <p:transition spd="slow" advClick="0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9459" name="Рисунок 3" descr="8a7f27496a09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79513" y="2132856"/>
            <a:ext cx="1935498" cy="307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Box 4"/>
          <p:cNvSpPr txBox="1">
            <a:spLocks noChangeArrowheads="1"/>
          </p:cNvSpPr>
          <p:nvPr/>
        </p:nvSpPr>
        <p:spPr bwMode="auto">
          <a:xfrm>
            <a:off x="3851920" y="4077072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Слишком громко ты поёшь.</a:t>
            </a:r>
            <a:endParaRPr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251520" y="33265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петь мышонку утка: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Га-га-га, усни, малютка!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После дождичка в саду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Червячка тебе найду. </a:t>
            </a:r>
            <a:endParaRPr/>
          </a:p>
        </p:txBody>
      </p:sp>
      <p:pic>
        <p:nvPicPr>
          <p:cNvPr id="23554" name="Picture 2" descr="http://www.dekoranza.com/wp-content/uploads/2015/07/Kolay-yatak-%C3%A7izimi-resim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292080" y="1340768"/>
            <a:ext cx="3270601" cy="1844824"/>
          </a:xfrm>
          <a:prstGeom prst="rect">
            <a:avLst/>
          </a:prstGeom>
          <a:noFill/>
        </p:spPr>
      </p:pic>
      <p:pic>
        <p:nvPicPr>
          <p:cNvPr id="8" name="Picture 2" descr="http://picstons.ru/img/picture/Apr/06/832f26e8c819499831c94b8ce251f9fb/3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156176" y="620688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481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7"/>
          <p:cNvSpPr txBox="1">
            <a:spLocks noChangeArrowheads="1"/>
          </p:cNvSpPr>
          <p:nvPr/>
        </p:nvSpPr>
        <p:spPr bwMode="auto">
          <a:xfrm>
            <a:off x="4786313" y="428625"/>
            <a:ext cx="42354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жабу в няньки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жаба,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20484" name="Рисунок 6" descr="1fd188e5187f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643563" y="2428875"/>
            <a:ext cx="3500437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146" name="Picture 5" descr="57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51520" y="260648"/>
            <a:ext cx="86868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1" descr="14"/>
          <p:cNvPicPr>
            <a:picLocks noChangeAspect="1" noChangeArrowheads="1"/>
          </p:cNvPicPr>
          <p:nvPr/>
        </p:nvPicPr>
        <p:blipFill>
          <a:blip r:embed="rId3">
            <a:lum bright="-30000"/>
          </a:blip>
          <a:stretch/>
        </p:blipFill>
        <p:spPr bwMode="auto">
          <a:xfrm>
            <a:off x="2590800" y="2743200"/>
            <a:ext cx="650875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23" descr="67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 rot="6519924">
            <a:off x="481806" y="561182"/>
            <a:ext cx="538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Text Box 29"/>
          <p:cNvSpPr txBox="1">
            <a:spLocks noChangeArrowheads="1"/>
          </p:cNvSpPr>
          <p:nvPr/>
        </p:nvSpPr>
        <p:spPr bwMode="auto">
          <a:xfrm>
            <a:off x="838200" y="6491288"/>
            <a:ext cx="6424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>
                <a:solidFill>
                  <a:srgbClr val="5F5F5F"/>
                </a:solidFill>
              </a:rPr>
              <a:t>ракушка</a:t>
            </a:r>
            <a:r>
              <a:rPr lang="ru-RU">
                <a:solidFill>
                  <a:srgbClr val="5F5F5F"/>
                </a:solidFill>
              </a:rPr>
              <a:t>, шарф</a:t>
            </a:r>
            <a:r>
              <a:rPr lang="ru-RU">
                <a:solidFill>
                  <a:srgbClr val="5F5F5F"/>
                </a:solidFill>
              </a:rPr>
              <a:t>, кувшин, груша, швабра, шторы, подушка.</a:t>
            </a:r>
            <a:endParaRPr lang="ru-RU">
              <a:solidFill>
                <a:srgbClr val="5F5F5F"/>
              </a:solidFill>
            </a:endParaRPr>
          </a:p>
        </p:txBody>
      </p:sp>
      <p:sp>
        <p:nvSpPr>
          <p:cNvPr id="18462" name="AutoShape 30"/>
          <p:cNvSpPr>
            <a:spLocks noChangeArrowheads="1"/>
          </p:cNvSpPr>
          <p:nvPr/>
        </p:nvSpPr>
        <p:spPr bwMode="auto">
          <a:xfrm>
            <a:off x="2555776" y="404664"/>
            <a:ext cx="4724399" cy="1676400"/>
          </a:xfrm>
          <a:prstGeom prst="roundRect">
            <a:avLst>
              <a:gd name="adj" fmla="val 16667"/>
            </a:avLst>
          </a:prstGeom>
          <a:solidFill>
            <a:srgbClr val="DAEEFA"/>
          </a:solidFill>
          <a:ln w="28575">
            <a:solidFill>
              <a:srgbClr val="4FA7FF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008080"/>
              </a:solidFill>
            </a:endParaRPr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Хорошо, я спою мышонку песенку, </a:t>
            </a:r>
            <a:endParaRPr/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если ты  выполнишь задание. </a:t>
            </a:r>
            <a:endParaRPr/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Наведи порядок в комнате</a:t>
            </a:r>
            <a:r>
              <a:rPr lang="ru-RU" b="1">
                <a:solidFill>
                  <a:srgbClr val="FF0000"/>
                </a:solidFill>
              </a:rPr>
              <a:t> </a:t>
            </a:r>
            <a:endParaRPr lang="ru-RU" b="1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Ищи картинки </a:t>
            </a: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(внизу</a:t>
            </a: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), </a:t>
            </a:r>
            <a:endParaRPr/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называй и щелкай по ним.</a:t>
            </a:r>
            <a:endParaRPr/>
          </a:p>
          <a:p>
            <a:pPr algn="ctr">
              <a:defRPr/>
            </a:pP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Четко произноси звук </a:t>
            </a:r>
            <a:r>
              <a:rPr lang="ru-RU" b="1" i="1">
                <a:solidFill>
                  <a:srgbClr val="FF0000"/>
                </a:solidFill>
                <a:latin typeface="Times New Roman"/>
                <a:cs typeface="Times New Roman"/>
              </a:rPr>
              <a:t>«Ш».</a:t>
            </a:r>
            <a:endParaRPr lang="ru-RU" b="1" i="1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 b="1">
              <a:solidFill>
                <a:schemeClr val="bg2"/>
              </a:solidFill>
            </a:endParaRPr>
          </a:p>
        </p:txBody>
      </p:sp>
      <p:sp>
        <p:nvSpPr>
          <p:cNvPr id="18463" name="AutoShape 31"/>
          <p:cNvSpPr>
            <a:spLocks noChangeArrowheads="1"/>
          </p:cNvSpPr>
          <p:nvPr/>
        </p:nvSpPr>
        <p:spPr bwMode="auto">
          <a:xfrm>
            <a:off x="8763000" y="0"/>
            <a:ext cx="381000" cy="381000"/>
          </a:xfrm>
          <a:prstGeom prst="actionButtonHelp">
            <a:avLst/>
          </a:prstGeom>
          <a:solidFill>
            <a:schemeClr val="accent1">
              <a:alpha val="70979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156" name="AutoShape 3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763000" y="6477000"/>
            <a:ext cx="381000" cy="381000"/>
          </a:xfrm>
          <a:prstGeom prst="actionButtonForwardNext">
            <a:avLst/>
          </a:prstGeom>
          <a:solidFill>
            <a:srgbClr val="99CCFF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8447" name="Picture 15" descr="17"/>
          <p:cNvPicPr>
            <a:picLocks noChangeAspect="1" noChangeArrowheads="1"/>
          </p:cNvPicPr>
          <p:nvPr/>
        </p:nvPicPr>
        <p:blipFill>
          <a:blip r:embed="rId5">
            <a:lum bright="-12000" contrast="12000"/>
          </a:blip>
          <a:stretch/>
        </p:blipFill>
        <p:spPr bwMode="auto">
          <a:xfrm rot="-4879958">
            <a:off x="7337424" y="4930775"/>
            <a:ext cx="5651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images.onlinelabels.com/images/clip-art/biswajyotim/biswajyotim_Jug.png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 flipH="1">
            <a:off x="1907704" y="5661248"/>
            <a:ext cx="487422" cy="504056"/>
          </a:xfrm>
          <a:prstGeom prst="rect">
            <a:avLst/>
          </a:prstGeom>
          <a:noFill/>
        </p:spPr>
      </p:pic>
      <p:pic>
        <p:nvPicPr>
          <p:cNvPr id="1038" name="Picture 14" descr="http://womanwiki.ru/s/images/4/47/%D0%A4%D0%BE%D1%82%D0%BE_%D0%BA_%D1%81%D1%82%D0%B0%D1%82%D1%8C%D0%B5_%D0%9A%D0%B0%D0%BA_%D0%B2%D1%8B%D0%B1%D1%80%D0%B0%D1%82%D1%8C_%D0%BF%D0%BE%D0%B4%D1%83%D1%88%D0%BA%D1%83_%D0%B4%D0%BB%D1%8F_%D1%80%D0%B5%D0%B1%D0%B5%D0%BD%D0%BA%D0%B0_6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5935743" y="5878780"/>
            <a:ext cx="940514" cy="665240"/>
          </a:xfrm>
          <a:prstGeom prst="rect">
            <a:avLst/>
          </a:prstGeom>
          <a:noFill/>
        </p:spPr>
      </p:pic>
      <p:pic>
        <p:nvPicPr>
          <p:cNvPr id="1040" name="Picture 16" descr="http://www.graycell.ru/picture/big/shvabra4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 rot="18521668">
            <a:off x="7366351" y="2324746"/>
            <a:ext cx="1090092" cy="1117640"/>
          </a:xfrm>
          <a:prstGeom prst="rect">
            <a:avLst/>
          </a:prstGeom>
          <a:noFill/>
        </p:spPr>
      </p:pic>
      <p:pic>
        <p:nvPicPr>
          <p:cNvPr id="1042" name="Picture 18" descr="http://heliograph.ru/images/952231_shtory-kartinki-png.jpg"/>
          <p:cNvPicPr>
            <a:picLocks noChangeAspect="1" noChangeArrowheads="1"/>
          </p:cNvPicPr>
          <p:nvPr/>
        </p:nvPicPr>
        <p:blipFill>
          <a:blip r:embed="rId9"/>
          <a:stretch/>
        </p:blipFill>
        <p:spPr bwMode="auto">
          <a:xfrm>
            <a:off x="3275856" y="4509120"/>
            <a:ext cx="1497567" cy="14401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 thruBlk="0"/>
      </p:transition>
    </mc:Choice>
    <mc:Fallback>
      <p:transition spd="slow" advClick="0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3.33333E-6 C 1.38778E-17 -3.33333E-6 0.27431 0.10625 0.54931 0.213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107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845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4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6994E-6 C -1.11111E-6 -2.36994E-6 -0.02378 -0.10983 -0.04739 -0.21965 " pathEditMode="relative" ptsTypes="aA">
                                      <p:cBhvr>
                                        <p:cTn id="13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4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7778E-6 5.08671E-6 C 7.77778E-6 5.08671E-6 -0.18854 -0.16022 -0.37708 -0.32022 " pathEditMode="relative" ptsTypes="aA">
                                      <p:cBhvr>
                                        <p:cTn id="18" dur="2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30" dur="500"/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93 -0.05787 L -0.12899 -0.320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-13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98 0.07963 L 0.09948 0.3840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00" y="152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76 -0.16412 L 0.06719 -0.384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110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6296 L 0.01268 -0.4724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-20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2529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-99392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2051720" y="5157192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Очень скучно ты поёшь.</a:t>
            </a:r>
            <a:endParaRPr/>
          </a:p>
        </p:txBody>
      </p:sp>
      <p:pic>
        <p:nvPicPr>
          <p:cNvPr id="22532" name="Рисунок 5" descr="1fd188e5187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732240" y="4149079"/>
            <a:ext cx="2500313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6"/>
          <p:cNvSpPr txBox="1">
            <a:spLocks noChangeArrowheads="1"/>
          </p:cNvSpPr>
          <p:nvPr/>
        </p:nvSpPr>
        <p:spPr bwMode="auto">
          <a:xfrm>
            <a:off x="0" y="1772816"/>
            <a:ext cx="44323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жаба важно квакать: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Ква-ква-ква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, не надо плакать!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Спи, мышонок, до утра,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Дам тебе я комара.</a:t>
            </a:r>
            <a:endParaRPr/>
          </a:p>
        </p:txBody>
      </p:sp>
      <p:pic>
        <p:nvPicPr>
          <p:cNvPr id="7" name="Picture 2" descr="http://www.dekoranza.com/wp-content/uploads/2015/07/Kolay-yatak-%C3%A7izimi-resim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1691680" y="3501008"/>
            <a:ext cx="3270601" cy="1844824"/>
          </a:xfrm>
          <a:prstGeom prst="rect">
            <a:avLst/>
          </a:prstGeom>
          <a:noFill/>
        </p:spPr>
      </p:pic>
      <p:pic>
        <p:nvPicPr>
          <p:cNvPr id="6" name="Picture 2" descr="http://picstons.ru/img/picture/Apr/06/832f26e8c819499831c94b8ce251f9fb/3.jpg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2915816" y="3140968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3553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7"/>
          <p:cNvSpPr txBox="1">
            <a:spLocks noChangeArrowheads="1"/>
          </p:cNvSpPr>
          <p:nvPr/>
        </p:nvSpPr>
        <p:spPr bwMode="auto">
          <a:xfrm>
            <a:off x="4786313" y="428625"/>
            <a:ext cx="44053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Тётю лошадь в няньки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лошадь,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5" name="Picture 6" descr="horse0"/>
          <p:cNvPicPr>
            <a:picLocks noChangeAspect="1" noChangeArrowheads="1" noCrop="1"/>
          </p:cNvPicPr>
          <p:nvPr/>
        </p:nvPicPr>
        <p:blipFill>
          <a:blip r:embed="rId4"/>
          <a:stretch/>
        </p:blipFill>
        <p:spPr bwMode="auto">
          <a:xfrm>
            <a:off x="5697538" y="3214688"/>
            <a:ext cx="3446462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Хорошо, я спою мышонку песенку, если ты  выполнишь задание.</a:t>
            </a:r>
            <a:endParaRPr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 bwMode="auto">
          <a:xfrm>
            <a:off x="4499992" y="3573016"/>
            <a:ext cx="4186808" cy="2553147"/>
          </a:xfrm>
        </p:spPr>
        <p:txBody>
          <a:bodyPr/>
          <a:lstStyle/>
          <a:p>
            <a:pPr>
              <a:buFont typeface="Arial"/>
              <a:buNone/>
              <a:defRPr/>
            </a:pPr>
            <a:r>
              <a:rPr lang="ru-RU"/>
              <a:t>                                </a:t>
            </a:r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47565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19573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5549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3589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07605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35597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588224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236296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884368" y="1340768"/>
            <a:ext cx="648072" cy="64807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graphicFrame>
        <p:nvGraphicFramePr>
          <p:cNvPr id="13" name="Таблица 12"/>
          <p:cNvGraphicFramePr>
            <a:graphicFrameLocks xmlns:a="http://schemas.openxmlformats.org/drawingml/2006/main" noGrp="1"/>
          </p:cNvGraphicFramePr>
          <p:nvPr/>
        </p:nvGraphicFramePr>
        <p:xfrm>
          <a:off x="53788" y="4679576"/>
          <a:ext cx="9045388" cy="1981200"/>
        </p:xfrm>
        <a:graphic>
          <a:graphicData uri="http://schemas.openxmlformats.org/drawingml/2006/table">
            <a:tbl>
              <a:tblPr firstRow="0" firstCol="0" lastRow="0" lastCol="0" bandRow="0" bandCol="0"/>
              <a:tblGrid>
                <a:gridCol w="9045388"/>
              </a:tblGrid>
              <a:tr h="1981200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xmlns:a="http://schemas.openxmlformats.org/drawingml/2006/main" noGrp="1"/>
          </p:cNvGraphicFramePr>
          <p:nvPr/>
        </p:nvGraphicFramePr>
        <p:xfrm>
          <a:off x="753035" y="2052918"/>
          <a:ext cx="2115671" cy="2357717"/>
        </p:xfrm>
        <a:graphic>
          <a:graphicData uri="http://schemas.openxmlformats.org/drawingml/2006/table">
            <a:tbl>
              <a:tblPr firstRow="0" firstCol="0" lastRow="0" lastCol="0" bandRow="0" bandCol="0"/>
              <a:tblGrid>
                <a:gridCol w="2115671"/>
              </a:tblGrid>
              <a:tr h="2357717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xmlns:a="http://schemas.openxmlformats.org/drawingml/2006/main" noGrp="1"/>
          </p:cNvGraphicFramePr>
          <p:nvPr/>
        </p:nvGraphicFramePr>
        <p:xfrm>
          <a:off x="3621741" y="2070847"/>
          <a:ext cx="2102387" cy="2411506"/>
        </p:xfrm>
        <a:graphic>
          <a:graphicData uri="http://schemas.openxmlformats.org/drawingml/2006/table">
            <a:tbl>
              <a:tblPr firstRow="0" firstCol="0" lastRow="0" lastCol="0" bandRow="0" bandCol="0"/>
              <a:tblGrid>
                <a:gridCol w="2102387"/>
              </a:tblGrid>
              <a:tr h="2411506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xmlns:a="http://schemas.openxmlformats.org/drawingml/2006/main" noGrp="1"/>
          </p:cNvGraphicFramePr>
          <p:nvPr/>
        </p:nvGraphicFramePr>
        <p:xfrm>
          <a:off x="6571129" y="2070847"/>
          <a:ext cx="1990164" cy="2420471"/>
        </p:xfrm>
        <a:graphic>
          <a:graphicData uri="http://schemas.openxmlformats.org/drawingml/2006/table">
            <a:tbl>
              <a:tblPr firstRow="0" firstCol="0" lastRow="0" lastCol="0" bandRow="0" bandCol="0"/>
              <a:tblGrid>
                <a:gridCol w="1990164"/>
              </a:tblGrid>
              <a:tr h="2420471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</a:tbl>
          </a:graphicData>
        </a:graphic>
      </p:graphicFrame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51520" y="5085184"/>
            <a:ext cx="821894" cy="129614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2771800" y="5157192"/>
            <a:ext cx="899760" cy="112311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395536" y="5013176"/>
            <a:ext cx="3276024" cy="244827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4067944" y="5013176"/>
            <a:ext cx="1080120" cy="130744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5436096" y="5229200"/>
            <a:ext cx="1398321" cy="12106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5211759" y="3055488"/>
            <a:ext cx="3528392" cy="3384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11528 L 0.75052 -0.461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" y="-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11574 L -4.44444E-6 -0.4622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5 -0.1132 L 0.47847 -0.270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1581 L 0.00399 -0.4416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9861 L -0.15503 -0.277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5 -0.13634 L -0.67761 -0.2729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01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4"/>
          <p:cNvSpPr txBox="1">
            <a:spLocks noChangeArrowheads="1"/>
          </p:cNvSpPr>
          <p:nvPr/>
        </p:nvSpPr>
        <p:spPr bwMode="auto">
          <a:xfrm>
            <a:off x="3286125" y="5287963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Очень страшно ты поёшь.</a:t>
            </a:r>
            <a:endParaRPr/>
          </a:p>
        </p:txBody>
      </p:sp>
      <p:sp>
        <p:nvSpPr>
          <p:cNvPr id="25604" name="TextBox 6"/>
          <p:cNvSpPr txBox="1">
            <a:spLocks noChangeArrowheads="1"/>
          </p:cNvSpPr>
          <p:nvPr/>
        </p:nvSpPr>
        <p:spPr bwMode="auto">
          <a:xfrm>
            <a:off x="0" y="2143125"/>
            <a:ext cx="432276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И-го-го!-поёт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 лошадка.-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Спи, мышонок, сладко-сладко,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Повернись на правый бок,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Дам овса тебе мешок.</a:t>
            </a:r>
            <a:endParaRPr/>
          </a:p>
        </p:txBody>
      </p:sp>
      <p:pic>
        <p:nvPicPr>
          <p:cNvPr id="6" name="Picture 6" descr="horse0"/>
          <p:cNvPicPr>
            <a:picLocks noChangeAspect="1" noChangeArrowheads="1" noCrop="1"/>
          </p:cNvPicPr>
          <p:nvPr/>
        </p:nvPicPr>
        <p:blipFill>
          <a:blip r:embed="rId3"/>
          <a:stretch/>
        </p:blipFill>
        <p:spPr bwMode="auto">
          <a:xfrm>
            <a:off x="0" y="3668713"/>
            <a:ext cx="3446462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picstons.ru/img/picture/Apr/06/832f26e8c819499831c94b8ce251f9fb/3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164288" y="5057800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625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7"/>
          <p:cNvSpPr txBox="1">
            <a:spLocks noChangeArrowheads="1"/>
          </p:cNvSpPr>
          <p:nvPr/>
        </p:nvSpPr>
        <p:spPr bwMode="auto">
          <a:xfrm>
            <a:off x="4870450" y="5287963"/>
            <a:ext cx="432079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Тётю свинку в няньки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свинка,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26628" name="Picture 2" descr="F:\6dea4e2c05aa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351463" y="1285875"/>
            <a:ext cx="3792536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AutoShap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4FA7FF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43" name="AutoShape 6"/>
          <p:cNvSpPr>
            <a:spLocks noChangeArrowheads="1"/>
          </p:cNvSpPr>
          <p:nvPr/>
        </p:nvSpPr>
        <p:spPr bwMode="auto">
          <a:xfrm>
            <a:off x="1828800" y="685800"/>
            <a:ext cx="2286000" cy="2209800"/>
          </a:xfrm>
          <a:prstGeom prst="flowChartMerge">
            <a:avLst/>
          </a:prstGeom>
          <a:solidFill>
            <a:srgbClr val="E1F9FB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44" name="AutoShape 7"/>
          <p:cNvSpPr>
            <a:spLocks noChangeArrowheads="1"/>
          </p:cNvSpPr>
          <p:nvPr/>
        </p:nvSpPr>
        <p:spPr bwMode="auto">
          <a:xfrm>
            <a:off x="609600" y="685800"/>
            <a:ext cx="2286000" cy="2209800"/>
          </a:xfrm>
          <a:prstGeom prst="flowChartExtract">
            <a:avLst/>
          </a:prstGeom>
          <a:solidFill>
            <a:srgbClr val="B9EFF5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46" name="AutoShape 9"/>
          <p:cNvSpPr>
            <a:spLocks noChangeArrowheads="1"/>
          </p:cNvSpPr>
          <p:nvPr/>
        </p:nvSpPr>
        <p:spPr bwMode="auto">
          <a:xfrm>
            <a:off x="838200" y="4114800"/>
            <a:ext cx="2286000" cy="2209800"/>
          </a:xfrm>
          <a:prstGeom prst="flowChartMerge">
            <a:avLst/>
          </a:prstGeom>
          <a:solidFill>
            <a:srgbClr val="FFFF99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47" name="AutoShape 10"/>
          <p:cNvSpPr>
            <a:spLocks noChangeArrowheads="1"/>
          </p:cNvSpPr>
          <p:nvPr/>
        </p:nvSpPr>
        <p:spPr bwMode="auto">
          <a:xfrm>
            <a:off x="2057400" y="4114800"/>
            <a:ext cx="2286000" cy="2209800"/>
          </a:xfrm>
          <a:prstGeom prst="flowChartExtract">
            <a:avLst/>
          </a:prstGeom>
          <a:solidFill>
            <a:srgbClr val="FFD28F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49" name="AutoShape 12"/>
          <p:cNvSpPr>
            <a:spLocks noChangeArrowheads="1"/>
          </p:cNvSpPr>
          <p:nvPr/>
        </p:nvSpPr>
        <p:spPr bwMode="auto">
          <a:xfrm>
            <a:off x="4648200" y="4114800"/>
            <a:ext cx="2286000" cy="2209800"/>
          </a:xfrm>
          <a:prstGeom prst="flowChartExtract">
            <a:avLst/>
          </a:prstGeom>
          <a:solidFill>
            <a:srgbClr val="FFD28F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50" name="AutoShape 13"/>
          <p:cNvSpPr>
            <a:spLocks noChangeArrowheads="1"/>
          </p:cNvSpPr>
          <p:nvPr/>
        </p:nvSpPr>
        <p:spPr bwMode="auto">
          <a:xfrm>
            <a:off x="5867399" y="4114800"/>
            <a:ext cx="2286000" cy="2209800"/>
          </a:xfrm>
          <a:prstGeom prst="flowChartMerge">
            <a:avLst/>
          </a:prstGeom>
          <a:solidFill>
            <a:srgbClr val="FFFF99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0251" name="Picture 14" descr="жжыыу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2000"/>
          </a:blip>
          <a:stretch/>
        </p:blipFill>
        <p:spPr bwMode="auto">
          <a:xfrm>
            <a:off x="6248400" y="4038600"/>
            <a:ext cx="16002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2" name="AutoShape 15"/>
          <p:cNvSpPr>
            <a:spLocks noChangeArrowheads="1"/>
          </p:cNvSpPr>
          <p:nvPr/>
        </p:nvSpPr>
        <p:spPr bwMode="auto">
          <a:xfrm>
            <a:off x="6248400" y="762000"/>
            <a:ext cx="2286000" cy="2209800"/>
          </a:xfrm>
          <a:prstGeom prst="flowChartExtract">
            <a:avLst/>
          </a:prstGeom>
          <a:solidFill>
            <a:srgbClr val="FAC6DE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0253" name="Picture 16" descr="е6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</a:blip>
          <a:stretch/>
        </p:blipFill>
        <p:spPr bwMode="auto">
          <a:xfrm>
            <a:off x="6705600" y="1676400"/>
            <a:ext cx="1173163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4" name="AutoShape 17"/>
          <p:cNvSpPr>
            <a:spLocks noChangeArrowheads="1"/>
          </p:cNvSpPr>
          <p:nvPr/>
        </p:nvSpPr>
        <p:spPr bwMode="auto">
          <a:xfrm>
            <a:off x="5029200" y="762000"/>
            <a:ext cx="2286000" cy="2209800"/>
          </a:xfrm>
          <a:prstGeom prst="flowChartMerge">
            <a:avLst/>
          </a:prstGeom>
          <a:solidFill>
            <a:srgbClr val="F7EFFF"/>
          </a:solidFill>
          <a:ln w="38100">
            <a:solidFill>
              <a:srgbClr val="00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6403" name="AutoShape 19"/>
          <p:cNvSpPr>
            <a:spLocks noChangeArrowheads="1"/>
          </p:cNvSpPr>
          <p:nvPr/>
        </p:nvSpPr>
        <p:spPr bwMode="auto">
          <a:xfrm>
            <a:off x="8763000" y="0"/>
            <a:ext cx="381000" cy="381000"/>
          </a:xfrm>
          <a:prstGeom prst="actionButtonHelp">
            <a:avLst/>
          </a:prstGeom>
          <a:solidFill>
            <a:schemeClr val="accent1">
              <a:alpha val="70979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6406" name="Picture 22" descr="25"/>
          <p:cNvPicPr>
            <a:picLocks noChangeAspect="1" noChangeArrowheads="1"/>
          </p:cNvPicPr>
          <p:nvPr/>
        </p:nvPicPr>
        <p:blipFill>
          <a:blip r:embed="rId4">
            <a:lum bright="-6000" contrast="6000"/>
          </a:blip>
          <a:stretch/>
        </p:blipFill>
        <p:spPr bwMode="auto">
          <a:xfrm>
            <a:off x="3962400" y="1371600"/>
            <a:ext cx="14478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4" name="Picture 20" descr="37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3124200" y="2438400"/>
            <a:ext cx="116205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2" name="AutoShape 18"/>
          <p:cNvSpPr>
            <a:spLocks noChangeArrowheads="1"/>
          </p:cNvSpPr>
          <p:nvPr/>
        </p:nvSpPr>
        <p:spPr bwMode="auto">
          <a:xfrm>
            <a:off x="5410200" y="304800"/>
            <a:ext cx="2971800" cy="3581400"/>
          </a:xfrm>
          <a:prstGeom prst="roundRect">
            <a:avLst>
              <a:gd name="adj" fmla="val 16667"/>
            </a:avLst>
          </a:prstGeom>
          <a:solidFill>
            <a:srgbClr val="CFE9F9"/>
          </a:solidFill>
          <a:ln w="28575">
            <a:solidFill>
              <a:srgbClr val="4FA7FF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Хорошо, я спою свою 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песенку, если ты 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поможешь мне сочинить 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стихотворение. 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Подбери рифмы </a:t>
            </a: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к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 картинкам в рамках,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Называй и щелкай по </a:t>
            </a:r>
            <a:endParaRPr/>
          </a:p>
          <a:p>
            <a:pPr algn="ctr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картинкам в середине.</a:t>
            </a:r>
            <a:endParaRPr/>
          </a:p>
          <a:p>
            <a:pPr algn="ctr">
              <a:defRPr/>
            </a:pP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Четко произноси </a:t>
            </a:r>
            <a:endParaRPr/>
          </a:p>
          <a:p>
            <a:pPr algn="ctr">
              <a:defRPr/>
            </a:pP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звук </a:t>
            </a: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«Ш».</a:t>
            </a:r>
            <a:endParaRPr lang="ru-RU" b="1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262" name="AutoShape 2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763000" y="6477000"/>
            <a:ext cx="381000" cy="381000"/>
          </a:xfrm>
          <a:prstGeom prst="actionButtonForwardNext">
            <a:avLst/>
          </a:prstGeom>
          <a:solidFill>
            <a:srgbClr val="99CCFF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10264" name="Picture 24" descr="http://pandia.ru/text/80/075/images/image018_26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1295400" y="1524000"/>
            <a:ext cx="838200" cy="1143000"/>
          </a:xfrm>
          <a:prstGeom prst="rect">
            <a:avLst/>
          </a:prstGeom>
          <a:noFill/>
        </p:spPr>
      </p:pic>
      <p:pic>
        <p:nvPicPr>
          <p:cNvPr id="10266" name="Picture 26" descr="http://img-fotki.yandex.ru/get/4523/102699435.433/0_747ef_4ed78b3b_S.jpg"/>
          <p:cNvPicPr>
            <a:picLocks noChangeAspect="1" noChangeArrowheads="1"/>
          </p:cNvPicPr>
          <p:nvPr/>
        </p:nvPicPr>
        <p:blipFill>
          <a:blip r:embed="rId7"/>
          <a:stretch/>
        </p:blipFill>
        <p:spPr bwMode="auto">
          <a:xfrm>
            <a:off x="4648200" y="2819400"/>
            <a:ext cx="1198950" cy="1143000"/>
          </a:xfrm>
          <a:prstGeom prst="rect">
            <a:avLst/>
          </a:prstGeom>
          <a:noFill/>
        </p:spPr>
      </p:pic>
      <p:pic>
        <p:nvPicPr>
          <p:cNvPr id="10268" name="Picture 28" descr="http://www.gifmania.ru/Animated-Gifs-Zhivotnyye/Animations-Mlekopitayushchikh/Images-Mouse/Mouse-69512.gif"/>
          <p:cNvPicPr>
            <a:picLocks noChangeAspect="1" noChangeArrowheads="1" noCrop="1"/>
          </p:cNvPicPr>
          <p:nvPr/>
        </p:nvPicPr>
        <p:blipFill>
          <a:blip r:embed="rId8"/>
          <a:stretch/>
        </p:blipFill>
        <p:spPr bwMode="auto">
          <a:xfrm>
            <a:off x="1371600" y="4191000"/>
            <a:ext cx="1076325" cy="1304926"/>
          </a:xfrm>
          <a:prstGeom prst="rect">
            <a:avLst/>
          </a:prstGeom>
          <a:noFill/>
        </p:spPr>
      </p:pic>
      <p:pic>
        <p:nvPicPr>
          <p:cNvPr id="10270" name="Picture 30" descr="http://logopsi.ucoz.com/_fr/2/5188794.png"/>
          <p:cNvPicPr>
            <a:picLocks noChangeAspect="1" noChangeArrowheads="1"/>
          </p:cNvPicPr>
          <p:nvPr/>
        </p:nvPicPr>
        <p:blipFill>
          <a:blip r:embed="rId9"/>
          <a:stretch/>
        </p:blipFill>
        <p:spPr bwMode="auto">
          <a:xfrm>
            <a:off x="4038600" y="3733800"/>
            <a:ext cx="761797" cy="1752599"/>
          </a:xfrm>
          <a:prstGeom prst="rect">
            <a:avLst/>
          </a:prstGeom>
          <a:noFill/>
        </p:spPr>
      </p:pic>
      <p:pic>
        <p:nvPicPr>
          <p:cNvPr id="24" name="Picture 2" descr="F:\6dea4e2c05aa.png"/>
          <p:cNvPicPr>
            <a:picLocks noChangeAspect="1" noChangeArrowheads="1"/>
          </p:cNvPicPr>
          <p:nvPr/>
        </p:nvPicPr>
        <p:blipFill>
          <a:blip r:embed="rId10"/>
          <a:stretch/>
        </p:blipFill>
        <p:spPr bwMode="auto">
          <a:xfrm>
            <a:off x="7668344" y="5157192"/>
            <a:ext cx="1343384" cy="136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 thruBlk="0"/>
      </p:transition>
    </mc:Choice>
    <mc:Fallback>
      <p:transition spd="slow" advClick="0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4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0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4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3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0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4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C 1.66667E-6 4.44444E-6 0.13073 -0.11737 0.26146 -0.2347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0" y="-1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0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4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80347E-6 C 2.22222E-6 7.80347E-6 0.06927 0.26405 0.13854 0.5281 " pathEditMode="relative" ptsTypes="aA">
                                      <p:cBhvr>
                                        <p:cTn id="24" dur="2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0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-0.11666 L -0.24045 -0.29444 " pathEditMode="relative" ptsTypes="AA">
                                      <p:cBhvr>
                                        <p:cTn id="29" dur="20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0.09444 L -0.13333 0.105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0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697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Рисунок 2" descr="8d366e8cc8e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4572000"/>
            <a:ext cx="178593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1785938" y="5072063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Очень грубо ты поёшь.</a:t>
            </a:r>
            <a:endParaRPr/>
          </a:p>
        </p:txBody>
      </p:sp>
      <p:sp>
        <p:nvSpPr>
          <p:cNvPr id="29700" name="TextBox 6"/>
          <p:cNvSpPr txBox="1">
            <a:spLocks noChangeArrowheads="1"/>
          </p:cNvSpPr>
          <p:nvPr/>
        </p:nvSpPr>
        <p:spPr bwMode="auto">
          <a:xfrm>
            <a:off x="0" y="2143125"/>
            <a:ext cx="44767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свинка хрипло хрюкать,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Непослушного баюкать: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Баю-баюшки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, хрю-хрю.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Успокойся, говорю..</a:t>
            </a:r>
            <a:endParaRPr/>
          </a:p>
        </p:txBody>
      </p:sp>
      <p:pic>
        <p:nvPicPr>
          <p:cNvPr id="29701" name="Picture 2" descr="F:\6dea4e2c05aa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572125" y="3214688"/>
            <a:ext cx="3792538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21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Box 7"/>
          <p:cNvSpPr txBox="1">
            <a:spLocks noChangeArrowheads="1"/>
          </p:cNvSpPr>
          <p:nvPr/>
        </p:nvSpPr>
        <p:spPr bwMode="auto">
          <a:xfrm>
            <a:off x="4786313" y="428625"/>
            <a:ext cx="42735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думать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Надо курицу  позвать: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клуша,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30724" name="Picture 4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6000" contrast="36000"/>
          </a:blip>
          <a:stretch/>
        </p:blipFill>
        <p:spPr bwMode="auto">
          <a:xfrm>
            <a:off x="6715125" y="2286000"/>
            <a:ext cx="207168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9" descr="MMj02835720000[1]"/>
          <p:cNvPicPr>
            <a:picLocks noChangeAspect="1" noChangeArrowheads="1" noCrop="1"/>
          </p:cNvPicPr>
          <p:nvPr/>
        </p:nvPicPr>
        <p:blipFill>
          <a:blip r:embed="rId5">
            <a:lum bright="12000"/>
          </a:blip>
          <a:stretch/>
        </p:blipFill>
        <p:spPr bwMode="auto">
          <a:xfrm rot="6907243">
            <a:off x="29369" y="391319"/>
            <a:ext cx="1520825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1115616" y="116632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Хорошо, я спою мышонку песенку, если ты  поиграешь со мной в игру: </a:t>
            </a:r>
            <a:endParaRPr/>
          </a:p>
          <a:p>
            <a:pPr algn="ctr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«Измени первый звук на звук «Ш»</a:t>
            </a:r>
            <a:endParaRPr lang="ru-RU" sz="2400">
              <a:solidFill>
                <a:srgbClr val="7030A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755576" y="3140968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400">
                <a:solidFill>
                  <a:srgbClr val="0070C0"/>
                </a:solidFill>
                <a:latin typeface="Times New Roman"/>
                <a:cs typeface="Times New Roman"/>
              </a:rPr>
              <a:t>МЫ</a:t>
            </a:r>
            <a:r>
              <a:rPr lang="ru-RU" sz="44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400">
                <a:solidFill>
                  <a:srgbClr val="0070C0"/>
                </a:solidFill>
                <a:latin typeface="Times New Roman"/>
                <a:cs typeface="Times New Roman"/>
              </a:rPr>
              <a:t>КА</a:t>
            </a:r>
            <a:endParaRPr lang="ru-RU" sz="44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584011" y="1187797"/>
            <a:ext cx="4948429" cy="54452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 flipH="0" flipV="0">
            <a:off x="596633" y="3910408"/>
            <a:ext cx="3292965" cy="82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И</a:t>
            </a: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КА</a:t>
            </a:r>
            <a:endParaRPr lang="ru-RU" sz="48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707904" y="1412776"/>
            <a:ext cx="5219700" cy="3657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395536" y="3084809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ЧА</a:t>
            </a: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КИ</a:t>
            </a:r>
            <a:endParaRPr lang="ru-RU" sz="48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131840" y="1340768"/>
            <a:ext cx="5956300" cy="447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395535" y="3915805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А</a:t>
            </a: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КИ</a:t>
            </a:r>
            <a:endParaRPr lang="ru-RU" sz="48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851920" y="908720"/>
            <a:ext cx="5292080" cy="52565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1115616" y="2459883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ТАПКА</a:t>
            </a:r>
            <a:endParaRPr lang="ru-RU" sz="48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35896" y="1052736"/>
            <a:ext cx="5256584" cy="41764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899591" y="3351630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Ш</a:t>
            </a:r>
            <a:r>
              <a:rPr lang="ru-RU" sz="4800">
                <a:solidFill>
                  <a:srgbClr val="0070C0"/>
                </a:solidFill>
                <a:latin typeface="Times New Roman"/>
                <a:cs typeface="Times New Roman"/>
              </a:rPr>
              <a:t>АПКА</a:t>
            </a:r>
            <a:endParaRPr lang="ru-RU" sz="4800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995936" y="864485"/>
            <a:ext cx="4248472" cy="48527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2769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Рисунок 2" descr="8d366e8cc8e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4500563"/>
            <a:ext cx="17859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Box 4"/>
          <p:cNvSpPr txBox="1">
            <a:spLocks noChangeArrowheads="1"/>
          </p:cNvSpPr>
          <p:nvPr/>
        </p:nvSpPr>
        <p:spPr bwMode="auto">
          <a:xfrm>
            <a:off x="2771800" y="5085184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Этак вовсе не уснёшь!</a:t>
            </a:r>
            <a:endParaRPr/>
          </a:p>
        </p:txBody>
      </p:sp>
      <p:pic>
        <p:nvPicPr>
          <p:cNvPr id="32772" name="Picture 4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6000" contrast="36000"/>
          </a:blip>
          <a:stretch/>
        </p:blipFill>
        <p:spPr bwMode="auto">
          <a:xfrm>
            <a:off x="7072313" y="4143375"/>
            <a:ext cx="207168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 bwMode="auto">
          <a:xfrm>
            <a:off x="179512" y="206084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Закудахтала наседка: 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Куд-куда</a:t>
            </a: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, не бойся, детка! 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Забирайся под крыло: 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Там и тихо и тепло.</a:t>
            </a:r>
            <a:endParaRPr lang="ru-RU" sz="2400" b="1" i="1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3793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3213100" y="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7151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Box 7"/>
          <p:cNvSpPr txBox="1">
            <a:spLocks noChangeArrowheads="1"/>
          </p:cNvSpPr>
          <p:nvPr/>
        </p:nvSpPr>
        <p:spPr bwMode="auto">
          <a:xfrm>
            <a:off x="214313" y="285750"/>
            <a:ext cx="41068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щуку в няньки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щука,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33796" name="Picture 2" descr="F:\j33067_1212078158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 rot="1565383">
            <a:off x="138113" y="2325688"/>
            <a:ext cx="3133725" cy="440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11960" y="2564904"/>
            <a:ext cx="3888439" cy="41865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28657" y="2924944"/>
            <a:ext cx="1656000" cy="220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8229600" cy="764704"/>
          </a:xfrm>
        </p:spPr>
        <p:txBody>
          <a:bodyPr/>
          <a:lstStyle/>
          <a:p>
            <a:pPr>
              <a:defRPr/>
            </a:pPr>
            <a:r>
              <a:rPr lang="ru-RU" sz="1800">
                <a:solidFill>
                  <a:srgbClr val="FF0000"/>
                </a:solidFill>
                <a:latin typeface="Times New Roman"/>
                <a:cs typeface="Times New Roman"/>
              </a:rPr>
              <a:t>Давай сначала соберем чемодан. Будем складывать предметы только </a:t>
            </a:r>
            <a:r>
              <a:rPr lang="ru-RU" sz="1800">
                <a:solidFill>
                  <a:srgbClr val="FF0000"/>
                </a:solidFill>
                <a:latin typeface="Times New Roman"/>
                <a:cs typeface="Times New Roman"/>
              </a:rPr>
              <a:t>со звуком «Ш».</a:t>
            </a:r>
            <a:endParaRPr lang="ru-RU" sz="18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390657" y="1155583"/>
            <a:ext cx="1332000" cy="14654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3059832" y="836712"/>
            <a:ext cx="1819584" cy="1872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899592" y="4818108"/>
            <a:ext cx="1112520" cy="156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2743200" y="2793048"/>
            <a:ext cx="1828800" cy="18288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2034424" y="4326684"/>
            <a:ext cx="2052000" cy="2052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5364088" y="692696"/>
            <a:ext cx="2088000" cy="208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01 -0.02731 L 0.2658 -0.02731 C 0.36441 -0.02731 0.48577 0.10695 0.48577 0.21621 L 0.48577 0.45996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2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16 0.00023 L 0.12014 0.50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" y="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045 -0.02431 L 0.61945 0.192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00" y="10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25 -0.00115 L 0.22274 0.06297 C 0.24583 0.07755 0.28038 0.08542 0.31649 0.08542 C 0.35747 0.08542 0.39045 0.07755 0.41354 0.06297 L 0.52413 -0.00115 " pathEditMode="relative" rAng="0" ptsTypes="FffFF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00" y="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5841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-243408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Рисунок 2" descr="8d366e8cc8e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358063" y="4786313"/>
            <a:ext cx="1785937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Box 4"/>
          <p:cNvSpPr txBox="1">
            <a:spLocks noChangeArrowheads="1"/>
          </p:cNvSpPr>
          <p:nvPr/>
        </p:nvSpPr>
        <p:spPr bwMode="auto">
          <a:xfrm>
            <a:off x="3635896" y="5085184"/>
            <a:ext cx="414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-Нет, твой голос нехорош.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Слишком тихо ты поёшь.</a:t>
            </a:r>
            <a:endParaRPr/>
          </a:p>
        </p:txBody>
      </p:sp>
      <p:pic>
        <p:nvPicPr>
          <p:cNvPr id="35844" name="Picture 2" descr="F:\j33067_1212078158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 rot="1565383">
            <a:off x="577013" y="886194"/>
            <a:ext cx="1918426" cy="306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 bwMode="auto">
          <a:xfrm>
            <a:off x="0" y="371703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петь мышонку щука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Не услышал он ни звука: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Разевает щука рот, </a:t>
            </a:r>
            <a:endParaRPr/>
          </a:p>
          <a:p>
            <a:pPr lvl="0"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А не слышно, что поёт...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6865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28625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Box 7"/>
          <p:cNvSpPr txBox="1">
            <a:spLocks noChangeArrowheads="1"/>
          </p:cNvSpPr>
          <p:nvPr/>
        </p:nvSpPr>
        <p:spPr bwMode="auto">
          <a:xfrm>
            <a:off x="4786313" y="428625"/>
            <a:ext cx="43084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кошку в няньки  звать: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Приходи к нам, тётя кошка,</a:t>
            </a:r>
            <a:endParaRPr/>
          </a:p>
          <a:p>
            <a:pPr>
              <a:buFontTx/>
              <a:buChar char="-"/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Нашу детку покачать.</a:t>
            </a:r>
            <a:endParaRPr/>
          </a:p>
        </p:txBody>
      </p:sp>
      <p:pic>
        <p:nvPicPr>
          <p:cNvPr id="8194" name="Picture 2" descr="http://img-fotki.yandex.ru/get/4513/47407354.4ca/0_b7bf9_c15f6093_orig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868144" y="2132856"/>
            <a:ext cx="2627345" cy="404775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xmlns:a="http://schemas.openxmlformats.org/drawingml/2006/main" noGrp="1"/>
          </p:cNvGraphicFramePr>
          <p:nvPr/>
        </p:nvGraphicFramePr>
        <p:xfrm>
          <a:off x="611560" y="2060848"/>
          <a:ext cx="2952328" cy="4389120"/>
        </p:xfrm>
        <a:graphic>
          <a:graphicData uri="http://schemas.openxmlformats.org/drawingml/2006/table">
            <a:tbl>
              <a:tblPr firstRow="1" firstCol="0" lastRow="0" lastCol="0" bandRow="1" bandCol="0"/>
              <a:tblGrid>
                <a:gridCol w="1427766"/>
                <a:gridCol w="1524562"/>
              </a:tblGrid>
              <a:tr h="1056362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1032283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R w="12700" algn="ctr">
                      <a:solidFill>
                        <a:schemeClr val="tx1"/>
                      </a:solidFill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1007699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T w="12700" algn="ctr">
                      <a:solidFill>
                        <a:schemeClr val="tx1"/>
                      </a:solidFill>
                    </a:lnT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67544" y="332656"/>
            <a:ext cx="3312368" cy="17281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 bwMode="auto">
          <a:xfrm>
            <a:off x="4355976" y="116632"/>
            <a:ext cx="41044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ru-RU">
                <a:solidFill>
                  <a:srgbClr val="FF0000"/>
                </a:solidFill>
                <a:latin typeface="Times New Roman"/>
                <a:cs typeface="Times New Roman"/>
              </a:rPr>
              <a:t>Хорошо я  спою свою песенку, но ты должна выполнить мое задание. Назови всех животных и насекомых, определи, в названии какого животного и насекомого 1 слог, 2 слога, 3 слога. На таком этаже и будет жить это животное и насекомое!</a:t>
            </a:r>
            <a:endParaRPr lang="ru-RU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1026" name="Picture 2" descr="http://skachat-kartinki.ru/img/picture/Jan/20/0a57af7be9548c1e39056824473601b5/mini_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1619672" y="1052736"/>
            <a:ext cx="1134294" cy="886811"/>
          </a:xfrm>
          <a:prstGeom prst="rect">
            <a:avLst/>
          </a:prstGeom>
          <a:noFill/>
        </p:spPr>
      </p:pic>
      <p:graphicFrame>
        <p:nvGraphicFramePr>
          <p:cNvPr id="26" name="Таблица 25"/>
          <p:cNvGraphicFramePr>
            <a:graphicFrameLocks xmlns:a="http://schemas.openxmlformats.org/drawingml/2006/main" noGrp="1"/>
          </p:cNvGraphicFramePr>
          <p:nvPr/>
        </p:nvGraphicFramePr>
        <p:xfrm>
          <a:off x="4427984" y="2132856"/>
          <a:ext cx="4392488" cy="4482353"/>
        </p:xfrm>
        <a:graphic>
          <a:graphicData uri="http://schemas.openxmlformats.org/drawingml/2006/table">
            <a:tbl>
              <a:tblPr firstRow="0" firstCol="0" lastRow="0" lastCol="0" bandRow="0" bandCol="0"/>
              <a:tblGrid>
                <a:gridCol w="1440161"/>
                <a:gridCol w="1512168"/>
                <a:gridCol w="1440159"/>
              </a:tblGrid>
              <a:tr h="2133600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  <a:tr h="2348753"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 bwMode="auto">
          <a:xfrm>
            <a:off x="107504" y="566124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endParaRPr lang="ru-RU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28" name="TextBox 27"/>
          <p:cNvSpPr txBox="1"/>
          <p:nvPr/>
        </p:nvSpPr>
        <p:spPr bwMode="auto">
          <a:xfrm>
            <a:off x="107504" y="4077072"/>
            <a:ext cx="389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2</a:t>
            </a:r>
            <a:endParaRPr lang="ru-RU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 bwMode="auto">
          <a:xfrm>
            <a:off x="107504" y="2564904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  <a:latin typeface="Times New Roman"/>
                <a:cs typeface="Times New Roman"/>
              </a:rPr>
              <a:t>3</a:t>
            </a:r>
            <a:endParaRPr lang="ru-RU"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1028" name="Picture 4" descr="http://umm4.com/wp-content/uploads/2012/07/chetverostishiya-dlya-detej-6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4499992" y="2564904"/>
            <a:ext cx="1296144" cy="1451681"/>
          </a:xfrm>
          <a:prstGeom prst="rect">
            <a:avLst/>
          </a:prstGeom>
          <a:noFill/>
        </p:spPr>
      </p:pic>
      <p:pic>
        <p:nvPicPr>
          <p:cNvPr id="1030" name="Picture 6" descr="http://www.xn--80aaujbdxeb6af9cg.com/data/images/%D0%9A%D0%BE%D0%BD%D0%BA%D1%83%D1%80%D1%81-%D0%BB%D0%BE%D1%88%D0%B0%D0%B4%D1%8C_50f6f855b21ca-thumb.jpg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6012159" y="2564904"/>
            <a:ext cx="1374201" cy="1368726"/>
          </a:xfrm>
          <a:prstGeom prst="rect">
            <a:avLst/>
          </a:prstGeom>
          <a:noFill/>
        </p:spPr>
      </p:pic>
      <p:pic>
        <p:nvPicPr>
          <p:cNvPr id="1040" name="Picture 16" descr="http://idrawing.ru/images/articles/064-obezyanka/monkey2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7740352" y="2636912"/>
            <a:ext cx="936104" cy="1296144"/>
          </a:xfrm>
          <a:prstGeom prst="rect">
            <a:avLst/>
          </a:prstGeom>
          <a:noFill/>
        </p:spPr>
      </p:pic>
      <p:pic>
        <p:nvPicPr>
          <p:cNvPr id="1036" name="Picture 12" descr="http://heliograph.ru/images/442492_lyagushka-iz-skazki-teremok-kartinka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/>
        </p:blipFill>
        <p:spPr bwMode="auto">
          <a:xfrm>
            <a:off x="7812360" y="4653136"/>
            <a:ext cx="898649" cy="1333322"/>
          </a:xfrm>
          <a:prstGeom prst="rect">
            <a:avLst/>
          </a:prstGeom>
          <a:noFill/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5940152" y="4581128"/>
            <a:ext cx="1460327" cy="1088755"/>
          </a:xfrm>
          <a:prstGeom prst="rect">
            <a:avLst/>
          </a:prstGeom>
          <a:ln w="38100">
            <a:noFill/>
          </a:ln>
        </p:spPr>
      </p:pic>
      <p:pic>
        <p:nvPicPr>
          <p:cNvPr id="1038" name="Picture 14" descr="http://www.stihi.ru/pics/2014/09/08/8751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EDDFD4"/>
              </a:clrFrom>
              <a:clrTo>
                <a:srgbClr val="EDDFD4">
                  <a:alpha val="0"/>
                </a:srgbClr>
              </a:clrTo>
            </a:clrChange>
          </a:blip>
          <a:stretch/>
        </p:blipFill>
        <p:spPr bwMode="auto">
          <a:xfrm>
            <a:off x="4499992" y="4725144"/>
            <a:ext cx="1421579" cy="13060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10579 L -0.41736 0.35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00" y="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97 -0.12083 L -0.57917 0.1416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0" y="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43 -0.12593 L -0.75191 -0.052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00" y="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618 -0.10556 L -0.26666 0.0414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-0.11088 L -0.41857 -0.1423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0" y="-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53 -0.13912 L -0.59253 -0.3701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00" y="-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8913" name="Picture 2" descr="F:\картинки1\2e8de2a7dec8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Рисунок 2" descr="8d366e8cc8ef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358063" y="4786313"/>
            <a:ext cx="1785937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Box 4"/>
          <p:cNvSpPr txBox="1">
            <a:spLocks noChangeArrowheads="1"/>
          </p:cNvSpPr>
          <p:nvPr/>
        </p:nvSpPr>
        <p:spPr bwMode="auto">
          <a:xfrm>
            <a:off x="3286125" y="5287963"/>
            <a:ext cx="4111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Глупый маленький мышонок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Отвечает ей спросонок: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-Голосок твой так хорош!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Очень сладко ты поёшь!</a:t>
            </a:r>
            <a:endParaRPr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0" y="234888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Стала петь мышонку кошка:</a:t>
            </a:r>
            <a:endParaRPr/>
          </a:p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 - Мяу-мяу, спи, мой крошка! </a:t>
            </a:r>
            <a:endParaRPr/>
          </a:p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Мяу-мяу, ляжем спать, </a:t>
            </a:r>
            <a:endParaRPr/>
          </a:p>
          <a:p>
            <a:pPr lvl="0"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Мяу-мяу, на кровать. </a:t>
            </a:r>
            <a:endParaRPr/>
          </a:p>
        </p:txBody>
      </p:sp>
      <p:pic>
        <p:nvPicPr>
          <p:cNvPr id="8" name="Picture 2" descr="http://img-fotki.yandex.ru/get/4513/47407354.4ca/0_b7bf9_c15f6093_orig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55576" y="4005064"/>
            <a:ext cx="1758326" cy="27089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961" name="Picture 3" descr="F:\картинки1\6acf6f13fa1f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285750"/>
            <a:ext cx="5930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F:\картинки1\8d366e8cc8ef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188200" y="4381500"/>
            <a:ext cx="19558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Box 7"/>
          <p:cNvSpPr txBox="1">
            <a:spLocks noChangeArrowheads="1"/>
          </p:cNvSpPr>
          <p:nvPr/>
        </p:nvSpPr>
        <p:spPr bwMode="auto">
          <a:xfrm>
            <a:off x="5076056" y="260648"/>
            <a:ext cx="39020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Прибежала мышка-мать,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Поглядела на кровать,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Ищет глупого мышонка,</a:t>
            </a:r>
            <a:endParaRPr/>
          </a:p>
          <a:p>
            <a:pPr>
              <a:defRPr/>
            </a:pPr>
            <a:r>
              <a:rPr lang="ru-RU" sz="2400" b="1" i="1">
                <a:solidFill>
                  <a:srgbClr val="FF0000"/>
                </a:solidFill>
                <a:latin typeface="Times New Roman"/>
                <a:cs typeface="Times New Roman"/>
              </a:rPr>
              <a:t>А мышонка не видать…..</a:t>
            </a:r>
            <a:endParaRPr/>
          </a:p>
        </p:txBody>
      </p:sp>
      <p:pic>
        <p:nvPicPr>
          <p:cNvPr id="40964" name="Picture 3" descr="F:\картинки1\Spring in my heart by Verascrap (38).pn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364088" y="1772816"/>
            <a:ext cx="3286125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>
            <a:off x="571472" y="4357694"/>
            <a:ext cx="6000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000">
              <a:solidFill>
                <a:srgbClr val="FF0000"/>
              </a:solidFill>
              <a:latin typeface="Comic Sans MS"/>
            </a:endParaRPr>
          </a:p>
        </p:txBody>
      </p:sp>
      <p:pic>
        <p:nvPicPr>
          <p:cNvPr id="57346" name="Picture 2" descr="http://irkrassvet.ru/wp-content/uploads/2016/12/logoped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/>
        </p:blipFill>
        <p:spPr bwMode="auto">
          <a:xfrm>
            <a:off x="4499992" y="2060848"/>
            <a:ext cx="4042048" cy="288031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R7-Office/2024.1.1.375</Application>
  <DocSecurity>0</DocSecurity>
  <PresentationFormat>Экран (4:3)</PresentationFormat>
  <Paragraphs>0</Paragraphs>
  <Slides>29</Slides>
  <Notes>29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Manager/>
  <Company>Reanimator Extreme Edition</Company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дмитрий чимров</dc:creator>
  <cp:keywords/>
  <dc:description/>
  <dc:identifier/>
  <dc:language/>
  <cp:lastModifiedBy>Наталья Иванова</cp:lastModifiedBy>
  <cp:revision>48</cp:revision>
  <dcterms:created xsi:type="dcterms:W3CDTF">2016-11-06T14:09:53Z</dcterms:created>
  <dcterms:modified xsi:type="dcterms:W3CDTF">2025-04-24T20:09:25Z</dcterms:modified>
  <cp:category/>
  <cp:contentStatus/>
  <cp:version/>
</cp:coreProperties>
</file>