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24"/>
  </p:notesMasterIdLst>
  <p:sldIdLst>
    <p:sldId id="341" r:id="rId2"/>
    <p:sldId id="352" r:id="rId3"/>
    <p:sldId id="362" r:id="rId4"/>
    <p:sldId id="361" r:id="rId5"/>
    <p:sldId id="360" r:id="rId6"/>
    <p:sldId id="366" r:id="rId7"/>
    <p:sldId id="365" r:id="rId8"/>
    <p:sldId id="364" r:id="rId9"/>
    <p:sldId id="363" r:id="rId10"/>
    <p:sldId id="368" r:id="rId11"/>
    <p:sldId id="367" r:id="rId12"/>
    <p:sldId id="370" r:id="rId13"/>
    <p:sldId id="369" r:id="rId14"/>
    <p:sldId id="377" r:id="rId15"/>
    <p:sldId id="372" r:id="rId16"/>
    <p:sldId id="371" r:id="rId17"/>
    <p:sldId id="373" r:id="rId18"/>
    <p:sldId id="374" r:id="rId19"/>
    <p:sldId id="375" r:id="rId20"/>
    <p:sldId id="376" r:id="rId21"/>
    <p:sldId id="356" r:id="rId22"/>
    <p:sldId id="284" r:id="rId2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66"/>
    <a:srgbClr val="006600"/>
    <a:srgbClr val="4F81BD"/>
    <a:srgbClr val="F9FEB4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386" autoAdjust="0"/>
    <p:restoredTop sz="92910" autoAdjust="0"/>
  </p:normalViewPr>
  <p:slideViewPr>
    <p:cSldViewPr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F58BC502-1BBB-4A99-AD55-A5D240B9C813}" type="datetimeFigureOut">
              <a:rPr lang="ru-RU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A4CBC65-F31B-40DD-8F19-C655FD389BEF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619287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Учитель поясняет,</a:t>
            </a:r>
            <a:r>
              <a:rPr lang="ru-RU" baseline="0" dirty="0" smtClean="0"/>
              <a:t> как дома выполнить упражнение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4CBC65-F31B-40DD-8F19-C655FD389BEF}" type="slidenum">
              <a:rPr lang="ru-RU" altLang="ru-RU" smtClean="0"/>
              <a:pPr>
                <a:defRPr/>
              </a:pPr>
              <a:t>22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1756419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2381073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421064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2338909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3349832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7A80CC-8131-43BA-A830-D2B45B2EF970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45E5DE-6D93-42AD-ABF8-1E0CE44627B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25495390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168868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FE7D11-32EC-4097-865C-257D7715212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EF4100-EDA8-4CFA-836B-784FFEA5D8F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1427319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3DA43C-4BB1-4010-9090-CCFF03400110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9C2DCC-6B7C-4840-9571-06F1BF0FE6C9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25683331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F223B1-1C4C-467D-BC11-53FCDC9379B9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A0D0D6-E10C-4FFD-8029-D08FCDB5D4D0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16268613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35DD91-4EC0-4019-A000-4C38D357788A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792FE1-7D5A-4DB7-83C8-93EE62DEC82B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33256251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0DEA09-6623-4625-AC70-737A309A5E06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BF9FA1-6480-47A8-B11D-79A9873810D5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30237136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110978-60C9-48DC-AB7C-61048A8A3B36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896596-CA6F-4C28-A016-CF6732D1EED9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424917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FB6233-D69E-4955-9E1F-6810A27185FB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1156D2-2255-4984-9080-25A2BC6B1057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40434667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A66429-3380-4AB2-968F-F3E81DE0C722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686086-4809-4DF1-9F46-25744DF3E6BA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8777708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ED10FE-D4E7-4D41-8B7A-CCDF646357F0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FC75BD-752F-414A-B0B0-DA3BFFBFD8D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27774798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E2D8AA2-861F-402B-80D0-0DD98296F401}" type="datetimeFigureOut">
              <a:rPr lang="ru-RU" smtClean="0"/>
              <a:pPr>
                <a:defRPr/>
              </a:pPr>
              <a:t>21.04.2020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5DD2DA2-801D-4D54-9667-67DF6884DF9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38855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6422" y="1396718"/>
            <a:ext cx="6715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36712"/>
            <a:ext cx="4472886" cy="37444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75856" y="980728"/>
            <a:ext cx="52149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+mn-lt"/>
              </a:rPr>
              <a:t>Что же делать нам, друзья,</a:t>
            </a:r>
          </a:p>
          <a:p>
            <a:r>
              <a:rPr lang="ru-RU" sz="2800" dirty="0" smtClean="0">
                <a:latin typeface="+mn-lt"/>
              </a:rPr>
              <a:t>Что же сделать?</a:t>
            </a:r>
          </a:p>
          <a:p>
            <a:r>
              <a:rPr lang="ru-RU" sz="2800" dirty="0" smtClean="0">
                <a:latin typeface="+mn-lt"/>
              </a:rPr>
              <a:t>Так нам жить уже нельзя:</a:t>
            </a:r>
          </a:p>
          <a:p>
            <a:r>
              <a:rPr lang="ru-RU" sz="2800" dirty="0" smtClean="0">
                <a:latin typeface="+mn-lt"/>
              </a:rPr>
              <a:t>Не познав глаголов.</a:t>
            </a:r>
          </a:p>
          <a:p>
            <a:r>
              <a:rPr lang="ru-RU" sz="2800" dirty="0" smtClean="0">
                <a:latin typeface="+mn-lt"/>
              </a:rPr>
              <a:t>Тайны нужно их раскрыть,</a:t>
            </a:r>
          </a:p>
          <a:p>
            <a:r>
              <a:rPr lang="ru-RU" sz="2800" dirty="0" smtClean="0">
                <a:latin typeface="+mn-lt"/>
              </a:rPr>
              <a:t>Всё познать и изучить –</a:t>
            </a:r>
          </a:p>
          <a:p>
            <a:r>
              <a:rPr lang="ru-RU" sz="2800" dirty="0" smtClean="0">
                <a:latin typeface="+mn-lt"/>
              </a:rPr>
              <a:t>Вот задача!</a:t>
            </a:r>
          </a:p>
          <a:p>
            <a:r>
              <a:rPr lang="ru-RU" sz="2800" dirty="0" smtClean="0">
                <a:latin typeface="+mn-lt"/>
              </a:rPr>
              <a:t>И поэтому, друзья,</a:t>
            </a:r>
          </a:p>
          <a:p>
            <a:r>
              <a:rPr lang="ru-RU" sz="2800" dirty="0" smtClean="0">
                <a:latin typeface="+mn-lt"/>
              </a:rPr>
              <a:t>В путь отправиться пора,</a:t>
            </a:r>
          </a:p>
          <a:p>
            <a:r>
              <a:rPr lang="ru-RU" sz="2800" dirty="0" smtClean="0">
                <a:latin typeface="+mn-lt"/>
              </a:rPr>
              <a:t>Пусть нас ждет удача!</a:t>
            </a:r>
            <a:endParaRPr lang="ru-RU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99138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7664" y="1700808"/>
            <a:ext cx="7143799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Дружба крепкая … сломается.</a:t>
            </a:r>
            <a:endParaRPr lang="ru-RU" sz="3600" dirty="0" smtClean="0"/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 rot="10800000" flipV="1">
            <a:off x="1357290" y="4149080"/>
            <a:ext cx="705678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Проблема: </a:t>
            </a:r>
            <a:r>
              <a:rPr lang="ru-RU" sz="32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писать НЕ  с глаголами?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9836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285860"/>
            <a:ext cx="707236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+mn-lt"/>
              </a:rPr>
              <a:t>Тема урока:</a:t>
            </a:r>
          </a:p>
          <a:p>
            <a:pPr algn="ctr"/>
            <a:endParaRPr lang="ru-RU" sz="4400" dirty="0" smtClean="0">
              <a:latin typeface="+mn-lt"/>
            </a:endParaRPr>
          </a:p>
          <a:p>
            <a:pPr algn="ctr"/>
            <a:r>
              <a:rPr lang="ru-RU" sz="4400" dirty="0" smtClean="0">
                <a:latin typeface="+mn-lt"/>
              </a:rPr>
              <a:t>Правописание частицы НЕ с глаголами. </a:t>
            </a:r>
          </a:p>
          <a:p>
            <a:pPr algn="ctr"/>
            <a:endParaRPr lang="ru-RU" sz="3600" b="1" dirty="0" smtClean="0">
              <a:solidFill>
                <a:srgbClr val="00B050"/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solidFill>
                <a:srgbClr val="00B050"/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solidFill>
                <a:srgbClr val="00B050"/>
              </a:solidFill>
              <a:latin typeface="+mn-lt"/>
              <a:cs typeface="Times New Roman" panose="02020603050405020304" pitchFamily="18" charset="0"/>
            </a:endParaRPr>
          </a:p>
          <a:p>
            <a:pPr algn="ctr"/>
            <a:endParaRPr lang="ru-RU" sz="3600" b="1" dirty="0" smtClean="0">
              <a:solidFill>
                <a:srgbClr val="00B05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4643446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000" baseline="30000" dirty="0" smtClean="0">
                <a:latin typeface="Times New Roman" pitchFamily="18" charset="0"/>
              </a:rPr>
              <a:t>    (учебник </a:t>
            </a:r>
            <a:r>
              <a:rPr lang="ru-RU" altLang="ru-RU" sz="4000" baseline="30000" dirty="0" err="1" smtClean="0">
                <a:latin typeface="Times New Roman" pitchFamily="18" charset="0"/>
              </a:rPr>
              <a:t>В.П.Канакина</a:t>
            </a:r>
            <a:r>
              <a:rPr lang="ru-RU" altLang="ru-RU" sz="4000" baseline="30000" dirty="0" smtClean="0">
                <a:latin typeface="Times New Roman" pitchFamily="18" charset="0"/>
              </a:rPr>
              <a:t>,  В.Г.Горецкий)</a:t>
            </a:r>
            <a:endParaRPr lang="ru-RU" sz="40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4414" y="1"/>
            <a:ext cx="7358114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dirty="0" smtClean="0">
              <a:latin typeface="+mn-lt"/>
            </a:endParaRPr>
          </a:p>
          <a:p>
            <a:pPr algn="ctr"/>
            <a:r>
              <a:rPr lang="ru-RU" sz="4800" dirty="0" smtClean="0">
                <a:latin typeface="+mn-lt"/>
              </a:rPr>
              <a:t>Цели урока:</a:t>
            </a:r>
          </a:p>
          <a:p>
            <a:pPr algn="ctr"/>
            <a:endParaRPr lang="ru-RU" sz="4000" dirty="0" smtClean="0">
              <a:latin typeface="+mn-lt"/>
            </a:endParaRPr>
          </a:p>
          <a:p>
            <a:pPr lvl="0" algn="ctr">
              <a:buFont typeface="Wingdings" pitchFamily="2" charset="2"/>
              <a:buChar char="Ø"/>
            </a:pPr>
            <a:r>
              <a:rPr lang="ru-RU" sz="3000" i="1" dirty="0" smtClean="0">
                <a:latin typeface="+mn-lt"/>
              </a:rPr>
              <a:t>Узнать правило  написания НЕ  с глаголами;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3000" i="1" dirty="0" smtClean="0">
                <a:latin typeface="+mn-lt"/>
              </a:rPr>
              <a:t>Уметь раздельно писать НЕ  с глаголами,</a:t>
            </a:r>
          </a:p>
          <a:p>
            <a:pPr lvl="0" algn="ctr"/>
            <a:r>
              <a:rPr lang="ru-RU" sz="3000" i="1" dirty="0" smtClean="0">
                <a:latin typeface="+mn-lt"/>
              </a:rPr>
              <a:t>слитно – те глаголы, которые без НЕ </a:t>
            </a:r>
            <a:r>
              <a:rPr lang="ru-RU" sz="3000" i="1" dirty="0" err="1" smtClean="0">
                <a:latin typeface="+mn-lt"/>
              </a:rPr>
              <a:t>не</a:t>
            </a:r>
            <a:r>
              <a:rPr lang="ru-RU" sz="3000" i="1" dirty="0" smtClean="0">
                <a:latin typeface="+mn-lt"/>
              </a:rPr>
              <a:t> употребляются;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3000" i="1" dirty="0" smtClean="0">
                <a:latin typeface="+mn-lt"/>
              </a:rPr>
              <a:t>Учиться  находить и правильно писать НЕ с глаголами.</a:t>
            </a:r>
          </a:p>
          <a:p>
            <a:pPr lvl="0" algn="ctr"/>
            <a:endParaRPr lang="ru-RU" sz="3000" i="1" dirty="0" smtClean="0">
              <a:latin typeface="+mn-lt"/>
            </a:endParaRPr>
          </a:p>
          <a:p>
            <a:pPr lvl="0" algn="ctr"/>
            <a:r>
              <a:rPr lang="ru-RU" sz="3000" i="1" dirty="0" smtClean="0">
                <a:latin typeface="+mn-lt"/>
              </a:rPr>
              <a:t> </a:t>
            </a:r>
            <a:endParaRPr lang="ru-RU" sz="3000" i="1" dirty="0">
              <a:latin typeface="+mn-lt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000108"/>
            <a:ext cx="7143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+mn-lt"/>
              </a:rPr>
              <a:t>Почитайте слова. Назовите глаголы. </a:t>
            </a:r>
          </a:p>
          <a:p>
            <a:r>
              <a:rPr lang="ru-RU" sz="2800" dirty="0" smtClean="0">
                <a:latin typeface="+mn-lt"/>
              </a:rPr>
              <a:t> </a:t>
            </a:r>
          </a:p>
          <a:p>
            <a:pPr algn="ctr"/>
            <a:r>
              <a:rPr lang="ru-RU" sz="4400" i="1" dirty="0" smtClean="0">
                <a:latin typeface="+mn-lt"/>
              </a:rPr>
              <a:t>Стол, зима, любил, писал, класс, веселый</a:t>
            </a:r>
            <a:r>
              <a:rPr lang="ru-RU" sz="2800" i="1" dirty="0" smtClean="0">
                <a:latin typeface="+mn-lt"/>
              </a:rPr>
              <a:t>.</a:t>
            </a:r>
          </a:p>
          <a:p>
            <a:endParaRPr lang="ru-RU" sz="2800" i="1" dirty="0" smtClean="0">
              <a:latin typeface="+mn-lt"/>
            </a:endParaRPr>
          </a:p>
          <a:p>
            <a:endParaRPr lang="ru-RU" sz="2800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3500438"/>
            <a:ext cx="72866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>
                <a:solidFill>
                  <a:srgbClr val="FF0000"/>
                </a:solidFill>
                <a:latin typeface="+mn-lt"/>
              </a:rPr>
              <a:t>Придайте глаголам  отрицательный смысл</a:t>
            </a:r>
          </a:p>
          <a:p>
            <a:endParaRPr lang="ru-RU" sz="3000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419720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3000" dirty="0">
                <a:solidFill>
                  <a:prstClr val="black"/>
                </a:solidFill>
                <a:latin typeface="Times New Roman"/>
              </a:rPr>
              <a:t>Любил – </a:t>
            </a:r>
            <a:r>
              <a:rPr lang="ru-RU" sz="3000" b="1" dirty="0">
                <a:solidFill>
                  <a:prstClr val="black"/>
                </a:solidFill>
                <a:latin typeface="Times New Roman"/>
              </a:rPr>
              <a:t>не</a:t>
            </a:r>
            <a:r>
              <a:rPr lang="ru-RU" sz="3000" dirty="0">
                <a:solidFill>
                  <a:prstClr val="black"/>
                </a:solidFill>
                <a:latin typeface="Times New Roman"/>
              </a:rPr>
              <a:t> любил.</a:t>
            </a:r>
          </a:p>
          <a:p>
            <a:pPr lvl="0" algn="ctr"/>
            <a:r>
              <a:rPr lang="ru-RU" sz="3000" dirty="0">
                <a:solidFill>
                  <a:prstClr val="black"/>
                </a:solidFill>
                <a:latin typeface="Times New Roman"/>
              </a:rPr>
              <a:t>Писал – </a:t>
            </a:r>
            <a:r>
              <a:rPr lang="ru-RU" sz="3000" b="1" dirty="0">
                <a:solidFill>
                  <a:prstClr val="black"/>
                </a:solidFill>
                <a:latin typeface="Times New Roman"/>
              </a:rPr>
              <a:t>не</a:t>
            </a:r>
            <a:r>
              <a:rPr lang="ru-RU" sz="3000" dirty="0">
                <a:solidFill>
                  <a:prstClr val="black"/>
                </a:solidFill>
                <a:latin typeface="Times New Roman"/>
              </a:rPr>
              <a:t> писал.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475656" y="548680"/>
            <a:ext cx="700092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Частица  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с глаголами пишется  раздельно. Это орфограмма.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Например: не мог, не хотел, не взял.</a:t>
            </a:r>
            <a:endParaRPr kumimoji="0" lang="ru-RU" sz="3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Обратите внимание!! 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Частица  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при глаголе придаёт высказыванию отрицательный  смысл: повторил – не повторил, звонил- не звонил.</a:t>
            </a:r>
            <a:endParaRPr kumimoji="0" lang="ru-RU" sz="3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1285852" y="857232"/>
            <a:ext cx="721520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Упражнение 227 на странице 125.</a:t>
            </a:r>
            <a:endParaRPr kumimoji="0" lang="ru-RU" sz="27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7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Прочитайте начало каждого побудительного предложения. Закончите предложения так, чтобы в каждом из них содержался  совет.</a:t>
            </a:r>
            <a:endParaRPr kumimoji="0" lang="ru-RU" sz="27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Уступай в автобусе место старшим. Не садись на …..  .  Не разжигай костёр …. . Не  переходи улицу  ….  . Не ломай …   .  Не разоряй  ….  . Не  бери  …. . Не  оставляй …  . Не откладывай на завтра то, что …   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214414" y="500042"/>
            <a:ext cx="7215238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Выполним проверку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Уступай в автобусе место старшим. Не садись на  </a:t>
            </a:r>
            <a:r>
              <a:rPr kumimoji="0" lang="ru-RU" sz="30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сиденье, если  в автобусе стоит бабушка.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Не разжигай костёр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в лесу. 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 переходи улицу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на красный свет.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ломай 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технику. 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разоряй 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птичьи гнёзда.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 бери 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чужого. 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 оставляй 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после себя мусор. </a:t>
            </a: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откладывай на завтра то, </a:t>
            </a:r>
            <a:r>
              <a:rPr kumimoji="0" 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что можно сделать сегодня.</a:t>
            </a:r>
            <a:endParaRPr kumimoji="0" lang="ru-RU" sz="3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259632" y="404664"/>
            <a:ext cx="721523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Списать текст, раскрыв скобки. Будьте внимательны, т.к. здесь есть подвох.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Мише  (не)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льзя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включать утюг. На этой (не)деле Оля  (не)ходила в школу. (Не)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видимка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(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)смог спрятаться от Маши. (Не)веста  (не)любит  (не)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забудки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357290" y="785794"/>
            <a:ext cx="728667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Выполним проверку.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Мише 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льзя  включать утюг. На этой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деле Оля 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ходила в школу.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видимка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смог спрятаться от Маши.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веста 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любит 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забудки.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331640" y="548680"/>
            <a:ext cx="7143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Восстановите  пословицы, добавив, где необходимо частицу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. Как она пишется с глаголами.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С ложью правда дружит.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Без труда вытащишь и рыбку из пруда.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Правда в огне горит и в воде тонет.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Под лежачий камень вода течёт.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Кашу маслом испортишь.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Волков бояться – в лес ходить.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357290" y="817701"/>
            <a:ext cx="731916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Выполним проверку.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С ложью правда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дружит.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Без труда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вытащишь и рыбку из пруда.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Правда в огне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горит и в воде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тонет.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Под лежачий камень вода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течёт.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Кашу маслом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испортишь.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Волков бояться – в лес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ходить.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Частица НЕ с глаголами  пишется раздельно.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900igr.net/up/datas/115979/00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712" y="836712"/>
            <a:ext cx="6164188" cy="4516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5.infourok.ru/uploads/ex/0523/0008b7b2-2c465113/2/img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85728"/>
            <a:ext cx="5102198" cy="382664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10800000" flipV="1">
            <a:off x="1714480" y="4402731"/>
            <a:ext cx="67866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r>
              <a:rPr lang="ru-RU" sz="4000" b="1" dirty="0" smtClean="0">
                <a:solidFill>
                  <a:srgbClr val="FF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Люблю          </a:t>
            </a:r>
            <a:r>
              <a:rPr lang="ru-RU" sz="4000" b="1" dirty="0" smtClean="0">
                <a:latin typeface="+mn-lt"/>
                <a:ea typeface="Times New Roman" pitchFamily="18" charset="0"/>
                <a:cs typeface="Times New Roman" pitchFamily="18" charset="0"/>
              </a:rPr>
              <a:t>Не люблю</a:t>
            </a:r>
            <a:endParaRPr lang="ru-RU" sz="4000" b="1" dirty="0" smtClean="0">
              <a:latin typeface="+mn-lt"/>
              <a:cs typeface="Times New Roman" pitchFamily="18" charset="0"/>
            </a:endParaRPr>
          </a:p>
          <a:p>
            <a:pPr lvl="0" algn="ctr" eaLnBrk="1" hangingPunct="1"/>
            <a:r>
              <a:rPr lang="ru-RU" sz="4000" b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         Верю                 </a:t>
            </a:r>
            <a:r>
              <a:rPr lang="ru-RU" sz="4000" b="1" dirty="0" smtClean="0">
                <a:latin typeface="+mn-lt"/>
                <a:cs typeface="Times New Roman" pitchFamily="18" charset="0"/>
              </a:rPr>
              <a:t>Не верю</a:t>
            </a:r>
            <a:endParaRPr lang="ru-RU" sz="4000" dirty="0" smtClean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1331640" y="692696"/>
            <a:ext cx="7143800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Гордую и упрямую частицу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полюбил благородный глагол. Трудной и печальной была эта любовь. Он говорил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ЛЮБЛЮ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, а она ему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ЛЮБЛЮ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. Он признавался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ВЕРЮ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, а она ему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 ВЕРЮ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. Частица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никогда не подходила к глаголу близко и писалась от него только  отдельно. Однако глагол был постоянный в своих чувствах. Вот однажды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и говорит ему: Я отвечу тебе взаимностью, если докажешь, что жить без меня не можешь. Вздохнул глагол печально и отправился  скитаться по словарям и учебникам. Когда же он возвратился к своей любимой, то она как обычно отскочила от него с криком: </a:t>
            </a: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НЕГОДУЮ! НЕНАВИЖУ!</a:t>
            </a:r>
            <a:endParaRPr kumimoji="0" lang="ru-RU" sz="2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И вдруг замерла от  неожиданности, оказавшись в объятиях глагола. Глагол доказал, что  в некоторых   случаях</a:t>
            </a:r>
            <a:endParaRPr kumimoji="0" lang="ru-RU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5696" y="4869160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100" dirty="0">
                <a:solidFill>
                  <a:prstClr val="black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 только он, но и сама  частица </a:t>
            </a:r>
            <a:r>
              <a:rPr lang="ru-RU" sz="2100" dirty="0">
                <a:solidFill>
                  <a:srgbClr val="FF000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</a:t>
            </a:r>
            <a:r>
              <a:rPr lang="ru-RU" sz="2100" dirty="0">
                <a:solidFill>
                  <a:prstClr val="black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жить друг без друга </a:t>
            </a:r>
            <a:r>
              <a:rPr lang="ru-RU" sz="2100" dirty="0" smtClean="0">
                <a:solidFill>
                  <a:prstClr val="black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    не </a:t>
            </a:r>
            <a:r>
              <a:rPr lang="ru-RU" sz="2100" dirty="0">
                <a:solidFill>
                  <a:prstClr val="black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могут</a:t>
            </a:r>
            <a:r>
              <a:rPr lang="ru-RU" sz="2100" dirty="0" smtClean="0">
                <a:solidFill>
                  <a:prstClr val="black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.   </a:t>
            </a:r>
            <a:endParaRPr lang="ru-RU" sz="2100" dirty="0">
              <a:solidFill>
                <a:prstClr val="black"/>
              </a:solidFill>
              <a:latin typeface="Times New Roman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285852" y="714356"/>
            <a:ext cx="721523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Частица НЕ пишется слитно в словах: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Ненавидеть, негодовать, недоумевать, недомогать, невзлюбить, неволить, несдобровать.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357290" y="714356"/>
            <a:ext cx="6572296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Дайте толкование словам – исключениям: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Ненавидеть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                         Негодовать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Недоумевать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                          Недомогать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1043608" y="692696"/>
            <a:ext cx="7072362" cy="13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Выполним проверку.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5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1844824"/>
            <a:ext cx="7344816" cy="2958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3200" dirty="0">
                <a:solidFill>
                  <a:srgbClr val="0070C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Ненавидеть – чувствовать отвращение.</a:t>
            </a:r>
            <a:endParaRPr lang="ru-RU" sz="3200" dirty="0">
              <a:solidFill>
                <a:srgbClr val="0070C0"/>
              </a:solidFill>
              <a:latin typeface="Times New Roman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ru-RU" sz="3200" dirty="0">
                <a:solidFill>
                  <a:srgbClr val="00B05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Негодовать </a:t>
            </a:r>
            <a:r>
              <a:rPr lang="ru-RU" sz="3200" dirty="0">
                <a:solidFill>
                  <a:srgbClr val="7030A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ru-RU" sz="3200" dirty="0" smtClean="0">
                <a:solidFill>
                  <a:srgbClr val="00B05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3200" dirty="0">
                <a:solidFill>
                  <a:srgbClr val="00B05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испытывать гнев.</a:t>
            </a:r>
            <a:endParaRPr lang="ru-RU" sz="3200" dirty="0">
              <a:solidFill>
                <a:srgbClr val="00B050"/>
              </a:solidFill>
              <a:latin typeface="Times New Roman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ru-RU" sz="3200" dirty="0">
                <a:solidFill>
                  <a:srgbClr val="7030A0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Недоумевать – испытывать сомнения.</a:t>
            </a:r>
            <a:endParaRPr lang="ru-RU" sz="3200" dirty="0">
              <a:solidFill>
                <a:srgbClr val="7030A0"/>
              </a:solidFill>
              <a:latin typeface="Times New Roman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ru-RU" sz="32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Недомогать – болеть.</a:t>
            </a:r>
            <a:endParaRPr lang="ru-RU" sz="3200" dirty="0">
              <a:solidFill>
                <a:srgbClr val="F79646">
                  <a:lumMod val="75000"/>
                </a:srgbClr>
              </a:solidFill>
              <a:latin typeface="Times New Roman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1403648" y="908720"/>
            <a:ext cx="7072362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ru-RU" sz="3600" b="1" dirty="0" smtClean="0">
                <a:solidFill>
                  <a:srgbClr val="FF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Частица НЕ пишется раздельно.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бежать – бежать.     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+mn-lt"/>
                <a:ea typeface="Times New Roman" pitchFamily="18" charset="0"/>
                <a:cs typeface="Times New Roman" pitchFamily="18" charset="0"/>
              </a:rPr>
              <a:t>                              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Не писать – писать.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лететь – лететь.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Частица 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пишется раздельно, потому что эти глаголы без  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употребляются.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331640" y="116632"/>
            <a:ext cx="6929486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Нездоровиться</a:t>
            </a:r>
            <a:r>
              <a:rPr lang="ru-RU" sz="4400" dirty="0" smtClean="0">
                <a:latin typeface="+mn-lt"/>
                <a:ea typeface="Times New Roman" pitchFamily="18" charset="0"/>
                <a:cs typeface="Times New Roman" pitchFamily="18" charset="0"/>
              </a:rPr>
              <a:t>                                                       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Ненавидеть</a:t>
            </a:r>
            <a:endParaRPr kumimoji="0" lang="ru-RU" sz="4400" b="0" i="0" u="none" strike="noStrike" cap="none" normalizeH="0" baseline="0" dirty="0" smtClean="0">
              <a:ln>
                <a:noFill/>
              </a:ln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Негодовать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В этих глаголах частица НЕ пишется слитно, так как эти глаголы без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Arial" pitchFamily="34" charset="0"/>
              </a:rPr>
              <a:t>НЕ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не употребляются.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29260" y="613624"/>
            <a:ext cx="4383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hangingPunct="1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Подведём итоги.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336" y="1383065"/>
            <a:ext cx="72460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/>
              </a:rPr>
              <a:t>Частица </a:t>
            </a:r>
            <a:r>
              <a:rPr lang="ru-RU" sz="3600" dirty="0">
                <a:solidFill>
                  <a:srgbClr val="FF0000"/>
                </a:solidFill>
                <a:latin typeface="Times New Roman"/>
              </a:rPr>
              <a:t>НЕ</a:t>
            </a:r>
            <a:r>
              <a:rPr lang="ru-RU" sz="3600" dirty="0">
                <a:solidFill>
                  <a:prstClr val="black"/>
                </a:solidFill>
                <a:latin typeface="Times New Roman"/>
              </a:rPr>
              <a:t> пишется с глаголами раздельно.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92782" y="2381062"/>
            <a:ext cx="70567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/>
              </a:rPr>
              <a:t>Частица </a:t>
            </a:r>
            <a:r>
              <a:rPr lang="ru-RU" sz="3600" dirty="0">
                <a:solidFill>
                  <a:srgbClr val="FF0000"/>
                </a:solidFill>
                <a:latin typeface="Times New Roman"/>
              </a:rPr>
              <a:t>НЕ </a:t>
            </a:r>
            <a:r>
              <a:rPr lang="ru-RU" sz="3600" dirty="0">
                <a:solidFill>
                  <a:prstClr val="black"/>
                </a:solidFill>
                <a:latin typeface="Times New Roman"/>
              </a:rPr>
              <a:t>придаёт отрицательный смысл слову или предложению.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64968" y="3933056"/>
            <a:ext cx="67954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/>
              </a:rPr>
              <a:t>Надо помнить, что существуют слова исключения, которые надо запомнить.</a:t>
            </a:r>
          </a:p>
        </p:txBody>
      </p:sp>
    </p:spTree>
    <p:extLst>
      <p:ext uri="{BB962C8B-B14F-4D97-AF65-F5344CB8AC3E}">
        <p14:creationId xmlns:p14="http://schemas.microsoft.com/office/powerpoint/2010/main" xmlns="" val="5234422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267743" y="724850"/>
            <a:ext cx="54721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altLang="ru-RU" sz="4800" b="1" dirty="0" smtClean="0">
                <a:solidFill>
                  <a:schemeClr val="accent3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altLang="ru-RU" sz="4800" dirty="0" smtClean="0">
              <a:solidFill>
                <a:schemeClr val="accent3">
                  <a:lumMod val="5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763712" y="1555113"/>
            <a:ext cx="6480175" cy="2308324"/>
          </a:xfrm>
          <a:prstGeom prst="rect">
            <a:avLst/>
          </a:prstGeom>
          <a:noFill/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4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Стр. 126 упр. 230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4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Стр. 124 - правило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ru-RU" altLang="ru-RU" sz="4800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4" name="Управляющая кнопка: назад 3">
            <a:hlinkClick r:id="" action="ppaction://hlinkshowjump?jump=firstslide" highlightClick="1"/>
          </p:cNvPr>
          <p:cNvSpPr/>
          <p:nvPr/>
        </p:nvSpPr>
        <p:spPr>
          <a:xfrm>
            <a:off x="251520" y="240900"/>
            <a:ext cx="288032" cy="326207"/>
          </a:xfrm>
          <a:prstGeom prst="actionButtonBackPreviou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настраиваемая 4">
            <a:hlinkClick r:id="" action="ppaction://hlinkshowjump?jump=endshow" highlightClick="1"/>
          </p:cNvPr>
          <p:cNvSpPr/>
          <p:nvPr/>
        </p:nvSpPr>
        <p:spPr>
          <a:xfrm>
            <a:off x="8460432" y="225494"/>
            <a:ext cx="432048" cy="341613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Х</a:t>
            </a:r>
            <a:endParaRPr lang="ru-RU" sz="3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Скругленный прямоугольник 6">
            <a:hlinkClick r:id="" action="ppaction://hlinkshowjump?jump=nextslide"/>
          </p:cNvPr>
          <p:cNvSpPr/>
          <p:nvPr/>
        </p:nvSpPr>
        <p:spPr>
          <a:xfrm>
            <a:off x="0" y="5661248"/>
            <a:ext cx="971600" cy="1196752"/>
          </a:xfrm>
          <a:prstGeom prst="round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3501008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ru-RU" sz="2800" dirty="0" smtClean="0">
                <a:latin typeface="+mn-lt"/>
              </a:rPr>
              <a:t>Прочитайте внимательно упражнение.</a:t>
            </a:r>
          </a:p>
          <a:p>
            <a:pPr lvl="0" indent="457200" algn="just"/>
            <a:r>
              <a:rPr lang="ru-RU" sz="2800" dirty="0" smtClean="0">
                <a:latin typeface="+mn-lt"/>
              </a:rPr>
              <a:t>Определите вид предложений по цели выказывания и по интонации.</a:t>
            </a:r>
          </a:p>
          <a:p>
            <a:pPr lvl="0" indent="457200" algn="just"/>
            <a:r>
              <a:rPr lang="ru-RU" sz="2800" dirty="0" smtClean="0">
                <a:latin typeface="+mn-lt"/>
              </a:rPr>
              <a:t>Выпишите глаголы  с частицей НЕ.</a:t>
            </a:r>
            <a:endParaRPr lang="ru-RU" sz="2800" dirty="0">
              <a:latin typeface="+mn-lt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</Template>
  <TotalTime>4081</TotalTime>
  <Words>835</Words>
  <Application>Microsoft Office PowerPoint</Application>
  <PresentationFormat>Экран (4:3)</PresentationFormat>
  <Paragraphs>115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01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natasha23</dc:creator>
  <cp:lastModifiedBy>Админ</cp:lastModifiedBy>
  <cp:revision>372</cp:revision>
  <dcterms:created xsi:type="dcterms:W3CDTF">2011-08-02T23:19:04Z</dcterms:created>
  <dcterms:modified xsi:type="dcterms:W3CDTF">2020-04-21T16:26:10Z</dcterms:modified>
</cp:coreProperties>
</file>