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mp3" ContentType="audio/unknown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5" r:id="rId3"/>
    <p:sldId id="264" r:id="rId4"/>
    <p:sldId id="259" r:id="rId5"/>
    <p:sldId id="262" r:id="rId6"/>
    <p:sldId id="263" r:id="rId7"/>
    <p:sldId id="260" r:id="rId8"/>
    <p:sldId id="256" r:id="rId9"/>
    <p:sldId id="266" r:id="rId10"/>
    <p:sldId id="267" r:id="rId11"/>
    <p:sldId id="268" r:id="rId12"/>
    <p:sldId id="282" r:id="rId13"/>
    <p:sldId id="269" r:id="rId14"/>
    <p:sldId id="271" r:id="rId15"/>
    <p:sldId id="272" r:id="rId16"/>
    <p:sldId id="273" r:id="rId17"/>
    <p:sldId id="274" r:id="rId18"/>
    <p:sldId id="275" r:id="rId19"/>
    <p:sldId id="276" r:id="rId20"/>
    <p:sldId id="283" r:id="rId21"/>
    <p:sldId id="277" r:id="rId22"/>
    <p:sldId id="278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E8CAD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1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add title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advClick="0"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0000"/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1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9.png"/><Relationship Id="rId7" Type="http://schemas.openxmlformats.org/officeDocument/2006/relationships/image" Target="../media/image1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Relationship Id="rId9" Type="http://schemas.openxmlformats.org/officeDocument/2006/relationships/image" Target="../media/image44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ый треугольник 1">
            <a:hlinkClick r:id="" action="ppaction://macro?name=DragandDrop"/>
          </p:cNvPr>
          <p:cNvSpPr/>
          <p:nvPr/>
        </p:nvSpPr>
        <p:spPr>
          <a:xfrm rot="6123042">
            <a:off x="708812" y="883477"/>
            <a:ext cx="2010489" cy="1985321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Прямоугольный треугольник 2">
            <a:hlinkClick r:id="" action="ppaction://macro?name=DragandDrop"/>
          </p:cNvPr>
          <p:cNvSpPr/>
          <p:nvPr/>
        </p:nvSpPr>
        <p:spPr>
          <a:xfrm rot="8734181" flipV="1">
            <a:off x="2201778" y="3517025"/>
            <a:ext cx="1989303" cy="1935708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Параллелограмм 3">
            <a:hlinkClick r:id="" action="ppaction://macro?name=DragandDrop"/>
          </p:cNvPr>
          <p:cNvSpPr/>
          <p:nvPr/>
        </p:nvSpPr>
        <p:spPr>
          <a:xfrm rot="9977509">
            <a:off x="6689924" y="2988231"/>
            <a:ext cx="2160588" cy="770509"/>
          </a:xfrm>
          <a:prstGeom prst="parallelogram">
            <a:avLst>
              <a:gd name="adj" fmla="val 98674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Прямоугольный треугольник 4">
            <a:hlinkClick r:id="" action="ppaction://macro?name=DragandDrop"/>
          </p:cNvPr>
          <p:cNvSpPr/>
          <p:nvPr/>
        </p:nvSpPr>
        <p:spPr>
          <a:xfrm rot="1020182">
            <a:off x="5466611" y="4400211"/>
            <a:ext cx="1069181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ый треугольник 5">
            <a:hlinkClick r:id="" action="ppaction://macro?name=DragandDrop"/>
          </p:cNvPr>
          <p:cNvSpPr/>
          <p:nvPr/>
        </p:nvSpPr>
        <p:spPr>
          <a:xfrm rot="10245431">
            <a:off x="635143" y="3447929"/>
            <a:ext cx="1295400" cy="1371599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ик 6">
            <a:hlinkClick r:id="" action="ppaction://macro?name=DragandDrop"/>
          </p:cNvPr>
          <p:cNvSpPr/>
          <p:nvPr/>
        </p:nvSpPr>
        <p:spPr>
          <a:xfrm rot="18987119">
            <a:off x="674178" y="5177694"/>
            <a:ext cx="1075465" cy="105945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ый треугольник 7">
            <a:hlinkClick r:id="" action="ppaction://macro?name=DragandDrop"/>
          </p:cNvPr>
          <p:cNvSpPr/>
          <p:nvPr/>
        </p:nvSpPr>
        <p:spPr>
          <a:xfrm rot="4382881">
            <a:off x="7388792" y="1184347"/>
            <a:ext cx="1058091" cy="1096824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600200" y="1600200"/>
            <a:ext cx="6172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  <a:cs typeface="Aparajita" pitchFamily="34" charset="0"/>
              </a:rPr>
              <a:t>Мастер - класс</a:t>
            </a:r>
          </a:p>
          <a:p>
            <a:pPr algn="ctr"/>
            <a:r>
              <a:rPr lang="ru-RU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  <a:cs typeface="Aparajita" pitchFamily="34" charset="0"/>
              </a:rPr>
              <a:t>ТАНГРАМ</a:t>
            </a:r>
          </a:p>
          <a:p>
            <a:pPr algn="ctr"/>
            <a:r>
              <a:rPr lang="ru-RU" sz="2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  <a:cs typeface="Aparajita" pitchFamily="34" charset="0"/>
              </a:rPr>
              <a:t>«СЕМЬ ДОЩЕЧЕК МАСТЕРСТВА»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28600" y="381000"/>
            <a:ext cx="868680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Муниципальное автономное дошкольное образовательное учреждение</a:t>
            </a:r>
          </a:p>
          <a:p>
            <a:pPr algn="ctr"/>
            <a:r>
              <a:rPr lang="ru-RU" sz="105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«Детский сад № 143» г. Хабаровска</a:t>
            </a: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2209800" y="5791200"/>
            <a:ext cx="48768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05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r>
              <a:rPr lang="ru-RU" sz="105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Подготовила</a:t>
            </a:r>
          </a:p>
          <a:p>
            <a:pPr algn="ctr"/>
            <a:r>
              <a:rPr lang="ru-RU" sz="105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Воспитатель МАДОУ № 143</a:t>
            </a:r>
          </a:p>
          <a:p>
            <a:pPr algn="ctr"/>
            <a:r>
              <a:rPr lang="ru-RU" sz="105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Карпенко О. В. </a:t>
            </a:r>
          </a:p>
        </p:txBody>
      </p:sp>
      <p:pic>
        <p:nvPicPr>
          <p:cNvPr id="13" name="Рисунок 12" descr="Двустронний тангра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7239000" y="4953000"/>
            <a:ext cx="1752600" cy="1752600"/>
          </a:xfrm>
          <a:prstGeom prst="rect">
            <a:avLst/>
          </a:prstGeom>
        </p:spPr>
      </p:pic>
      <p:pic>
        <p:nvPicPr>
          <p:cNvPr id="15" name="Китайская народная музыка - Релакс (www.hotplayer.ru)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-533400" y="3200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360"/>
                            </p:stCondLst>
                            <p:childTnLst>
                              <p:par>
                                <p:cTn id="14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8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2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2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2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2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2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2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802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852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902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52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2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520"/>
                            </p:stCondLst>
                            <p:childTnLst>
                              <p:par>
                                <p:cTn id="64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6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7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1000"/>
                            </p:stCondLst>
                            <p:childTnLst>
                              <p:par>
                                <p:cTn id="7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2" dur="8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3" dur="8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8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840"/>
                            </p:stCondLst>
                            <p:childTnLst>
                              <p:par>
                                <p:cTn id="76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8" dur="8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9" dur="8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8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81" repeatCount="indefinite" fill="remove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" y="152400"/>
            <a:ext cx="8686800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АКТУАЛЬНОСТЬ</a:t>
            </a:r>
          </a:p>
          <a:p>
            <a:pPr algn="r"/>
            <a:endParaRPr lang="ru-RU" sz="1000" dirty="0">
              <a:solidFill>
                <a:srgbClr val="C00000"/>
              </a:solidFill>
              <a:latin typeface="Segoe Print" pitchFamily="2" charset="0"/>
            </a:endParaRPr>
          </a:p>
          <a:p>
            <a:pPr algn="r"/>
            <a:endParaRPr lang="ru-RU" sz="1000" b="1" dirty="0">
              <a:solidFill>
                <a:srgbClr val="C00000"/>
              </a:solidFill>
              <a:latin typeface="Segoe Print" pitchFamily="2" charset="0"/>
            </a:endParaRPr>
          </a:p>
          <a:p>
            <a:pPr algn="r"/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«ДАЙТЕ РЕБЕНКУ ЧТО-НИБУДЬ В РУКИ, ЧТОБЫ ОН НАЧАЛ ДУМАТЬ»</a:t>
            </a:r>
          </a:p>
          <a:p>
            <a:pPr algn="r"/>
            <a:endParaRPr lang="ru-RU" sz="1000" dirty="0">
              <a:latin typeface="Segoe Print" pitchFamily="2" charset="0"/>
            </a:endParaRPr>
          </a:p>
          <a:p>
            <a:pPr indent="358775" algn="just"/>
            <a:endParaRPr lang="ru-RU" sz="1000" b="1" dirty="0">
              <a:solidFill>
                <a:schemeClr val="accent4">
                  <a:lumMod val="50000"/>
                </a:schemeClr>
              </a:solidFill>
              <a:latin typeface="Segoe Print" pitchFamily="2" charset="0"/>
              <a:cs typeface="Times New Roman" pitchFamily="18" charset="0"/>
            </a:endParaRPr>
          </a:p>
          <a:p>
            <a:pPr indent="358775" algn="just"/>
            <a:endParaRPr lang="ru-RU" sz="1000" b="1" dirty="0">
              <a:solidFill>
                <a:schemeClr val="tx2">
                  <a:lumMod val="50000"/>
                </a:schemeClr>
              </a:solidFill>
              <a:latin typeface="Segoe Print" pitchFamily="2" charset="0"/>
              <a:cs typeface="Times New Roman" pitchFamily="18" charset="0"/>
            </a:endParaRP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РЕБЕНОК, ПРИУЧЕННЫЙ С РАННЕГО ДЕТСТВА К ДЕЙСТВИЮ ПО ШТАМПУ, ПО ГОТОВОМУ РЕЦЕПТУ «ТИПОВОГО РЕШЕНИЯ» ТЕРЯЕТСЯ ТАМ, ГДЕ ОТ НЕГО ТРЕБУЕТСЯ САМОСТОЯТЕЛЬНОЕ РАЗМЫШЛЕНИЕ И НЕСТАНДАРТНОЕ РЕШЕНИЕ. 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ВАЖНО РАЗБУДИТЬ МЫШЛЕНИЕ РЕБЕНКА, СФОРМИРОВАТЬ ПРОИЗВОЛЬНОСТЬ ДЕЙСТВИЙ И ВНИМАНИЯ, ЧТОБЫ ОН НАУЧИЛСЯ  НАХОДИТЬ РЕШЕНИЯ САМОСТОЯТЕЛЬНО</a:t>
            </a:r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КАК ЭТО СДЕЛАТЬ? КОНЕЧНО, С ПОМОЩЬЮ РАЗВИВАЮЩЕЙ ИГРЫ.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ОДНОЙ ИЗ САМЫХ ИНТЕРЕСНЫХ РАЗВИВАЮЩИХ ИГР ЯВЛЯЕТСЯ ИГРА – ГОЛОВОЛОМКА.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ИГРА - ГОЛОВОЛОМКА – ЭТО ТА ЗАДАЧА, ДЛЯ РЕШЕНИЯ КОТОРОЙ НЕ ТРЕБУЮТСЯ ЗНАНИЯ ВЫСОКОГО УРОВНЯ. ЭТО ЭФФЕКТИВНОЕ СРЕДСТВО РАЗВИТИЯ ПОЗНАВАТЕЛЬНЫХ И МЫСЛИТЕЛЬНЫХ ПРОЦЕССОВ (ВОСПРИЯТИЯ, ВООБРАЖЕНИЯ, ПРОИЗВОЛЬНОГО ВНИМАНИЯ И ПАМЯТИ, ОБРАЗНОГО, ЛОГИЧЕСКОГО, ПРОСТРАНСТВЕННОГО, АНАЛИТИЧЕСКОГО, ЭВРИСТИЧЕСКОГО МЫШЛЕНИЯ, РЕЧИ), КРЕАТИВНОСТИ, СПОСОБНОСТИ НАХОДИТЬ РЕШЕНИЕ НЕТИПОВЫХ ЗАДАЧ.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 ПРОЦЕССЕ ИСПОЛЬЗОВАНИЯ «ТАНГРАМА» В СОВМЕСТНОЙ ДЕЯТЕЛЬНОСТИ С ДЕТЬМИ ПРОИСХОДИТ ОБОГАЩЕНИЕ ПАМЯТИ РЕБЁНКА, АКТИВИЗИРУЮТСЯ ПОЗНАВАТЕЛЬНЫЕ И МЫСЛИТЕЛЬНЫЕ ПРОЦЕССЫ, СОВЕРШЕНСТВУЮТСЯ ОПЕРАЦИИ АНАЛИЗА И СИНТЕЗА, СРАВНЕНИЯ И КЛАССИФИКАЦИИ, ОБОБЩЕНИЯ И ЭКСТРАПОЛЯЦИИ. 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У ДЕТЕЙ НАБЛЮДАЮТСЯ ПОЛОЖИТЕЛЬНЫЕ ЭМОЦИИ, РАЗВИВАЮТСЯ КОММУНИКАТИВНЫЕ НАВЫКИ И ОБОГАЩАЕТСЯ РЕЧЬ. 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ИГРАЯ, ДЕТИ НЕ ТОЛЬКО ЗАПОМИНАЮТ НАЗВАНИЯ ГЕОМЕТРИЧЕСКИХ ФИГУР, ИХ СВОЙСТВА, ОТЛИЧИТЕЛЬНЫЕ ПРИЗНАКИ, ОБСЛЕДУЮТ ФОРМЫ ЗРИТЕЛЬНЫМ И ОСЯЗАТЕЛЬНО-ДВИГАТЕЛЬНЫМ ПУТЕМ, НО И СВОБОДНО ПЕРЕМЕЩАЮТ ИХ С ЦЕЛЬЮ ПОЛУЧЕНИЯ НОВОГО ОБЪЕКТА. РАЗВИВАЕТСЯ УМЕНИЕ АНАЛИЗИРОВАТЬ ПРОСТЫЕ ИЗОБРАЖЕНИЯ, ВЫДЕЛЯТЬ В НИХ И В ОКРУЖАЮЩИХ ПРЕДМЕТАХ ГЕОМЕТРИЧЕСКИЕ ФОРМЫ, ВИДОИЗМЕНЯТЬ МОДЕЛИ ПУТЕМ СОСТАВЛЕНИЯ ИХ ИЗ ЧАСТЕЙ. 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ЛЮБОЗНАТЕЛЬНОСТЬ, АКТИВНОСТЬ, САМОСТОЯТЕЛЬНОСТЬ – ВОТ КАЧЕСТВА, НЕОБХОДИМЫЕ ДЛЯ ПОСЛЕДУЮЩЕЙ УСПЕШНОЙ УЧЕБНОЙ ДЕЯТЕЛЬНОСТИ, КОТОРЫЕ РЕБЕНОК ПРИОБРЕТАЕТ С ПОМОЩЬЮ ИГРЫ – ГОЛОВОЛОМКИ.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ИМЕННО ЭТИ КАЧЕСТВА ЯВЛЯЮТСЯ ЗАЛОГОМ ПОЗНАВАТЕЛЬНОЙ АКТИВНОСТИ, ИНТЕРЕСА К УЧЁБЕ, СПОСОБНОСТИ К САМОСТОЯТЕЛЬНОМУ ПОИСКУ. 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КРОМЕ ТОГО, С КАЖДЫМ ПРАВИЛЬНО ВЫПОЛНЕННЫМ ЗАДАНИЕМ РЕБЕНОК ПОПАДАЕТ В СИТУАЦИЮ УСПЕХА, ЧТО, БЕЗУСЛОВНО, ПОВЫШАЕТ ЕГО САМООЦЕНКУ. </a:t>
            </a:r>
          </a:p>
          <a:p>
            <a:pPr indent="358775" algn="just"/>
            <a:r>
              <a:rPr lang="ru-RU" sz="10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НЕСОМНЕННО, ИГРЫ - ГОЛОВОЛОМКИ ЯВЛЯЮТСЯ ОЧЕНЬ ЭФФЕКТИВНЫМ СРЕДСТВОМ ДЛЯ РАЗВИТИЯ ПОЗНАВАТЕЛЬНЫХ И МЫСЛИТЕЛЬНЫХ ПРОЦЕССОВ ДОШКОЛЬНИКА.</a:t>
            </a:r>
          </a:p>
        </p:txBody>
      </p:sp>
      <p:pic>
        <p:nvPicPr>
          <p:cNvPr id="5" name="Рисунок 4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4800" y="228600"/>
            <a:ext cx="8534400" cy="66157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2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Танграм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(от китайского «семь дощечек мастерства»)</a:t>
            </a:r>
          </a:p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считается древней игрой, возникшей более 4000 лет назад. </a:t>
            </a:r>
          </a:p>
          <a:p>
            <a:pPr algn="ctr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По легенде у одного человека </a:t>
            </a:r>
          </a:p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выпала из рук и разбилась фарфоровая плитка. </a:t>
            </a:r>
          </a:p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Получилось 7 частей, и расстроенный человек попытался поскорее сложить их снова в единое целое, </a:t>
            </a:r>
          </a:p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но результатом стало появление разнообразных фигур:</a:t>
            </a: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Занятие оказалось очень увлекательным, впоследствии оно превратилось </a:t>
            </a:r>
          </a:p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в игру и нашло множество поклонников.</a:t>
            </a:r>
          </a:p>
        </p:txBody>
      </p:sp>
      <p:pic>
        <p:nvPicPr>
          <p:cNvPr id="6" name="Рисунок 5" descr="19 - копи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380562">
            <a:off x="720502" y="3727568"/>
            <a:ext cx="1522476" cy="13502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 descr="8 - коп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01065">
            <a:off x="6785453" y="3706553"/>
            <a:ext cx="1569720" cy="14066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8435" name="Picture 3" descr="C:\Users\НООС\Desktop\танграм покупка\1 - коп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7235" y="3294555"/>
            <a:ext cx="1381125" cy="15303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Двустронний танграм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90800" y="6858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0"/>
            <a:ext cx="8686800" cy="6705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ru-RU" sz="105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ПРАВИЛА ИГРЫ</a:t>
            </a:r>
          </a:p>
          <a:p>
            <a:pPr indent="358775" algn="just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Суть игры заключается в том, чтобы из семи частей квадрата создавать разнообразные фигуры по образцу или замыслу. </a:t>
            </a:r>
          </a:p>
          <a:p>
            <a:pPr indent="358775" algn="just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Для этого необходимо использовать все семь «танов», разворачивая их как угодно,</a:t>
            </a:r>
          </a:p>
          <a:p>
            <a:pPr indent="358775" algn="just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но не накладывая один «тан» на другой даже кончиком. </a:t>
            </a:r>
          </a:p>
          <a:p>
            <a:pPr indent="358775" algn="just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Изображение силуэта схематично, но его образ вполне угадывается по характерным признакам предмета. </a:t>
            </a:r>
          </a:p>
          <a:p>
            <a:pPr indent="358775" algn="just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Это могут быть силуэты людей, животных, предметов домашнего обихода, игрушек, цифр, букв и т. д. </a:t>
            </a:r>
          </a:p>
          <a:p>
            <a:pPr indent="358775" algn="just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Игра знакомит:</a:t>
            </a:r>
          </a:p>
          <a:p>
            <a:pPr indent="358775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 азами геометрии, </a:t>
            </a:r>
          </a:p>
          <a:p>
            <a:pPr indent="358775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понятиями части и целого, величины и формы; </a:t>
            </a:r>
          </a:p>
          <a:p>
            <a:pPr indent="358775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развивает фантазию, мышление (логическое, пространственное, образное, ассоциативное и конструктивное), внимание, сообразительность, воображение, а также эмоционально-волевые качества; </a:t>
            </a:r>
          </a:p>
          <a:p>
            <a:pPr indent="358775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формирует восприятие цвета и формы; </a:t>
            </a:r>
          </a:p>
          <a:p>
            <a:pPr indent="358775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учит действовать по инструкции, соблюдать правила; </a:t>
            </a:r>
          </a:p>
          <a:p>
            <a:pPr indent="358775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способствует выработке усидчивости, терпения, настойчивости и аккуратности; </a:t>
            </a:r>
          </a:p>
          <a:p>
            <a:pPr indent="358775" algn="just">
              <a:lnSpc>
                <a:spcPct val="150000"/>
              </a:lnSpc>
              <a:buFont typeface="Wingdings" pitchFamily="2" charset="2"/>
              <a:buChar char="ü"/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воспитывает ответственность, серьезное отношение к выполнению поставленной задачи.</a:t>
            </a:r>
          </a:p>
          <a:p>
            <a:pPr algn="just"/>
            <a:endParaRPr lang="ru-RU" dirty="0"/>
          </a:p>
        </p:txBody>
      </p:sp>
      <p:pic>
        <p:nvPicPr>
          <p:cNvPr id="6" name="Рисунок 5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05400" y="1752600"/>
            <a:ext cx="3048000" cy="3048000"/>
          </a:xfrm>
          <a:prstGeom prst="rect">
            <a:avLst/>
          </a:prstGeom>
        </p:spPr>
      </p:pic>
      <p:sp>
        <p:nvSpPr>
          <p:cNvPr id="21" name="Прямоугольный треугольник 20">
            <a:hlinkClick r:id="" action="ppaction://macro?name=DragandDrop"/>
          </p:cNvPr>
          <p:cNvSpPr/>
          <p:nvPr/>
        </p:nvSpPr>
        <p:spPr>
          <a:xfrm rot="18891838">
            <a:off x="1508284" y="669386"/>
            <a:ext cx="2164869" cy="2145481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22" name="Прямоугольный треугольник 21">
            <a:hlinkClick r:id="" action="ppaction://macro?name=DragandDrop"/>
          </p:cNvPr>
          <p:cNvSpPr/>
          <p:nvPr/>
        </p:nvSpPr>
        <p:spPr>
          <a:xfrm rot="2681803">
            <a:off x="3054214" y="2179076"/>
            <a:ext cx="2097949" cy="2153295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B0F0"/>
                </a:solidFill>
              </a:rPr>
              <a:t>ВВ</a:t>
            </a:r>
          </a:p>
        </p:txBody>
      </p:sp>
      <p:sp>
        <p:nvSpPr>
          <p:cNvPr id="23" name="Прямоугольный треугольник 22">
            <a:hlinkClick r:id="" action="ppaction://macro?name=DragandDrop"/>
          </p:cNvPr>
          <p:cNvSpPr/>
          <p:nvPr/>
        </p:nvSpPr>
        <p:spPr>
          <a:xfrm>
            <a:off x="1066800" y="3276600"/>
            <a:ext cx="1524000" cy="1524000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4" name="Параллелограмм 23">
            <a:hlinkClick r:id="" action="ppaction://macro?name=DragandDrop"/>
          </p:cNvPr>
          <p:cNvSpPr/>
          <p:nvPr/>
        </p:nvSpPr>
        <p:spPr>
          <a:xfrm rot="16200000">
            <a:off x="309055" y="2510346"/>
            <a:ext cx="2286002" cy="770509"/>
          </a:xfrm>
          <a:prstGeom prst="parallelogram">
            <a:avLst>
              <a:gd name="adj" fmla="val 98674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ик 24">
            <a:hlinkClick r:id="" action="ppaction://macro?name=DragandDrop"/>
          </p:cNvPr>
          <p:cNvSpPr/>
          <p:nvPr/>
        </p:nvSpPr>
        <p:spPr>
          <a:xfrm rot="18889382">
            <a:off x="2045856" y="3501694"/>
            <a:ext cx="1075465" cy="105945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ый треугольник 25">
            <a:hlinkClick r:id="" action="ppaction://macro?name=DragandDrop"/>
          </p:cNvPr>
          <p:cNvSpPr/>
          <p:nvPr/>
        </p:nvSpPr>
        <p:spPr>
          <a:xfrm rot="8033901">
            <a:off x="2848214" y="4247360"/>
            <a:ext cx="1045524" cy="109718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ый треугольник 26">
            <a:hlinkClick r:id="" action="ppaction://macro?name=DragandDrop"/>
          </p:cNvPr>
          <p:cNvSpPr/>
          <p:nvPr/>
        </p:nvSpPr>
        <p:spPr>
          <a:xfrm rot="13427617">
            <a:off x="1360753" y="2761498"/>
            <a:ext cx="981356" cy="1088979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>
            <a:off x="228600" y="228600"/>
            <a:ext cx="8686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«ПЕРВАЯ</a:t>
            </a:r>
            <a:r>
              <a:rPr lang="en-US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дощечка мастерства»</a:t>
            </a:r>
          </a:p>
          <a:p>
            <a:pPr algn="ctr"/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Знакомство с </a:t>
            </a:r>
            <a:r>
              <a:rPr lang="ru-RU" sz="12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танграмом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начинается с анализа его частей</a:t>
            </a:r>
          </a:p>
        </p:txBody>
      </p:sp>
      <p:pic>
        <p:nvPicPr>
          <p:cNvPr id="12" name="Рисунок 11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96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6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96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46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96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46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96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46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09600" y="152400"/>
            <a:ext cx="8001000" cy="6968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Игра – головоломка состоит из семи плоскостных фигур или «танов»: </a:t>
            </a:r>
          </a:p>
          <a:p>
            <a:pPr algn="ctr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5 треугольников (2 больших, 2 маленьких и 1 среднего), </a:t>
            </a: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                   1 квадрата  </a:t>
            </a: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just">
              <a:lnSpc>
                <a:spcPct val="150000"/>
              </a:lnSpc>
            </a:pPr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</p:txBody>
      </p:sp>
      <p:sp>
        <p:nvSpPr>
          <p:cNvPr id="4" name="Прямоугольный треугольник 3">
            <a:hlinkClick r:id="" action="ppaction://macro?name=DragandDrop"/>
          </p:cNvPr>
          <p:cNvSpPr/>
          <p:nvPr/>
        </p:nvSpPr>
        <p:spPr>
          <a:xfrm rot="6123042">
            <a:off x="632613" y="1721677"/>
            <a:ext cx="2010489" cy="1985321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5" name="Прямоугольный треугольник 4">
            <a:hlinkClick r:id="" action="ppaction://macro?name=DragandDrop"/>
          </p:cNvPr>
          <p:cNvSpPr/>
          <p:nvPr/>
        </p:nvSpPr>
        <p:spPr>
          <a:xfrm rot="8734181" flipV="1">
            <a:off x="2430380" y="1916826"/>
            <a:ext cx="1989303" cy="1935708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рямоугольный треугольник 5">
            <a:hlinkClick r:id="" action="ppaction://macro?name=DragandDrop"/>
          </p:cNvPr>
          <p:cNvSpPr/>
          <p:nvPr/>
        </p:nvSpPr>
        <p:spPr>
          <a:xfrm rot="1020182">
            <a:off x="5695211" y="2114211"/>
            <a:ext cx="1069181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ый треугольник 6">
            <a:hlinkClick r:id="" action="ppaction://macro?name=DragandDrop"/>
          </p:cNvPr>
          <p:cNvSpPr/>
          <p:nvPr/>
        </p:nvSpPr>
        <p:spPr>
          <a:xfrm rot="14725481">
            <a:off x="6742914" y="3361189"/>
            <a:ext cx="1058091" cy="1096824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ый треугольник 7">
            <a:hlinkClick r:id="" action="ppaction://macro?name=DragandDrop"/>
          </p:cNvPr>
          <p:cNvSpPr/>
          <p:nvPr/>
        </p:nvSpPr>
        <p:spPr>
          <a:xfrm rot="10245431">
            <a:off x="7340743" y="2076329"/>
            <a:ext cx="1295400" cy="1371599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>
            <a:hlinkClick r:id="" action="ppaction://macro?name=DragandDrop"/>
          </p:cNvPr>
          <p:cNvSpPr/>
          <p:nvPr/>
        </p:nvSpPr>
        <p:spPr>
          <a:xfrm>
            <a:off x="4572000" y="4343400"/>
            <a:ext cx="1075465" cy="105945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араллелограмм 9">
            <a:hlinkClick r:id="" action="ppaction://macro?name=DragandDrop"/>
          </p:cNvPr>
          <p:cNvSpPr/>
          <p:nvPr/>
        </p:nvSpPr>
        <p:spPr>
          <a:xfrm rot="10800000">
            <a:off x="1600200" y="5791200"/>
            <a:ext cx="2160588" cy="770509"/>
          </a:xfrm>
          <a:prstGeom prst="parallelogram">
            <a:avLst>
              <a:gd name="adj" fmla="val 98674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1" name="Рисунок 10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114800" y="5486401"/>
            <a:ext cx="3429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         </a:t>
            </a:r>
          </a:p>
          <a:p>
            <a:pPr algn="just">
              <a:lnSpc>
                <a:spcPct val="150000"/>
              </a:lnSpc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   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И 1 параллелограмма</a:t>
            </a: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16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6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6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66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16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660"/>
                            </p:stCondLst>
                            <p:childTnLst>
                              <p:par>
                                <p:cTn id="3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06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560"/>
                            </p:stCondLst>
                            <p:childTnLst>
                              <p:par>
                                <p:cTn id="4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28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ый треугольник 2">
            <a:hlinkClick r:id="" action="ppaction://macro?name=DragandDrop"/>
          </p:cNvPr>
          <p:cNvSpPr/>
          <p:nvPr/>
        </p:nvSpPr>
        <p:spPr>
          <a:xfrm rot="16200000">
            <a:off x="1219200" y="1524000"/>
            <a:ext cx="1981200" cy="1981200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B0F0"/>
                </a:solidFill>
              </a:rPr>
              <a:t>ВВ</a:t>
            </a:r>
          </a:p>
        </p:txBody>
      </p:sp>
      <p:sp>
        <p:nvSpPr>
          <p:cNvPr id="5" name="Прямоугольный треугольник 4">
            <a:hlinkClick r:id="" action="ppaction://macro?name=DragandDrop"/>
          </p:cNvPr>
          <p:cNvSpPr/>
          <p:nvPr/>
        </p:nvSpPr>
        <p:spPr>
          <a:xfrm>
            <a:off x="3200400" y="1524000"/>
            <a:ext cx="2086689" cy="1981200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6" name="Прямоугольный треугольник 5">
            <a:hlinkClick r:id="" action="ppaction://macro?name=DragandDrop"/>
          </p:cNvPr>
          <p:cNvSpPr/>
          <p:nvPr/>
        </p:nvSpPr>
        <p:spPr>
          <a:xfrm>
            <a:off x="6324600" y="2133600"/>
            <a:ext cx="1069181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ый треугольник 6">
            <a:hlinkClick r:id="" action="ppaction://macro?name=DragandDrop"/>
          </p:cNvPr>
          <p:cNvSpPr/>
          <p:nvPr/>
        </p:nvSpPr>
        <p:spPr>
          <a:xfrm rot="10800000">
            <a:off x="6324600" y="2133600"/>
            <a:ext cx="1069181" cy="106680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араллелограмм 7">
            <a:hlinkClick r:id="" action="ppaction://macro?name=DragandDrop"/>
          </p:cNvPr>
          <p:cNvSpPr/>
          <p:nvPr/>
        </p:nvSpPr>
        <p:spPr>
          <a:xfrm rot="2807880">
            <a:off x="1132887" y="4764476"/>
            <a:ext cx="2368280" cy="777810"/>
          </a:xfrm>
          <a:prstGeom prst="parallelogram">
            <a:avLst>
              <a:gd name="adj" fmla="val 98674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ый треугольник 8">
            <a:hlinkClick r:id="" action="ppaction://macro?name=DragandDrop"/>
          </p:cNvPr>
          <p:cNvSpPr/>
          <p:nvPr/>
        </p:nvSpPr>
        <p:spPr>
          <a:xfrm>
            <a:off x="1219200" y="4572000"/>
            <a:ext cx="1066800" cy="11430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ый треугольник 9">
            <a:hlinkClick r:id="" action="ppaction://macro?name=DragandDrop"/>
          </p:cNvPr>
          <p:cNvSpPr/>
          <p:nvPr/>
        </p:nvSpPr>
        <p:spPr>
          <a:xfrm rot="10800000">
            <a:off x="2362200" y="4572000"/>
            <a:ext cx="1066800" cy="114300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>
            <a:hlinkClick r:id="" action="ppaction://macro?name=DragandDrop"/>
          </p:cNvPr>
          <p:cNvSpPr/>
          <p:nvPr/>
        </p:nvSpPr>
        <p:spPr>
          <a:xfrm>
            <a:off x="5867400" y="4572000"/>
            <a:ext cx="1075465" cy="105945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ый треугольник 11">
            <a:hlinkClick r:id="" action="ppaction://macro?name=DragandDrop"/>
          </p:cNvPr>
          <p:cNvSpPr/>
          <p:nvPr/>
        </p:nvSpPr>
        <p:spPr>
          <a:xfrm rot="2657157">
            <a:off x="5102583" y="4349828"/>
            <a:ext cx="1506398" cy="1511143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3" name="Прямоугольный треугольник 12">
            <a:hlinkClick r:id="" action="ppaction://macro?name=DragandDrop"/>
          </p:cNvPr>
          <p:cNvSpPr/>
          <p:nvPr/>
        </p:nvSpPr>
        <p:spPr>
          <a:xfrm>
            <a:off x="6934200" y="4038600"/>
            <a:ext cx="1069181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ый треугольник 13">
            <a:hlinkClick r:id="" action="ppaction://macro?name=DragandDrop"/>
          </p:cNvPr>
          <p:cNvSpPr/>
          <p:nvPr/>
        </p:nvSpPr>
        <p:spPr>
          <a:xfrm rot="5400000">
            <a:off x="6933009" y="5106591"/>
            <a:ext cx="1069181" cy="106680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304800" y="228600"/>
            <a:ext cx="8534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«ВТОРАЯ</a:t>
            </a:r>
            <a:r>
              <a:rPr lang="en-US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дощечка мастерства»</a:t>
            </a:r>
          </a:p>
          <a:p>
            <a:pPr algn="ctr"/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составление НЕСЛОЖНЫХ ФИГУР из 2 – 3 И БОЛЕЕ деталей </a:t>
            </a:r>
          </a:p>
        </p:txBody>
      </p:sp>
      <p:pic>
        <p:nvPicPr>
          <p:cNvPr id="16" name="Рисунок 15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8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8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3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3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8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3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8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14400" y="4648200"/>
            <a:ext cx="914400" cy="838200"/>
          </a:xfrm>
          <a:prstGeom prst="rect">
            <a:avLst/>
          </a:prstGeom>
        </p:spPr>
      </p:pic>
      <p:pic>
        <p:nvPicPr>
          <p:cNvPr id="5" name="Рисунок 4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14400" y="76200"/>
            <a:ext cx="74675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«ТРЕТЬЯ</a:t>
            </a:r>
            <a:r>
              <a:rPr lang="en-US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дощечка мастерства» </a:t>
            </a:r>
          </a:p>
          <a:p>
            <a:pPr algn="ctr"/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наложение фигур на схему в натуральную величину</a:t>
            </a:r>
          </a:p>
        </p:txBody>
      </p:sp>
      <p:pic>
        <p:nvPicPr>
          <p:cNvPr id="1026" name="Picture 2" descr="C:\Users\НООС\Desktop\фигуры танграм\ab33fea0641c42549c3b01218848fdd6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762000"/>
            <a:ext cx="5153025" cy="6096000"/>
          </a:xfrm>
          <a:prstGeom prst="rect">
            <a:avLst/>
          </a:prstGeom>
          <a:noFill/>
        </p:spPr>
      </p:pic>
      <p:sp>
        <p:nvSpPr>
          <p:cNvPr id="8" name="Прямоугольный треугольник 7">
            <a:hlinkClick r:id="" action="ppaction://macro?name=DragandDrop"/>
          </p:cNvPr>
          <p:cNvSpPr/>
          <p:nvPr/>
        </p:nvSpPr>
        <p:spPr>
          <a:xfrm rot="18868897">
            <a:off x="4314380" y="1080401"/>
            <a:ext cx="2101780" cy="2120307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9" name="Прямоугольник 8">
            <a:hlinkClick r:id="" action="ppaction://macro?name=DragandDrop"/>
          </p:cNvPr>
          <p:cNvSpPr/>
          <p:nvPr/>
        </p:nvSpPr>
        <p:spPr>
          <a:xfrm rot="20582499">
            <a:off x="4934369" y="881447"/>
            <a:ext cx="1099052" cy="108108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ый треугольник 9">
            <a:hlinkClick r:id="" action="ppaction://macro?name=DragandDrop"/>
          </p:cNvPr>
          <p:cNvSpPr/>
          <p:nvPr/>
        </p:nvSpPr>
        <p:spPr>
          <a:xfrm rot="8048036">
            <a:off x="3875056" y="3577038"/>
            <a:ext cx="2085666" cy="2125427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B0F0"/>
                </a:solidFill>
              </a:rPr>
              <a:t>ВВ</a:t>
            </a:r>
          </a:p>
        </p:txBody>
      </p:sp>
      <p:sp>
        <p:nvSpPr>
          <p:cNvPr id="11" name="Параллелограмм 10">
            <a:hlinkClick r:id="" action="ppaction://macro?name=DragandDrop"/>
          </p:cNvPr>
          <p:cNvSpPr/>
          <p:nvPr/>
        </p:nvSpPr>
        <p:spPr>
          <a:xfrm rot="8094205" flipV="1">
            <a:off x="2695657" y="4766239"/>
            <a:ext cx="2155259" cy="760617"/>
          </a:xfrm>
          <a:prstGeom prst="parallelogram">
            <a:avLst>
              <a:gd name="adj" fmla="val 98674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" name="Прямоугольный треугольник 11">
            <a:hlinkClick r:id="" action="ppaction://macro?name=DragandDrop"/>
          </p:cNvPr>
          <p:cNvSpPr/>
          <p:nvPr/>
        </p:nvSpPr>
        <p:spPr>
          <a:xfrm rot="10800000">
            <a:off x="4800600" y="4648196"/>
            <a:ext cx="1600200" cy="1524003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рямоугольный треугольник 14">
            <a:hlinkClick r:id="" action="ppaction://macro?name=DragandDrop"/>
          </p:cNvPr>
          <p:cNvSpPr/>
          <p:nvPr/>
        </p:nvSpPr>
        <p:spPr>
          <a:xfrm rot="10800000" flipH="1">
            <a:off x="1981200" y="5334000"/>
            <a:ext cx="1066800" cy="114300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Прямоугольный треугольник 15">
            <a:hlinkClick r:id="" action="ppaction://macro?name=DragandDrop"/>
          </p:cNvPr>
          <p:cNvSpPr/>
          <p:nvPr/>
        </p:nvSpPr>
        <p:spPr>
          <a:xfrm>
            <a:off x="6019800" y="5791200"/>
            <a:ext cx="1143000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2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2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2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2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72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2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72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22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5" grpId="0" animBg="1"/>
      <p:bldP spid="1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295400" y="228600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«ЧЕТВЕРТАЯ</a:t>
            </a:r>
            <a:r>
              <a:rPr lang="en-US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дощечка мастерства»</a:t>
            </a:r>
          </a:p>
          <a:p>
            <a:pPr algn="ctr"/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Составление фигур по схеме</a:t>
            </a:r>
            <a:endParaRPr lang="en-US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</p:txBody>
      </p:sp>
      <p:pic>
        <p:nvPicPr>
          <p:cNvPr id="2050" name="Picture 2" descr="C:\Users\НООС\Desktop\фигуры танграм\18 - коп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2514600"/>
            <a:ext cx="2667000" cy="1723644"/>
          </a:xfrm>
          <a:prstGeom prst="rect">
            <a:avLst/>
          </a:prstGeom>
          <a:noFill/>
        </p:spPr>
      </p:pic>
      <p:sp>
        <p:nvSpPr>
          <p:cNvPr id="5" name="Прямоугольный треугольник 4">
            <a:hlinkClick r:id="" action="ppaction://macro?name=DragandDrop"/>
          </p:cNvPr>
          <p:cNvSpPr/>
          <p:nvPr/>
        </p:nvSpPr>
        <p:spPr>
          <a:xfrm rot="13416364">
            <a:off x="6067478" y="2952764"/>
            <a:ext cx="2078376" cy="2019271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B0F0"/>
                </a:solidFill>
              </a:rPr>
              <a:t>ВВ</a:t>
            </a:r>
          </a:p>
        </p:txBody>
      </p:sp>
      <p:sp>
        <p:nvSpPr>
          <p:cNvPr id="6" name="Прямоугольный треугольник 5">
            <a:hlinkClick r:id="" action="ppaction://macro?name=DragandDrop"/>
          </p:cNvPr>
          <p:cNvSpPr/>
          <p:nvPr/>
        </p:nvSpPr>
        <p:spPr>
          <a:xfrm rot="2643810">
            <a:off x="6069709" y="2956942"/>
            <a:ext cx="2085853" cy="2010916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7" name="Прямоугольник 6">
            <a:hlinkClick r:id="" action="ppaction://macro?name=DragandDrop"/>
          </p:cNvPr>
          <p:cNvSpPr/>
          <p:nvPr/>
        </p:nvSpPr>
        <p:spPr>
          <a:xfrm rot="18923279">
            <a:off x="3277459" y="3026337"/>
            <a:ext cx="1039633" cy="108108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араллелограмм 7">
            <a:hlinkClick r:id="" action="ppaction://macro?name=DragandDrop"/>
          </p:cNvPr>
          <p:cNvSpPr/>
          <p:nvPr/>
        </p:nvSpPr>
        <p:spPr>
          <a:xfrm flipV="1">
            <a:off x="4876800" y="1676400"/>
            <a:ext cx="2209800" cy="838200"/>
          </a:xfrm>
          <a:prstGeom prst="parallelogram">
            <a:avLst>
              <a:gd name="adj" fmla="val 98674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ый треугольник 8">
            <a:hlinkClick r:id="" action="ppaction://macro?name=DragandDrop"/>
          </p:cNvPr>
          <p:cNvSpPr/>
          <p:nvPr/>
        </p:nvSpPr>
        <p:spPr>
          <a:xfrm rot="8139295">
            <a:off x="7368653" y="1791086"/>
            <a:ext cx="1493294" cy="1415611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0" name="Прямоугольный треугольник 9">
            <a:hlinkClick r:id="" action="ppaction://macro?name=DragandDrop"/>
          </p:cNvPr>
          <p:cNvSpPr/>
          <p:nvPr/>
        </p:nvSpPr>
        <p:spPr>
          <a:xfrm rot="2568328" flipH="1">
            <a:off x="4376562" y="3494095"/>
            <a:ext cx="1048152" cy="1040943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ый треугольник 10">
            <a:hlinkClick r:id="" action="ppaction://macro?name=DragandDrop"/>
          </p:cNvPr>
          <p:cNvSpPr/>
          <p:nvPr/>
        </p:nvSpPr>
        <p:spPr>
          <a:xfrm rot="8047247">
            <a:off x="5150438" y="4225636"/>
            <a:ext cx="1034370" cy="993345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6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2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2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12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2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12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62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12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62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НООС\Desktop\заяц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3600" y="1905000"/>
            <a:ext cx="1905000" cy="3048000"/>
          </a:xfrm>
          <a:prstGeom prst="rect">
            <a:avLst/>
          </a:prstGeom>
          <a:noFill/>
        </p:spPr>
      </p:pic>
      <p:sp>
        <p:nvSpPr>
          <p:cNvPr id="3" name="Прямоугольный треугольник 2">
            <a:hlinkClick r:id="" action="ppaction://macro?name=DragandDrop"/>
          </p:cNvPr>
          <p:cNvSpPr/>
          <p:nvPr/>
        </p:nvSpPr>
        <p:spPr>
          <a:xfrm rot="10800000">
            <a:off x="2362200" y="3810000"/>
            <a:ext cx="2047107" cy="2047107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4" name="Прямоугольный треугольник 3">
            <a:hlinkClick r:id="" action="ppaction://macro?name=DragandDrop"/>
          </p:cNvPr>
          <p:cNvSpPr/>
          <p:nvPr/>
        </p:nvSpPr>
        <p:spPr>
          <a:xfrm>
            <a:off x="2362200" y="1676400"/>
            <a:ext cx="2033903" cy="2110769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B0F0"/>
                </a:solidFill>
              </a:rPr>
              <a:t>ВВ</a:t>
            </a:r>
          </a:p>
        </p:txBody>
      </p:sp>
      <p:sp>
        <p:nvSpPr>
          <p:cNvPr id="5" name="Прямоугольник 4">
            <a:hlinkClick r:id="" action="ppaction://macro?name=DragandDrop"/>
          </p:cNvPr>
          <p:cNvSpPr/>
          <p:nvPr/>
        </p:nvSpPr>
        <p:spPr>
          <a:xfrm>
            <a:off x="1295400" y="1371600"/>
            <a:ext cx="1039633" cy="108108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араллелограмм 5">
            <a:hlinkClick r:id="" action="ppaction://macro?name=DragandDrop"/>
          </p:cNvPr>
          <p:cNvSpPr/>
          <p:nvPr/>
        </p:nvSpPr>
        <p:spPr>
          <a:xfrm rot="10800000">
            <a:off x="1524000" y="685800"/>
            <a:ext cx="2148310" cy="665096"/>
          </a:xfrm>
          <a:prstGeom prst="parallelogram">
            <a:avLst>
              <a:gd name="adj" fmla="val 98674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ый треугольник 6">
            <a:hlinkClick r:id="" action="ppaction://macro?name=DragandDrop"/>
          </p:cNvPr>
          <p:cNvSpPr/>
          <p:nvPr/>
        </p:nvSpPr>
        <p:spPr>
          <a:xfrm>
            <a:off x="2895600" y="4419600"/>
            <a:ext cx="1524000" cy="1447801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8" name="Прямоугольный треугольник 7">
            <a:hlinkClick r:id="" action="ppaction://macro?name=DragandDrop"/>
          </p:cNvPr>
          <p:cNvSpPr/>
          <p:nvPr/>
        </p:nvSpPr>
        <p:spPr>
          <a:xfrm rot="8142967" flipH="1">
            <a:off x="1821356" y="2880813"/>
            <a:ext cx="1042911" cy="1057861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ый треугольник 8">
            <a:hlinkClick r:id="" action="ppaction://macro?name=DragandDrop"/>
          </p:cNvPr>
          <p:cNvSpPr/>
          <p:nvPr/>
        </p:nvSpPr>
        <p:spPr>
          <a:xfrm rot="2696777">
            <a:off x="2357290" y="4566080"/>
            <a:ext cx="1076620" cy="107864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Рисунок 9" descr="Двустронний тангра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НООС\Desktop\свеч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1905000"/>
            <a:ext cx="1752600" cy="3249276"/>
          </a:xfrm>
          <a:prstGeom prst="rect">
            <a:avLst/>
          </a:prstGeom>
          <a:noFill/>
        </p:spPr>
      </p:pic>
      <p:sp>
        <p:nvSpPr>
          <p:cNvPr id="3" name="Прямоугольный треугольник 2">
            <a:hlinkClick r:id="" action="ppaction://macro?name=DragandDrop"/>
          </p:cNvPr>
          <p:cNvSpPr/>
          <p:nvPr/>
        </p:nvSpPr>
        <p:spPr>
          <a:xfrm rot="8128897">
            <a:off x="5500362" y="5764924"/>
            <a:ext cx="2047429" cy="1999069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B0F0"/>
                </a:solidFill>
              </a:rPr>
              <a:t>ВВ</a:t>
            </a:r>
          </a:p>
        </p:txBody>
      </p:sp>
      <p:sp>
        <p:nvSpPr>
          <p:cNvPr id="4" name="Прямоугольный треугольник 3">
            <a:hlinkClick r:id="" action="ppaction://macro?name=DragandDrop"/>
          </p:cNvPr>
          <p:cNvSpPr/>
          <p:nvPr/>
        </p:nvSpPr>
        <p:spPr>
          <a:xfrm rot="13466241">
            <a:off x="4848179" y="3597097"/>
            <a:ext cx="1960390" cy="2025054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5" name="Прямоугольный треугольник 4">
            <a:hlinkClick r:id="" action="ppaction://macro?name=DragandDrop"/>
          </p:cNvPr>
          <p:cNvSpPr/>
          <p:nvPr/>
        </p:nvSpPr>
        <p:spPr>
          <a:xfrm rot="8108292" flipH="1">
            <a:off x="6785983" y="4775415"/>
            <a:ext cx="1023616" cy="1082555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Параллелограмм 5">
            <a:hlinkClick r:id="" action="ppaction://macro?name=DragandDrop"/>
          </p:cNvPr>
          <p:cNvSpPr/>
          <p:nvPr/>
        </p:nvSpPr>
        <p:spPr>
          <a:xfrm rot="5400000">
            <a:off x="5316293" y="627307"/>
            <a:ext cx="1767310" cy="665096"/>
          </a:xfrm>
          <a:prstGeom prst="parallelogram">
            <a:avLst>
              <a:gd name="adj" fmla="val 98674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ик 6">
            <a:hlinkClick r:id="" action="ppaction://macro?name=DragandDrop"/>
          </p:cNvPr>
          <p:cNvSpPr/>
          <p:nvPr/>
        </p:nvSpPr>
        <p:spPr>
          <a:xfrm>
            <a:off x="6019800" y="1905000"/>
            <a:ext cx="990600" cy="9906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ый треугольник 7">
            <a:hlinkClick r:id="" action="ppaction://macro?name=DragandDrop"/>
          </p:cNvPr>
          <p:cNvSpPr/>
          <p:nvPr/>
        </p:nvSpPr>
        <p:spPr>
          <a:xfrm rot="2696777">
            <a:off x="6797606" y="3439395"/>
            <a:ext cx="959046" cy="969866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ый треугольник 8">
            <a:hlinkClick r:id="" action="ppaction://macro?name=DragandDrop"/>
          </p:cNvPr>
          <p:cNvSpPr/>
          <p:nvPr/>
        </p:nvSpPr>
        <p:spPr>
          <a:xfrm rot="18887761">
            <a:off x="5836645" y="2139383"/>
            <a:ext cx="1478070" cy="1447801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0" name="Рисунок 9" descr="Двустронний тангра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10318_1027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2743200"/>
            <a:ext cx="2286000" cy="1625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3" name="Рисунок 2" descr="20210318_10280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085372">
            <a:off x="1196545" y="463759"/>
            <a:ext cx="1676400" cy="19431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4" name="Рисунок 3" descr="20210318_10283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568914">
            <a:off x="6088433" y="4813051"/>
            <a:ext cx="2133600" cy="1498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 descr="20210318_1029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745882">
            <a:off x="6136027" y="359923"/>
            <a:ext cx="1676400" cy="20955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 descr="20210318_103007 (1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051241">
            <a:off x="942241" y="4808601"/>
            <a:ext cx="2286000" cy="15367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Рисунок 6" descr="20210318_10313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33800" y="304800"/>
            <a:ext cx="1600200" cy="1955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20210318_10322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581400" y="2590800"/>
            <a:ext cx="1905000" cy="1625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9" name="Рисунок 8" descr="20210318_10325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733800" y="4572000"/>
            <a:ext cx="1600200" cy="20193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" name="Рисунок 9" descr="20210318_103007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477000" y="2819400"/>
            <a:ext cx="2228850" cy="15176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228600"/>
            <a:ext cx="8001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«ПЯТАЯ</a:t>
            </a:r>
            <a:r>
              <a:rPr lang="en-US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дощечка мастерства»</a:t>
            </a:r>
          </a:p>
          <a:p>
            <a:pPr algn="ctr"/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Составление фигур по контурной схеме (силуэту)</a:t>
            </a:r>
            <a:endParaRPr lang="en-US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</p:txBody>
      </p:sp>
      <p:pic>
        <p:nvPicPr>
          <p:cNvPr id="11" name="Рисунок 10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  <p:pic>
        <p:nvPicPr>
          <p:cNvPr id="1026" name="Picture 2" descr="C:\Users\НООС\Desktop\силуэт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219200"/>
            <a:ext cx="3581400" cy="2658395"/>
          </a:xfrm>
          <a:prstGeom prst="rect">
            <a:avLst/>
          </a:prstGeom>
          <a:noFill/>
        </p:spPr>
      </p:pic>
      <p:pic>
        <p:nvPicPr>
          <p:cNvPr id="5" name="Picture 4" descr="C:\Users\НООС\Desktop\06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76800" y="1219200"/>
            <a:ext cx="3514907" cy="4953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609601" y="4419600"/>
            <a:ext cx="411480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УРОВНИ «ПЯТОЙ ДОЩЕЧКИ МАСТЕРСТВА»</a:t>
            </a:r>
          </a:p>
          <a:p>
            <a:endParaRPr lang="ru-RU" sz="1200" b="1" dirty="0">
              <a:solidFill>
                <a:schemeClr val="accent4">
                  <a:lumMod val="50000"/>
                </a:schemeClr>
              </a:solidFill>
              <a:latin typeface="Segoe Print" pitchFamily="2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200" b="1" dirty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НОВИЧОК</a:t>
            </a: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УЧЕНИК</a:t>
            </a:r>
            <a:endParaRPr lang="ru-RU" sz="1200" b="1" dirty="0">
              <a:solidFill>
                <a:schemeClr val="accent4">
                  <a:lumMod val="50000"/>
                </a:schemeClr>
              </a:solidFill>
              <a:latin typeface="Segoe Print" pitchFamily="2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ПОДМАСТЕРЬЕ</a:t>
            </a:r>
            <a:endParaRPr lang="ru-RU" sz="1200" b="1" dirty="0">
              <a:solidFill>
                <a:schemeClr val="accent4">
                  <a:lumMod val="50000"/>
                </a:schemeClr>
              </a:solidFill>
              <a:latin typeface="Segoe Print" pitchFamily="2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МАСТЕР</a:t>
            </a:r>
            <a:endParaRPr lang="ru-RU" sz="1200" b="1" dirty="0">
              <a:solidFill>
                <a:schemeClr val="accent4">
                  <a:lumMod val="50000"/>
                </a:schemeClr>
              </a:solidFill>
              <a:latin typeface="Segoe Print" pitchFamily="2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200" b="1" dirty="0" smtClean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ГУРУ (УЧИТЕЛЬ)</a:t>
            </a:r>
            <a:endParaRPr lang="ru-RU" sz="1200" b="1" dirty="0">
              <a:solidFill>
                <a:schemeClr val="accent4">
                  <a:lumMod val="50000"/>
                </a:schemeClr>
              </a:solidFill>
              <a:latin typeface="Segoe Print" pitchFamily="2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304801"/>
            <a:ext cx="8001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УРОВЕНЬ НОВИЧОК</a:t>
            </a:r>
            <a:endParaRPr lang="ru-RU" sz="1200" b="1" dirty="0">
              <a:solidFill>
                <a:schemeClr val="accent4">
                  <a:lumMod val="50000"/>
                </a:schemeClr>
              </a:solidFill>
              <a:latin typeface="Segoe Print" pitchFamily="2" charset="0"/>
            </a:endParaRP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705600" y="457200"/>
            <a:ext cx="184731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62000" y="457200"/>
            <a:ext cx="8001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12" name="Прямоугольный треугольник 11">
            <a:hlinkClick r:id="" action="ppaction://macro?name=DragandDrop"/>
          </p:cNvPr>
          <p:cNvSpPr/>
          <p:nvPr/>
        </p:nvSpPr>
        <p:spPr>
          <a:xfrm rot="15568970" flipH="1">
            <a:off x="6221860" y="5467455"/>
            <a:ext cx="1066801" cy="1142999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Прямоугольный треугольник 12">
            <a:hlinkClick r:id="" action="ppaction://macro?name=DragandDrop"/>
          </p:cNvPr>
          <p:cNvSpPr/>
          <p:nvPr/>
        </p:nvSpPr>
        <p:spPr>
          <a:xfrm rot="16783748">
            <a:off x="7397668" y="3206668"/>
            <a:ext cx="1066801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ый треугольник 13">
            <a:hlinkClick r:id="" action="ppaction://macro?name=DragandDrop"/>
          </p:cNvPr>
          <p:cNvSpPr/>
          <p:nvPr/>
        </p:nvSpPr>
        <p:spPr>
          <a:xfrm rot="8107400">
            <a:off x="6506541" y="1325811"/>
            <a:ext cx="1617325" cy="1615580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6149" name="Picture 5" descr="C:\Users\НООС\Desktop\домичек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219200"/>
            <a:ext cx="4572000" cy="4726372"/>
          </a:xfrm>
          <a:prstGeom prst="rect">
            <a:avLst/>
          </a:prstGeom>
          <a:noFill/>
        </p:spPr>
      </p:pic>
      <p:sp>
        <p:nvSpPr>
          <p:cNvPr id="19" name="Прямоугольный треугольник 18">
            <a:hlinkClick r:id="" action="ppaction://macro?name=DragandDrop"/>
          </p:cNvPr>
          <p:cNvSpPr/>
          <p:nvPr/>
        </p:nvSpPr>
        <p:spPr>
          <a:xfrm rot="8122304">
            <a:off x="2721355" y="4661854"/>
            <a:ext cx="1563579" cy="1568727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Прямоугольный треугольник 19">
            <a:hlinkClick r:id="" action="ppaction://macro?name=DragandDrop"/>
          </p:cNvPr>
          <p:cNvSpPr/>
          <p:nvPr/>
        </p:nvSpPr>
        <p:spPr>
          <a:xfrm rot="5400000">
            <a:off x="2362200" y="4343400"/>
            <a:ext cx="1066800" cy="10668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рямоугольный треугольник 20">
            <a:hlinkClick r:id="" action="ppaction://macro?name=DragandDrop"/>
          </p:cNvPr>
          <p:cNvSpPr/>
          <p:nvPr/>
        </p:nvSpPr>
        <p:spPr>
          <a:xfrm rot="16200000" flipH="1">
            <a:off x="3505200" y="4343400"/>
            <a:ext cx="1143000" cy="114300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2" name="Рисунок 21" descr="Двустронний тангра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1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00"/>
                            </p:stCondLst>
                            <p:childTnLst>
                              <p:par>
                                <p:cTn id="3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100"/>
                            </p:stCondLst>
                            <p:childTnLst>
                              <p:par>
                                <p:cTn id="3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6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100"/>
                            </p:stCondLst>
                            <p:childTnLst>
                              <p:par>
                                <p:cTn id="4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9" grpId="0" animBg="1"/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52600" y="381000"/>
            <a:ext cx="57912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УРОВЕНЬ </a:t>
            </a: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УЧЕНИК</a:t>
            </a:r>
            <a:endParaRPr lang="ru-RU" sz="1200" b="1" dirty="0">
              <a:solidFill>
                <a:schemeClr val="tx2">
                  <a:lumMod val="50000"/>
                </a:schemeClr>
              </a:solidFill>
              <a:latin typeface="Segoe Print" pitchFamily="2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hlinkClick r:id="" action="ppaction://macro?name=DragandDrop"/>
          </p:cNvPr>
          <p:cNvSpPr/>
          <p:nvPr/>
        </p:nvSpPr>
        <p:spPr>
          <a:xfrm rot="19712095">
            <a:off x="7543800" y="2362200"/>
            <a:ext cx="1066800" cy="10668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ый треугольник 7">
            <a:hlinkClick r:id="" action="ppaction://macro?name=DragandDrop"/>
          </p:cNvPr>
          <p:cNvSpPr/>
          <p:nvPr/>
        </p:nvSpPr>
        <p:spPr>
          <a:xfrm rot="6912702">
            <a:off x="6513597" y="3922798"/>
            <a:ext cx="1143001" cy="11430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ый треугольник 8">
            <a:hlinkClick r:id="" action="ppaction://macro?name=DragandDrop"/>
          </p:cNvPr>
          <p:cNvSpPr/>
          <p:nvPr/>
        </p:nvSpPr>
        <p:spPr>
          <a:xfrm rot="17027521" flipH="1">
            <a:off x="7167462" y="5276823"/>
            <a:ext cx="1168160" cy="1239535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ый треугольник 9">
            <a:hlinkClick r:id="" action="ppaction://macro?name=DragandDrop"/>
          </p:cNvPr>
          <p:cNvSpPr/>
          <p:nvPr/>
        </p:nvSpPr>
        <p:spPr>
          <a:xfrm rot="8107400">
            <a:off x="6542702" y="840410"/>
            <a:ext cx="1776673" cy="1671979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7173" name="Picture 5" descr="C:\Users\НООС\Desktop\елка силуэт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1" y="1143000"/>
            <a:ext cx="5486399" cy="5040917"/>
          </a:xfrm>
          <a:prstGeom prst="rect">
            <a:avLst/>
          </a:prstGeom>
          <a:noFill/>
        </p:spPr>
      </p:pic>
      <p:sp>
        <p:nvSpPr>
          <p:cNvPr id="19" name="Прямоугольник 18">
            <a:hlinkClick r:id="" action="ppaction://macro?name=DragandDrop"/>
          </p:cNvPr>
          <p:cNvSpPr/>
          <p:nvPr/>
        </p:nvSpPr>
        <p:spPr>
          <a:xfrm>
            <a:off x="2514600" y="4876800"/>
            <a:ext cx="1143000" cy="114300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ый треугольник 19">
            <a:hlinkClick r:id="" action="ppaction://macro?name=DragandDrop"/>
          </p:cNvPr>
          <p:cNvSpPr/>
          <p:nvPr/>
        </p:nvSpPr>
        <p:spPr>
          <a:xfrm rot="8107400">
            <a:off x="3454773" y="4017809"/>
            <a:ext cx="1697432" cy="1637982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1" name="Прямоугольный треугольник 20">
            <a:hlinkClick r:id="" action="ppaction://macro?name=DragandDrop"/>
          </p:cNvPr>
          <p:cNvSpPr/>
          <p:nvPr/>
        </p:nvSpPr>
        <p:spPr>
          <a:xfrm rot="5400000">
            <a:off x="3047998" y="3657602"/>
            <a:ext cx="1219204" cy="12192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рямоугольный треугольник 21">
            <a:hlinkClick r:id="" action="ppaction://macro?name=DragandDrop"/>
          </p:cNvPr>
          <p:cNvSpPr/>
          <p:nvPr/>
        </p:nvSpPr>
        <p:spPr>
          <a:xfrm flipH="1">
            <a:off x="1905000" y="3657600"/>
            <a:ext cx="1143000" cy="121920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3" name="Рисунок 22" descr="Двустронний тангра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6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6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6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6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6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60"/>
                            </p:stCondLst>
                            <p:childTnLst>
                              <p:par>
                                <p:cTn id="3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6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60"/>
                            </p:stCondLst>
                            <p:childTnLst>
                              <p:par>
                                <p:cTn id="4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6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60"/>
                            </p:stCondLst>
                            <p:childTnLst>
                              <p:par>
                                <p:cTn id="5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6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60"/>
                            </p:stCondLst>
                            <p:childTnLst>
                              <p:par>
                                <p:cTn id="5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9" grpId="0" animBg="1"/>
      <p:bldP spid="20" grpId="0" animBg="1"/>
      <p:bldP spid="21" grpId="0" animBg="1"/>
      <p:bldP spid="2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71600" y="228600"/>
            <a:ext cx="65531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УРОВЕНЬ </a:t>
            </a: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ПОДМАСТЕРЬЕ</a:t>
            </a:r>
            <a:endParaRPr lang="ru-RU" sz="1200" b="1" dirty="0">
              <a:solidFill>
                <a:schemeClr val="tx2">
                  <a:lumMod val="50000"/>
                </a:schemeClr>
              </a:solidFill>
              <a:latin typeface="Segoe Print" pitchFamily="2" charset="0"/>
              <a:cs typeface="Times New Roman" panose="02020603050405020304" pitchFamily="18" charset="0"/>
            </a:endParaRPr>
          </a:p>
        </p:txBody>
      </p:sp>
      <p:pic>
        <p:nvPicPr>
          <p:cNvPr id="8195" name="Picture 3" descr="C:\Users\НООС\Desktop\чайник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295400"/>
            <a:ext cx="8070937" cy="4516676"/>
          </a:xfrm>
          <a:prstGeom prst="rect">
            <a:avLst/>
          </a:prstGeom>
          <a:noFill/>
        </p:spPr>
      </p:pic>
      <p:sp>
        <p:nvSpPr>
          <p:cNvPr id="13" name="Прямоугольный треугольник 12">
            <a:hlinkClick r:id="" action="ppaction://macro?name=DragandDrop"/>
          </p:cNvPr>
          <p:cNvSpPr/>
          <p:nvPr/>
        </p:nvSpPr>
        <p:spPr>
          <a:xfrm rot="11972642">
            <a:off x="6203301" y="409285"/>
            <a:ext cx="1858315" cy="1872685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4" name="Прямоугольник 13">
            <a:hlinkClick r:id="" action="ppaction://macro?name=DragandDrop"/>
          </p:cNvPr>
          <p:cNvSpPr/>
          <p:nvPr/>
        </p:nvSpPr>
        <p:spPr>
          <a:xfrm rot="3946078">
            <a:off x="802019" y="5357524"/>
            <a:ext cx="1245042" cy="126198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" name="Прямоугольный треугольник 14">
            <a:hlinkClick r:id="" action="ppaction://macro?name=DragandDrop"/>
          </p:cNvPr>
          <p:cNvSpPr/>
          <p:nvPr/>
        </p:nvSpPr>
        <p:spPr>
          <a:xfrm rot="18579266">
            <a:off x="1010756" y="401156"/>
            <a:ext cx="1219201" cy="12192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Прямоугольный треугольник 15">
            <a:hlinkClick r:id="" action="ppaction://macro?name=DragandDrop"/>
          </p:cNvPr>
          <p:cNvSpPr/>
          <p:nvPr/>
        </p:nvSpPr>
        <p:spPr>
          <a:xfrm rot="1422859" flipH="1">
            <a:off x="4625399" y="5356801"/>
            <a:ext cx="1295400" cy="129540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араллелограмм 16">
            <a:hlinkClick r:id="" action="ppaction://macro?name=DragandDrop"/>
          </p:cNvPr>
          <p:cNvSpPr/>
          <p:nvPr/>
        </p:nvSpPr>
        <p:spPr>
          <a:xfrm rot="9118122">
            <a:off x="6781800" y="5257800"/>
            <a:ext cx="2590800" cy="914400"/>
          </a:xfrm>
          <a:prstGeom prst="parallelogram">
            <a:avLst>
              <a:gd name="adj" fmla="val 92571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ый треугольник 17">
            <a:hlinkClick r:id="" action="ppaction://macro?name=DragandDrop"/>
          </p:cNvPr>
          <p:cNvSpPr/>
          <p:nvPr/>
        </p:nvSpPr>
        <p:spPr>
          <a:xfrm rot="8080145">
            <a:off x="3554179" y="1789754"/>
            <a:ext cx="2035639" cy="2059291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" name="Прямоугольник 18">
            <a:hlinkClick r:id="" action="ppaction://macro?name=DragandDrop"/>
          </p:cNvPr>
          <p:cNvSpPr/>
          <p:nvPr/>
        </p:nvSpPr>
        <p:spPr>
          <a:xfrm rot="2676529">
            <a:off x="6688619" y="3184580"/>
            <a:ext cx="1406036" cy="139647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ый треугольник 19">
            <a:hlinkClick r:id="" action="ppaction://macro?name=DragandDrop"/>
          </p:cNvPr>
          <p:cNvSpPr/>
          <p:nvPr/>
        </p:nvSpPr>
        <p:spPr>
          <a:xfrm>
            <a:off x="5943600" y="3505200"/>
            <a:ext cx="1447800" cy="137160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Параллелограмм 21">
            <a:hlinkClick r:id="" action="ppaction://macro?name=DragandDrop"/>
          </p:cNvPr>
          <p:cNvSpPr/>
          <p:nvPr/>
        </p:nvSpPr>
        <p:spPr>
          <a:xfrm rot="5400000">
            <a:off x="1143000" y="3581400"/>
            <a:ext cx="2971800" cy="990600"/>
          </a:xfrm>
          <a:prstGeom prst="parallelogram">
            <a:avLst>
              <a:gd name="adj" fmla="val 92571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ый треугольник 22">
            <a:hlinkClick r:id="" action="ppaction://macro?name=DragandDrop"/>
          </p:cNvPr>
          <p:cNvSpPr/>
          <p:nvPr/>
        </p:nvSpPr>
        <p:spPr>
          <a:xfrm rot="16200000" flipH="1">
            <a:off x="685800" y="2590800"/>
            <a:ext cx="1447800" cy="144780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4" name="Рисунок 23" descr="Двустронний тангра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6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6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6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6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76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26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6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60"/>
                            </p:stCondLst>
                            <p:childTnLst>
                              <p:par>
                                <p:cTn id="3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76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260"/>
                            </p:stCondLst>
                            <p:childTnLst>
                              <p:par>
                                <p:cTn id="4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76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260"/>
                            </p:stCondLst>
                            <p:childTnLst>
                              <p:par>
                                <p:cTn id="5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76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260"/>
                            </p:stCondLst>
                            <p:childTnLst>
                              <p:par>
                                <p:cTn id="6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76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260"/>
                            </p:stCondLst>
                            <p:childTnLst>
                              <p:par>
                                <p:cTn id="7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800" y="152400"/>
            <a:ext cx="5715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УРОВЕНЬ </a:t>
            </a: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МАСТЕР</a:t>
            </a:r>
            <a:endParaRPr lang="ru-RU" sz="1200" b="1" dirty="0">
              <a:solidFill>
                <a:schemeClr val="tx2">
                  <a:lumMod val="50000"/>
                </a:schemeClr>
              </a:solidFill>
              <a:latin typeface="Segoe Print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  <p:pic>
        <p:nvPicPr>
          <p:cNvPr id="9219" name="Picture 3" descr="C:\Users\НООС\Desktop\сердуе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762000"/>
            <a:ext cx="6536792" cy="5707782"/>
          </a:xfrm>
          <a:prstGeom prst="rect">
            <a:avLst/>
          </a:prstGeom>
          <a:noFill/>
        </p:spPr>
      </p:pic>
      <p:sp>
        <p:nvSpPr>
          <p:cNvPr id="13" name="Прямоугольный треугольник 12">
            <a:hlinkClick r:id="" action="ppaction://macro?name=DragandDrop"/>
          </p:cNvPr>
          <p:cNvSpPr/>
          <p:nvPr/>
        </p:nvSpPr>
        <p:spPr>
          <a:xfrm rot="16508387" flipH="1">
            <a:off x="6892991" y="4801302"/>
            <a:ext cx="1329675" cy="1285706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ый треугольник 13">
            <a:hlinkClick r:id="" action="ppaction://macro?name=DragandDrop"/>
          </p:cNvPr>
          <p:cNvSpPr/>
          <p:nvPr/>
        </p:nvSpPr>
        <p:spPr>
          <a:xfrm rot="14009199">
            <a:off x="6676342" y="2133536"/>
            <a:ext cx="1902090" cy="1855783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Параллелограмм 14">
            <a:hlinkClick r:id="" action="ppaction://macro?name=DragandDrop"/>
          </p:cNvPr>
          <p:cNvSpPr/>
          <p:nvPr/>
        </p:nvSpPr>
        <p:spPr>
          <a:xfrm rot="17936598" flipV="1">
            <a:off x="-114300" y="1104900"/>
            <a:ext cx="2667000" cy="914400"/>
          </a:xfrm>
          <a:prstGeom prst="parallelogram">
            <a:avLst>
              <a:gd name="adj" fmla="val 92571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6" name="Прямоугольный треугольник 15">
            <a:hlinkClick r:id="" action="ppaction://macro?name=DragandDrop"/>
          </p:cNvPr>
          <p:cNvSpPr/>
          <p:nvPr/>
        </p:nvSpPr>
        <p:spPr>
          <a:xfrm rot="400609">
            <a:off x="443770" y="3714620"/>
            <a:ext cx="2439317" cy="2532799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B0F0"/>
                </a:solidFill>
              </a:rPr>
              <a:t>ВВ</a:t>
            </a:r>
          </a:p>
        </p:txBody>
      </p:sp>
      <p:sp>
        <p:nvSpPr>
          <p:cNvPr id="18" name="Прямоугольный треугольник 17">
            <a:hlinkClick r:id="" action="ppaction://macro?name=DragandDrop"/>
          </p:cNvPr>
          <p:cNvSpPr/>
          <p:nvPr/>
        </p:nvSpPr>
        <p:spPr>
          <a:xfrm rot="6702678">
            <a:off x="6684534" y="500059"/>
            <a:ext cx="1339303" cy="1355049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Прямоугольный треугольник 20">
            <a:hlinkClick r:id="" action="ppaction://macro?name=DragandDrop"/>
          </p:cNvPr>
          <p:cNvSpPr/>
          <p:nvPr/>
        </p:nvSpPr>
        <p:spPr>
          <a:xfrm rot="18825693">
            <a:off x="3639236" y="1674808"/>
            <a:ext cx="2643072" cy="2772142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rgbClr val="00B0F0"/>
                </a:solidFill>
              </a:rPr>
              <a:t>ВВ</a:t>
            </a:r>
          </a:p>
        </p:txBody>
      </p:sp>
      <p:sp>
        <p:nvSpPr>
          <p:cNvPr id="22" name="Прямоугольник 21">
            <a:hlinkClick r:id="" action="ppaction://macro?name=DragandDrop"/>
          </p:cNvPr>
          <p:cNvSpPr/>
          <p:nvPr/>
        </p:nvSpPr>
        <p:spPr>
          <a:xfrm rot="16200000">
            <a:off x="5259511" y="5179889"/>
            <a:ext cx="1359390" cy="136281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Прямоугольник 23">
            <a:hlinkClick r:id="" action="ppaction://macro?name=DragandDrop"/>
          </p:cNvPr>
          <p:cNvSpPr/>
          <p:nvPr/>
        </p:nvSpPr>
        <p:spPr>
          <a:xfrm rot="18856510">
            <a:off x="3300200" y="4344757"/>
            <a:ext cx="1464505" cy="144508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Прямоугольный треугольник 24">
            <a:hlinkClick r:id="" action="ppaction://macro?name=DragandDrop"/>
          </p:cNvPr>
          <p:cNvSpPr/>
          <p:nvPr/>
        </p:nvSpPr>
        <p:spPr>
          <a:xfrm rot="13498129" flipH="1">
            <a:off x="4262106" y="1361437"/>
            <a:ext cx="1400922" cy="1373846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араллелограмм 25">
            <a:hlinkClick r:id="" action="ppaction://macro?name=DragandDrop"/>
          </p:cNvPr>
          <p:cNvSpPr/>
          <p:nvPr/>
        </p:nvSpPr>
        <p:spPr>
          <a:xfrm flipV="1">
            <a:off x="3962400" y="2057400"/>
            <a:ext cx="2895600" cy="990600"/>
          </a:xfrm>
          <a:prstGeom prst="parallelogram">
            <a:avLst>
              <a:gd name="adj" fmla="val 88217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Прямоугольный треугольник 26">
            <a:hlinkClick r:id="" action="ppaction://macro?name=DragandDrop"/>
          </p:cNvPr>
          <p:cNvSpPr/>
          <p:nvPr/>
        </p:nvSpPr>
        <p:spPr>
          <a:xfrm rot="13461821">
            <a:off x="2281947" y="3322372"/>
            <a:ext cx="1455311" cy="145531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Прямоугольный треугольник 27">
            <a:hlinkClick r:id="" action="ppaction://macro?name=DragandDrop"/>
          </p:cNvPr>
          <p:cNvSpPr/>
          <p:nvPr/>
        </p:nvSpPr>
        <p:spPr>
          <a:xfrm rot="10800000">
            <a:off x="1066800" y="3047997"/>
            <a:ext cx="1905000" cy="1981202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6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6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6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6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6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6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6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60"/>
                            </p:stCondLst>
                            <p:childTnLst>
                              <p:par>
                                <p:cTn id="4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6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60"/>
                            </p:stCondLst>
                            <p:childTnLst>
                              <p:par>
                                <p:cTn id="51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6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60"/>
                            </p:stCondLst>
                            <p:childTnLst>
                              <p:par>
                                <p:cTn id="59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6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60"/>
                            </p:stCondLst>
                            <p:childTnLst>
                              <p:par>
                                <p:cTn id="67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6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560"/>
                            </p:stCondLst>
                            <p:childTnLst>
                              <p:par>
                                <p:cTn id="75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06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9560"/>
                            </p:stCondLst>
                            <p:childTnLst>
                              <p:par>
                                <p:cTn id="83" presetID="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8" grpId="0" animBg="1"/>
      <p:bldP spid="18" grpId="1" animBg="1"/>
      <p:bldP spid="21" grpId="0" animBg="1"/>
      <p:bldP spid="22" grpId="0" animBg="1"/>
      <p:bldP spid="22" grpId="1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5800" y="152400"/>
            <a:ext cx="76961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УРОВЕНЬ </a:t>
            </a:r>
            <a:r>
              <a:rPr lang="ru-RU" sz="1200" b="1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ГУРУ </a:t>
            </a:r>
            <a:r>
              <a:rPr lang="ru-RU" sz="1200" b="1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(УЧИТЕЛЬ)</a:t>
            </a:r>
            <a:endParaRPr lang="ru-RU" sz="1200" b="1" dirty="0">
              <a:solidFill>
                <a:schemeClr val="tx2">
                  <a:lumMod val="50000"/>
                </a:schemeClr>
              </a:solidFill>
              <a:latin typeface="Segoe Print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  <p:pic>
        <p:nvPicPr>
          <p:cNvPr id="10242" name="Picture 2" descr="C:\Users\НООС\Desktop\7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600200"/>
            <a:ext cx="7772400" cy="4191000"/>
          </a:xfrm>
          <a:prstGeom prst="rect">
            <a:avLst/>
          </a:prstGeom>
          <a:noFill/>
        </p:spPr>
      </p:pic>
      <p:sp>
        <p:nvSpPr>
          <p:cNvPr id="5" name="Прямоугольный треугольник 4">
            <a:hlinkClick r:id="" action="ppaction://macro?name=DragandDrop"/>
          </p:cNvPr>
          <p:cNvSpPr/>
          <p:nvPr/>
        </p:nvSpPr>
        <p:spPr>
          <a:xfrm rot="2752377" flipH="1">
            <a:off x="3558857" y="35623"/>
            <a:ext cx="1302189" cy="1337497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Прямоугольный треугольник 6">
            <a:hlinkClick r:id="" action="ppaction://macro?name=DragandDrop"/>
          </p:cNvPr>
          <p:cNvSpPr/>
          <p:nvPr/>
        </p:nvSpPr>
        <p:spPr>
          <a:xfrm rot="21040394">
            <a:off x="1050979" y="632459"/>
            <a:ext cx="1393295" cy="135867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араллелограмм 8">
            <a:hlinkClick r:id="" action="ppaction://macro?name=DragandDrop"/>
          </p:cNvPr>
          <p:cNvSpPr/>
          <p:nvPr/>
        </p:nvSpPr>
        <p:spPr>
          <a:xfrm rot="10800000">
            <a:off x="4724400" y="5867400"/>
            <a:ext cx="2743200" cy="838200"/>
          </a:xfrm>
          <a:prstGeom prst="parallelogram">
            <a:avLst>
              <a:gd name="adj" fmla="val 92571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Прямоугольный треугольник 9">
            <a:hlinkClick r:id="" action="ppaction://macro?name=DragandDrop"/>
          </p:cNvPr>
          <p:cNvSpPr/>
          <p:nvPr/>
        </p:nvSpPr>
        <p:spPr>
          <a:xfrm rot="10057044">
            <a:off x="6888581" y="2993326"/>
            <a:ext cx="1828800" cy="1905000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1" name="Прямоугольный треугольник 10">
            <a:hlinkClick r:id="" action="ppaction://macro?name=DragandDrop"/>
          </p:cNvPr>
          <p:cNvSpPr/>
          <p:nvPr/>
        </p:nvSpPr>
        <p:spPr>
          <a:xfrm rot="5184706">
            <a:off x="284403" y="3068219"/>
            <a:ext cx="2531856" cy="2489886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12" name="Прямоугольный треугольник 11">
            <a:hlinkClick r:id="" action="ppaction://macro?name=DragandDrop"/>
          </p:cNvPr>
          <p:cNvSpPr/>
          <p:nvPr/>
        </p:nvSpPr>
        <p:spPr>
          <a:xfrm rot="7138538">
            <a:off x="6138899" y="754870"/>
            <a:ext cx="2504909" cy="2452044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13" name="Прямоугольник 12">
            <a:hlinkClick r:id="" action="ppaction://macro?name=DragandDrop"/>
          </p:cNvPr>
          <p:cNvSpPr/>
          <p:nvPr/>
        </p:nvSpPr>
        <p:spPr>
          <a:xfrm>
            <a:off x="1981201" y="5562600"/>
            <a:ext cx="1219200" cy="116233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Прямоугольный треугольник 13">
            <a:hlinkClick r:id="" action="ppaction://macro?name=DragandDrop"/>
          </p:cNvPr>
          <p:cNvSpPr/>
          <p:nvPr/>
        </p:nvSpPr>
        <p:spPr>
          <a:xfrm rot="8128961">
            <a:off x="1541044" y="4220908"/>
            <a:ext cx="2422694" cy="2396030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15" name="Прямоугольный треугольник 14">
            <a:hlinkClick r:id="" action="ppaction://macro?name=DragandDrop"/>
          </p:cNvPr>
          <p:cNvSpPr/>
          <p:nvPr/>
        </p:nvSpPr>
        <p:spPr>
          <a:xfrm rot="8157751">
            <a:off x="4991906" y="4196550"/>
            <a:ext cx="2532980" cy="2429067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16" name="Прямоугольный треугольник 15">
            <a:hlinkClick r:id="" action="ppaction://macro?name=DragandDrop"/>
          </p:cNvPr>
          <p:cNvSpPr/>
          <p:nvPr/>
        </p:nvSpPr>
        <p:spPr>
          <a:xfrm rot="18917803">
            <a:off x="3862575" y="3893178"/>
            <a:ext cx="1299837" cy="1238980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>
            <a:hlinkClick r:id="" action="ppaction://macro?name=DragandDrop"/>
          </p:cNvPr>
          <p:cNvSpPr/>
          <p:nvPr/>
        </p:nvSpPr>
        <p:spPr>
          <a:xfrm rot="18902249">
            <a:off x="3015501" y="3062628"/>
            <a:ext cx="1288173" cy="118567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рямоугольный треугольник 18">
            <a:hlinkClick r:id="" action="ppaction://macro?name=DragandDrop"/>
          </p:cNvPr>
          <p:cNvSpPr/>
          <p:nvPr/>
        </p:nvSpPr>
        <p:spPr>
          <a:xfrm rot="8039419" flipH="1">
            <a:off x="3937823" y="2163926"/>
            <a:ext cx="1244029" cy="1234746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Прямоугольный треугольник 19">
            <a:hlinkClick r:id="" action="ppaction://macro?name=DragandDrop"/>
          </p:cNvPr>
          <p:cNvSpPr/>
          <p:nvPr/>
        </p:nvSpPr>
        <p:spPr>
          <a:xfrm>
            <a:off x="4572000" y="1905001"/>
            <a:ext cx="1753415" cy="1751554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1" name="Параллелограмм 20">
            <a:hlinkClick r:id="" action="ppaction://macro?name=DragandDrop"/>
          </p:cNvPr>
          <p:cNvSpPr/>
          <p:nvPr/>
        </p:nvSpPr>
        <p:spPr>
          <a:xfrm rot="10800000">
            <a:off x="3657600" y="3657600"/>
            <a:ext cx="2667000" cy="838200"/>
          </a:xfrm>
          <a:prstGeom prst="parallelogram">
            <a:avLst>
              <a:gd name="adj" fmla="val 107497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152400"/>
            <a:ext cx="7924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«ШЕСТАЯ</a:t>
            </a:r>
            <a:r>
              <a:rPr lang="en-US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дощечка мастерства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»</a:t>
            </a:r>
            <a:endParaRPr lang="en-US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Использование нескольких комплектов </a:t>
            </a:r>
            <a:r>
              <a:rPr lang="ru-RU" sz="12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танграмА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</a:t>
            </a:r>
          </a:p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для Составления </a:t>
            </a:r>
            <a:r>
              <a:rPr lang="ru-RU" sz="12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сюжетНОЙ</a:t>
            </a:r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 КАРТИНКИ</a:t>
            </a:r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8200" y="3429000"/>
            <a:ext cx="3200400" cy="13716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7200" y="1524000"/>
            <a:ext cx="807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200" dirty="0">
              <a:solidFill>
                <a:schemeClr val="accent4">
                  <a:lumMod val="50000"/>
                </a:schemeClr>
              </a:solidFill>
              <a:latin typeface="Segoe Print" pitchFamily="2" charset="0"/>
              <a:cs typeface="Times New Roman" panose="02020603050405020304" pitchFamily="18" charset="0"/>
            </a:endParaRPr>
          </a:p>
          <a:p>
            <a:pPr algn="ctr"/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НАПРИМЕР, В КНИГЕ Я. И. ПЕРЕЛЬМАНА «ВЕСЁЛЫЕ ЗАДАЧИ» ЕСТЬ КАРТИНКА </a:t>
            </a:r>
          </a:p>
          <a:p>
            <a:pPr algn="ctr"/>
            <a:r>
              <a:rPr lang="ru-RU" sz="12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  <a:cs typeface="Times New Roman" panose="02020603050405020304" pitchFamily="18" charset="0"/>
              </a:rPr>
              <a:t>«ИГРА В БИЛЬЯРД» ИЗ 3-х КОМПЛЕКТОВ ТАНГРАМА. </a:t>
            </a:r>
            <a:endParaRPr lang="ru-RU" sz="1200" dirty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5" name="Рисунок 4" descr="Двустронний танграм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  <p:pic>
        <p:nvPicPr>
          <p:cNvPr id="1026" name="Picture 2" descr="C:\Users\НООС\Desktop\20210404_074134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00600" y="3276600"/>
            <a:ext cx="3505200" cy="16383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4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20"/>
                            </p:stCondLst>
                            <p:childTnLst>
                              <p:par>
                                <p:cTn id="1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960"/>
                            </p:stCondLst>
                            <p:childTnLst>
                              <p:par>
                                <p:cTn id="2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40"/>
                            </p:stCondLst>
                            <p:childTnLst>
                              <p:par>
                                <p:cTn id="2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304801"/>
            <a:ext cx="76200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ПАРАДОКСЫ ТАНГРАМА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1000" y="990600"/>
            <a:ext cx="8382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sz="1200" b="1" dirty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Парадокс заключается в следующем: </a:t>
            </a:r>
          </a:p>
          <a:p>
            <a:pPr algn="just"/>
            <a:r>
              <a:rPr lang="ru-RU" altLang="ru-RU" sz="1200" b="1" dirty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каждый раз полностью используя весь набор, можно сложить две или более фигуры, одновременно и отличающиеся, и похожие друг на друга.</a:t>
            </a:r>
          </a:p>
          <a:p>
            <a:pPr algn="just"/>
            <a:endParaRPr lang="ru-RU" altLang="ru-RU" sz="1200" b="1" dirty="0">
              <a:solidFill>
                <a:schemeClr val="accent4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altLang="ru-RU" sz="1200" b="1" dirty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МОНАХ</a:t>
            </a:r>
          </a:p>
        </p:txBody>
      </p:sp>
      <p:pic>
        <p:nvPicPr>
          <p:cNvPr id="4" name="Picture 10" descr="http://theeducationdesk.com/uploads/default/93/f5face751213d1a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33600"/>
            <a:ext cx="2286001" cy="15001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Picture 6" descr="http://www.futilitycloset.com/wp-content/uploads/2010/06/2010-06-26-a-remade-m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2800" y="2057400"/>
            <a:ext cx="2667000" cy="1676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050" name="Picture 2" descr="C:\Users\НООС\Desktop\tans-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53200" y="2133600"/>
            <a:ext cx="2209800" cy="148113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762001" y="4038600"/>
            <a:ext cx="312419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       ЧАША</a:t>
            </a:r>
          </a:p>
        </p:txBody>
      </p:sp>
      <p:pic>
        <p:nvPicPr>
          <p:cNvPr id="2051" name="Picture 3" descr="C:\Users\НООС\Desktop\2011-04-02-the-magic-dice-cu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95400" y="4648200"/>
            <a:ext cx="2305050" cy="14097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4572000" y="4038600"/>
            <a:ext cx="3962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dirty="0">
                <a:solidFill>
                  <a:schemeClr val="accent4">
                    <a:lumMod val="50000"/>
                  </a:schemeClr>
                </a:solidFill>
                <a:latin typeface="Segoe Print" pitchFamily="2" charset="0"/>
              </a:rPr>
              <a:t>ТАНГРАМ</a:t>
            </a:r>
            <a:endParaRPr lang="ru-RU" sz="1200" dirty="0"/>
          </a:p>
        </p:txBody>
      </p:sp>
      <p:pic>
        <p:nvPicPr>
          <p:cNvPr id="2052" name="Picture 4" descr="C:\Users\НООС\Desktop\2021-04-04-10-17-43 (1)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81600" y="4572000"/>
            <a:ext cx="2628900" cy="145732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228600"/>
            <a:ext cx="7924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«СЕДЬМАЯ дощечка мастерства»</a:t>
            </a:r>
            <a:endParaRPr lang="en-US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endParaRPr lang="ru-RU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Составление фигур по карточкам с изображениями объектов</a:t>
            </a:r>
            <a:endParaRPr lang="en-US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</p:txBody>
      </p:sp>
      <p:pic>
        <p:nvPicPr>
          <p:cNvPr id="11266" name="Picture 2" descr="C:\Users\НООС\Desktop\чайничек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1066800"/>
            <a:ext cx="2606675" cy="187166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267" name="Picture 3" descr="C:\Users\НООС\Desktop\свечечк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143000"/>
            <a:ext cx="2044700" cy="2819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268" name="Picture 4" descr="C:\Users\НООС\Desktop\пирамиды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" y="4495800"/>
            <a:ext cx="2514600" cy="1905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269" name="Picture 5" descr="C:\Users\НООС\Desktop\кошечка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3276600"/>
            <a:ext cx="2220912" cy="314483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270" name="Picture 6" descr="C:\Users\НООС\Desktop\клубничка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9000" y="2209800"/>
            <a:ext cx="2253512" cy="301102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Рисунок 7" descr="Двустронний танграм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8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8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8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8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8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8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00" y="990600"/>
            <a:ext cx="1905000" cy="1600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066800"/>
            <a:ext cx="2134344" cy="13794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3600" y="914400"/>
            <a:ext cx="2590800" cy="16764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0400" y="2819400"/>
            <a:ext cx="2133600" cy="16891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24200" y="4876800"/>
            <a:ext cx="2362200" cy="1600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66800" y="304800"/>
            <a:ext cx="70866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ТАНГРАМ В ЖИЗНИ</a:t>
            </a:r>
            <a:endParaRPr lang="en-US" sz="1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</p:txBody>
      </p:sp>
      <p:pic>
        <p:nvPicPr>
          <p:cNvPr id="9" name="Рисунок 8" descr="Двустронний танграм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  <p:pic>
        <p:nvPicPr>
          <p:cNvPr id="10" name="Рисунок 9" descr="IMG-20210404-WA0006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9600" y="3200400"/>
            <a:ext cx="1857375" cy="26670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" name="Рисунок 10" descr="IMG-20210404-WA0006 - копия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400800" y="3276600"/>
            <a:ext cx="1828799" cy="26098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6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6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6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6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6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60"/>
                            </p:stCondLst>
                            <p:childTnLst>
                              <p:par>
                                <p:cTn id="3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6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ый треугольник 1">
            <a:hlinkClick r:id="" action="ppaction://macro?name=DragandDrop"/>
          </p:cNvPr>
          <p:cNvSpPr/>
          <p:nvPr/>
        </p:nvSpPr>
        <p:spPr>
          <a:xfrm rot="18891838">
            <a:off x="3284577" y="815010"/>
            <a:ext cx="2157479" cy="2209265"/>
          </a:xfrm>
          <a:prstGeom prst="rtTriangle">
            <a:avLst/>
          </a:prstGeom>
          <a:solidFill>
            <a:schemeClr val="accent2">
              <a:lumMod val="75000"/>
            </a:schemeClr>
          </a:solidFill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000" b="1" dirty="0">
              <a:solidFill>
                <a:schemeClr val="bg1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sz="900" b="1" dirty="0">
                <a:solidFill>
                  <a:schemeClr val="bg1"/>
                </a:solidFill>
                <a:latin typeface="Segoe Print" pitchFamily="2" charset="0"/>
              </a:rPr>
              <a:t>МЫШЛЕНИЕ</a:t>
            </a:r>
          </a:p>
        </p:txBody>
      </p:sp>
      <p:sp>
        <p:nvSpPr>
          <p:cNvPr id="3" name="Прямоугольный треугольник 2">
            <a:hlinkClick r:id="" action="ppaction://macro?name=DragandDrop"/>
          </p:cNvPr>
          <p:cNvSpPr/>
          <p:nvPr/>
        </p:nvSpPr>
        <p:spPr>
          <a:xfrm rot="2681803">
            <a:off x="4851105" y="2433642"/>
            <a:ext cx="2155232" cy="2113045"/>
          </a:xfrm>
          <a:prstGeom prst="rtTriangle">
            <a:avLst/>
          </a:prstGeom>
          <a:solidFill>
            <a:srgbClr val="00B0F0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endParaRPr lang="ru-RU" sz="900" b="1" dirty="0">
              <a:solidFill>
                <a:srgbClr val="C00000"/>
              </a:solidFill>
              <a:latin typeface="Segoe Print" pitchFamily="2" charset="0"/>
            </a:endParaRP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В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О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О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Б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Р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А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Ж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Е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Н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И</a:t>
            </a:r>
          </a:p>
          <a:p>
            <a:pPr algn="ctr">
              <a:defRPr/>
            </a:pPr>
            <a:r>
              <a:rPr lang="ru-RU" sz="900" b="1" dirty="0">
                <a:solidFill>
                  <a:srgbClr val="C00000"/>
                </a:solidFill>
                <a:latin typeface="Segoe Print" pitchFamily="2" charset="0"/>
              </a:rPr>
              <a:t>Е</a:t>
            </a:r>
          </a:p>
        </p:txBody>
      </p:sp>
      <p:sp>
        <p:nvSpPr>
          <p:cNvPr id="4" name="Прямоугольный треугольник 3">
            <a:hlinkClick r:id="" action="ppaction://macro?name=DragandDrop"/>
          </p:cNvPr>
          <p:cNvSpPr/>
          <p:nvPr/>
        </p:nvSpPr>
        <p:spPr>
          <a:xfrm rot="8033901">
            <a:off x="4582865" y="4427756"/>
            <a:ext cx="1147788" cy="1153060"/>
          </a:xfrm>
          <a:prstGeom prst="rtTriangle">
            <a:avLst/>
          </a:prstGeom>
          <a:solidFill>
            <a:srgbClr val="92D050"/>
          </a:solidFill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Р</a:t>
            </a:r>
          </a:p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Е</a:t>
            </a:r>
          </a:p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Ч</a:t>
            </a:r>
          </a:p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Ь</a:t>
            </a:r>
          </a:p>
        </p:txBody>
      </p:sp>
      <p:sp>
        <p:nvSpPr>
          <p:cNvPr id="5" name="Прямоугольник 4">
            <a:hlinkClick r:id="" action="ppaction://macro?name=DragandDrop"/>
          </p:cNvPr>
          <p:cNvSpPr/>
          <p:nvPr/>
        </p:nvSpPr>
        <p:spPr>
          <a:xfrm rot="18889382">
            <a:off x="3795525" y="3672772"/>
            <a:ext cx="1135001" cy="10759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latin typeface="Segoe Print" pitchFamily="2" charset="0"/>
              </a:rPr>
              <a:t>ВНИМАНИЕ</a:t>
            </a:r>
          </a:p>
        </p:txBody>
      </p:sp>
      <p:sp>
        <p:nvSpPr>
          <p:cNvPr id="6" name="Прямоугольный треугольник 5">
            <a:hlinkClick r:id="" action="ppaction://macro?name=DragandDrop"/>
          </p:cNvPr>
          <p:cNvSpPr/>
          <p:nvPr/>
        </p:nvSpPr>
        <p:spPr>
          <a:xfrm>
            <a:off x="2819400" y="3505200"/>
            <a:ext cx="1524000" cy="1524000"/>
          </a:xfrm>
          <a:prstGeom prst="rtTriangle">
            <a:avLst/>
          </a:prstGeom>
          <a:solidFill>
            <a:srgbClr val="FFFF0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П</a:t>
            </a:r>
          </a:p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А</a:t>
            </a:r>
          </a:p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М</a:t>
            </a:r>
          </a:p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Я</a:t>
            </a:r>
          </a:p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Т</a:t>
            </a:r>
          </a:p>
          <a:p>
            <a:pPr algn="ctr">
              <a:defRPr/>
            </a:pPr>
            <a:r>
              <a:rPr lang="ru-RU" sz="1000" b="1" dirty="0">
                <a:solidFill>
                  <a:srgbClr val="C00000"/>
                </a:solidFill>
                <a:latin typeface="Segoe Print" pitchFamily="2" charset="0"/>
              </a:rPr>
              <a:t>Ь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7" name="Прямоугольный треугольник 6">
            <a:hlinkClick r:id="" action="ppaction://macro?name=DragandDrop"/>
          </p:cNvPr>
          <p:cNvSpPr/>
          <p:nvPr/>
        </p:nvSpPr>
        <p:spPr>
          <a:xfrm rot="13427617">
            <a:off x="3027096" y="2889791"/>
            <a:ext cx="1107929" cy="1154615"/>
          </a:xfrm>
          <a:prstGeom prst="rtTriangle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ru-RU" sz="1000" b="1" dirty="0">
                <a:latin typeface="Segoe Print" pitchFamily="2" charset="0"/>
              </a:rPr>
              <a:t>В</a:t>
            </a:r>
          </a:p>
          <a:p>
            <a:pPr algn="ctr">
              <a:defRPr/>
            </a:pPr>
            <a:r>
              <a:rPr lang="ru-RU" sz="1000" b="1" dirty="0">
                <a:latin typeface="Segoe Print" pitchFamily="2" charset="0"/>
              </a:rPr>
              <a:t>О</a:t>
            </a:r>
          </a:p>
          <a:p>
            <a:pPr algn="ctr">
              <a:defRPr/>
            </a:pPr>
            <a:r>
              <a:rPr lang="ru-RU" sz="1000" b="1" dirty="0">
                <a:latin typeface="Segoe Print" pitchFamily="2" charset="0"/>
              </a:rPr>
              <a:t>Л</a:t>
            </a:r>
          </a:p>
          <a:p>
            <a:pPr algn="ctr">
              <a:defRPr/>
            </a:pPr>
            <a:r>
              <a:rPr lang="ru-RU" sz="1000" b="1" dirty="0">
                <a:latin typeface="Segoe Print" pitchFamily="2" charset="0"/>
              </a:rPr>
              <a:t>Я</a:t>
            </a:r>
          </a:p>
        </p:txBody>
      </p:sp>
      <p:sp>
        <p:nvSpPr>
          <p:cNvPr id="8" name="Параллелограмм 7">
            <a:hlinkClick r:id="" action="ppaction://macro?name=DragandDrop"/>
          </p:cNvPr>
          <p:cNvSpPr/>
          <p:nvPr/>
        </p:nvSpPr>
        <p:spPr>
          <a:xfrm rot="16200000">
            <a:off x="2019300" y="2705100"/>
            <a:ext cx="2362200" cy="762000"/>
          </a:xfrm>
          <a:prstGeom prst="parallelogram">
            <a:avLst>
              <a:gd name="adj" fmla="val 98674"/>
            </a:avLst>
          </a:prstGeom>
          <a:solidFill>
            <a:srgbClr val="FF00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anchor="ctr"/>
          <a:lstStyle/>
          <a:p>
            <a:pPr algn="ctr">
              <a:defRPr/>
            </a:pPr>
            <a:r>
              <a:rPr lang="ru-RU" sz="900" b="1" dirty="0">
                <a:latin typeface="Segoe Print" pitchFamily="2" charset="0"/>
              </a:rPr>
              <a:t>В</a:t>
            </a:r>
          </a:p>
          <a:p>
            <a:pPr algn="ctr">
              <a:defRPr/>
            </a:pPr>
            <a:r>
              <a:rPr lang="ru-RU" sz="900" b="1" dirty="0">
                <a:latin typeface="Segoe Print" pitchFamily="2" charset="0"/>
              </a:rPr>
              <a:t>О</a:t>
            </a:r>
          </a:p>
          <a:p>
            <a:pPr algn="ctr">
              <a:defRPr/>
            </a:pPr>
            <a:r>
              <a:rPr lang="ru-RU" sz="900" b="1" dirty="0">
                <a:latin typeface="Segoe Print" pitchFamily="2" charset="0"/>
              </a:rPr>
              <a:t>С</a:t>
            </a:r>
          </a:p>
          <a:p>
            <a:pPr algn="ctr">
              <a:defRPr/>
            </a:pPr>
            <a:r>
              <a:rPr lang="ru-RU" sz="900" b="1" dirty="0">
                <a:latin typeface="Segoe Print" pitchFamily="2" charset="0"/>
              </a:rPr>
              <a:t>П</a:t>
            </a:r>
          </a:p>
          <a:p>
            <a:pPr algn="ctr">
              <a:defRPr/>
            </a:pPr>
            <a:r>
              <a:rPr lang="ru-RU" sz="900" b="1" dirty="0">
                <a:latin typeface="Segoe Print" pitchFamily="2" charset="0"/>
              </a:rPr>
              <a:t>Р</a:t>
            </a:r>
          </a:p>
          <a:p>
            <a:pPr algn="ctr">
              <a:defRPr/>
            </a:pPr>
            <a:r>
              <a:rPr lang="ru-RU" sz="900" b="1" dirty="0">
                <a:latin typeface="Segoe Print" pitchFamily="2" charset="0"/>
              </a:rPr>
              <a:t>И</a:t>
            </a:r>
          </a:p>
          <a:p>
            <a:pPr algn="ctr">
              <a:defRPr/>
            </a:pPr>
            <a:r>
              <a:rPr lang="ru-RU" sz="900" b="1" dirty="0">
                <a:latin typeface="Segoe Print" pitchFamily="2" charset="0"/>
              </a:rPr>
              <a:t>Я</a:t>
            </a:r>
          </a:p>
          <a:p>
            <a:pPr algn="ctr">
              <a:defRPr/>
            </a:pPr>
            <a:r>
              <a:rPr lang="ru-RU" sz="900" b="1" dirty="0">
                <a:latin typeface="Segoe Print" pitchFamily="2" charset="0"/>
              </a:rPr>
              <a:t>Т</a:t>
            </a:r>
          </a:p>
          <a:p>
            <a:pPr algn="ctr">
              <a:defRPr/>
            </a:pPr>
            <a:r>
              <a:rPr lang="ru-RU" sz="900" b="1" dirty="0">
                <a:latin typeface="Segoe Print" pitchFamily="2" charset="0"/>
              </a:rPr>
              <a:t>И</a:t>
            </a:r>
          </a:p>
          <a:p>
            <a:pPr algn="ctr">
              <a:defRPr/>
            </a:pPr>
            <a:r>
              <a:rPr lang="ru-RU" sz="1000" b="1" dirty="0">
                <a:latin typeface="Segoe Print" pitchFamily="2" charset="0"/>
              </a:rPr>
              <a:t>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143000" y="685801"/>
            <a:ext cx="6858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Segoe Print" pitchFamily="2" charset="0"/>
              </a:rPr>
              <a:t>СПАСИБО ЗА ВНИМАНИЕ!</a:t>
            </a:r>
            <a:endParaRPr lang="en-US" sz="28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Segoe Print" pitchFamily="2" charset="0"/>
            </a:endParaRPr>
          </a:p>
        </p:txBody>
      </p:sp>
      <p:pic>
        <p:nvPicPr>
          <p:cNvPr id="11" name="Рисунок 10" descr="Двустронний танграм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34400" y="62484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1679</TotalTime>
  <Words>836</Words>
  <Application>Microsoft Office PowerPoint</Application>
  <PresentationFormat>Экран (4:3)</PresentationFormat>
  <Paragraphs>223</Paragraphs>
  <Slides>23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НООС</dc:creator>
  <cp:lastModifiedBy>НООС</cp:lastModifiedBy>
  <cp:revision>301</cp:revision>
  <dcterms:created xsi:type="dcterms:W3CDTF">2021-04-02T12:07:05Z</dcterms:created>
  <dcterms:modified xsi:type="dcterms:W3CDTF">2021-04-05T15:33:30Z</dcterms:modified>
</cp:coreProperties>
</file>