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71" r:id="rId3"/>
    <p:sldId id="272" r:id="rId4"/>
    <p:sldId id="258" r:id="rId5"/>
    <p:sldId id="259" r:id="rId6"/>
    <p:sldId id="260" r:id="rId7"/>
    <p:sldId id="261" r:id="rId8"/>
    <p:sldId id="266" r:id="rId9"/>
    <p:sldId id="273" r:id="rId10"/>
    <p:sldId id="262" r:id="rId11"/>
    <p:sldId id="263" r:id="rId12"/>
    <p:sldId id="275" r:id="rId13"/>
    <p:sldId id="276" r:id="rId14"/>
    <p:sldId id="274" r:id="rId15"/>
    <p:sldId id="277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0" d="100"/>
          <a:sy n="110" d="100"/>
        </p:scale>
        <p:origin x="-156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2771800" y="1124744"/>
            <a:ext cx="5915000" cy="4608512"/>
          </a:xfrm>
        </p:spPr>
        <p:txBody>
          <a:bodyPr>
            <a:normAutofit/>
          </a:bodyPr>
          <a:lstStyle>
            <a:lvl1pPr>
              <a:defRPr sz="2400" b="1" u="none" baseline="0"/>
            </a:lvl1pPr>
          </a:lstStyle>
          <a:p>
            <a:r>
              <a:rPr lang="ru-RU" dirty="0" smtClean="0"/>
              <a:t>Автор шаблону – Несенюк О.В.,</a:t>
            </a:r>
            <a:br>
              <a:rPr lang="ru-RU" dirty="0" smtClean="0"/>
            </a:br>
            <a:r>
              <a:rPr lang="ru-RU" dirty="0" err="1" smtClean="0"/>
              <a:t>Житомирський</a:t>
            </a:r>
            <a:r>
              <a:rPr lang="ru-RU" dirty="0" smtClean="0"/>
              <a:t> </a:t>
            </a:r>
            <a:r>
              <a:rPr lang="ru-RU" dirty="0" err="1" smtClean="0"/>
              <a:t>міський</a:t>
            </a:r>
            <a:r>
              <a:rPr lang="ru-RU" dirty="0" smtClean="0"/>
              <a:t> </a:t>
            </a:r>
            <a:r>
              <a:rPr lang="ru-RU" dirty="0" err="1" smtClean="0"/>
              <a:t>колегіум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Ви можете </a:t>
            </a:r>
            <a:r>
              <a:rPr lang="ru-RU" dirty="0" err="1" smtClean="0"/>
              <a:t>використовувати</a:t>
            </a:r>
            <a:r>
              <a:rPr lang="ru-RU" dirty="0" smtClean="0"/>
              <a:t> </a:t>
            </a:r>
            <a:r>
              <a:rPr lang="ru-RU" dirty="0" err="1" smtClean="0"/>
              <a:t>дане</a:t>
            </a:r>
            <a:r>
              <a:rPr lang="ru-RU" dirty="0" smtClean="0"/>
              <a:t> </a:t>
            </a:r>
            <a:r>
              <a:rPr lang="ru-RU" dirty="0" err="1" smtClean="0"/>
              <a:t>оформлення</a:t>
            </a:r>
            <a:r>
              <a:rPr lang="ru-RU" dirty="0" smtClean="0"/>
              <a:t> для </a:t>
            </a:r>
            <a:r>
              <a:rPr lang="ru-RU" dirty="0" err="1" smtClean="0"/>
              <a:t>створення</a:t>
            </a:r>
            <a:r>
              <a:rPr lang="ru-RU" dirty="0" smtClean="0"/>
              <a:t> </a:t>
            </a:r>
            <a:r>
              <a:rPr lang="ru-RU" dirty="0" err="1" smtClean="0"/>
              <a:t>своїх</a:t>
            </a:r>
            <a:r>
              <a:rPr lang="ru-RU" dirty="0" smtClean="0"/>
              <a:t> </a:t>
            </a:r>
            <a:r>
              <a:rPr lang="ru-RU" dirty="0" err="1" smtClean="0"/>
              <a:t>презентацій</a:t>
            </a:r>
            <a:r>
              <a:rPr lang="ru-RU" dirty="0" smtClean="0"/>
              <a:t>, але у </a:t>
            </a:r>
            <a:r>
              <a:rPr lang="ru-RU" dirty="0" err="1" smtClean="0"/>
              <a:t>своїй</a:t>
            </a:r>
            <a:r>
              <a:rPr lang="ru-RU" dirty="0" smtClean="0"/>
              <a:t> </a:t>
            </a:r>
            <a:r>
              <a:rPr lang="ru-RU" dirty="0" err="1" smtClean="0"/>
              <a:t>презентації</a:t>
            </a:r>
            <a:r>
              <a:rPr lang="ru-RU" dirty="0" smtClean="0"/>
              <a:t> </a:t>
            </a:r>
            <a:r>
              <a:rPr lang="ru-RU" dirty="0" err="1" smtClean="0"/>
              <a:t>ви</a:t>
            </a:r>
            <a:r>
              <a:rPr lang="ru-RU" dirty="0" smtClean="0"/>
              <a:t> </a:t>
            </a:r>
            <a:r>
              <a:rPr lang="ru-RU" dirty="0" err="1" smtClean="0"/>
              <a:t>повинні</a:t>
            </a:r>
            <a:r>
              <a:rPr lang="ru-RU" dirty="0" smtClean="0"/>
              <a:t> </a:t>
            </a:r>
            <a:r>
              <a:rPr lang="ru-RU" dirty="0" err="1" smtClean="0"/>
              <a:t>вказати</a:t>
            </a:r>
            <a:r>
              <a:rPr lang="ru-RU" dirty="0" smtClean="0"/>
              <a:t> автора та  </a:t>
            </a:r>
            <a:r>
              <a:rPr lang="ru-RU" dirty="0" err="1" smtClean="0"/>
              <a:t>джерело</a:t>
            </a:r>
            <a:r>
              <a:rPr lang="ru-RU" dirty="0" smtClean="0"/>
              <a:t> шаблону</a:t>
            </a:r>
            <a:br>
              <a:rPr lang="ru-RU" dirty="0" smtClean="0"/>
            </a:br>
            <a:r>
              <a:rPr lang="ru-RU" dirty="0" smtClean="0"/>
              <a:t>Сайт: </a:t>
            </a:r>
            <a:r>
              <a:rPr lang="en-US" dirty="0" smtClean="0"/>
              <a:t>http://shkola-ditsad.ucoz.com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22.04.2020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4" r:id="rId5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 txBox="1">
            <a:spLocks/>
          </p:cNvSpPr>
          <p:nvPr/>
        </p:nvSpPr>
        <p:spPr>
          <a:xfrm>
            <a:off x="395536" y="1124744"/>
            <a:ext cx="8229600" cy="242889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УКРАЇНСЬКА МОВА 11 КЛАС</a:t>
            </a:r>
          </a:p>
          <a:p>
            <a:endParaRPr lang="uk-UA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Текст.</a:t>
            </a:r>
            <a:br>
              <a:rPr lang="uk-UA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Його основні ознаки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одержимое 2"/>
          <p:cNvSpPr txBox="1">
            <a:spLocks/>
          </p:cNvSpPr>
          <p:nvPr/>
        </p:nvSpPr>
        <p:spPr>
          <a:xfrm>
            <a:off x="3929058" y="4357694"/>
            <a:ext cx="4757742" cy="176846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Підготувала Савчук Оксана Володимирівна,</a:t>
            </a:r>
          </a:p>
          <a:p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учитель української мови та літератури</a:t>
            </a:r>
          </a:p>
          <a:p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МЗЗ «Партенітська школа» міста Алушти</a:t>
            </a:r>
            <a:endParaRPr lang="ru-RU" sz="1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259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124744"/>
            <a:ext cx="9144000" cy="32778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endParaRPr lang="ru-RU" b="1" dirty="0" smtClean="0">
              <a:solidFill>
                <a:srgbClr val="0F243E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ru-RU" b="1" dirty="0" smtClean="0">
              <a:solidFill>
                <a:srgbClr val="0F243E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ru-RU" b="1" dirty="0">
              <a:solidFill>
                <a:srgbClr val="0F243E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ru-RU" b="1" dirty="0" smtClean="0">
              <a:solidFill>
                <a:srgbClr val="0F243E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ru-RU" b="1" dirty="0">
              <a:solidFill>
                <a:srgbClr val="0F243E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b="1" dirty="0" smtClean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Мета</a:t>
            </a:r>
            <a:r>
              <a:rPr lang="ru-RU" b="1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: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повторити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 та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узагальнити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знання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smtClean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про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основні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ознаки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 тексту, </a:t>
            </a:r>
            <a:r>
              <a:rPr lang="ru-RU" dirty="0" err="1" smtClean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ознайомитись</a:t>
            </a:r>
            <a:r>
              <a:rPr lang="ru-RU" dirty="0" smtClean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 smtClean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із</a:t>
            </a:r>
            <a:r>
              <a:rPr lang="ru-RU" dirty="0" smtClean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поняттями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 «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мікротема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», «абзац»;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удосконалювати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навички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визначати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мікротеми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,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абзаци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;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розвивати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логічне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мислення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,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аналітичні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здібності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,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вміння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зіставляти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мовні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явища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,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робити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висновки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;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виховувати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увагу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 до слова,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інтерес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 до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вивчення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структури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 тексту з метою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кращого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оволодіння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навичками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складання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текстів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.</a:t>
            </a:r>
            <a:endParaRPr lang="ru-RU" sz="1600" dirty="0">
              <a:ea typeface="Calibri"/>
              <a:cs typeface="Times New Roman"/>
            </a:endParaRPr>
          </a:p>
        </p:txBody>
      </p:sp>
      <p:pic>
        <p:nvPicPr>
          <p:cNvPr id="1026" name="Picture 2" descr="http://justclickit.ru/flash/book/book%20(174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494" y="1296803"/>
            <a:ext cx="781050" cy="146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1995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344" y="1052736"/>
            <a:ext cx="91440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err="1">
                <a:solidFill>
                  <a:srgbClr val="C00000"/>
                </a:solidFill>
              </a:rPr>
              <a:t>Спостереження</a:t>
            </a:r>
            <a:r>
              <a:rPr lang="ru-RU" b="1" dirty="0">
                <a:solidFill>
                  <a:srgbClr val="C00000"/>
                </a:solidFill>
              </a:rPr>
              <a:t>.</a:t>
            </a:r>
          </a:p>
          <a:p>
            <a:r>
              <a:rPr lang="ru-RU" dirty="0"/>
              <a:t>— Прочитайте </a:t>
            </a:r>
            <a:r>
              <a:rPr lang="ru-RU" dirty="0" err="1"/>
              <a:t>речення</a:t>
            </a:r>
            <a:r>
              <a:rPr lang="ru-RU" dirty="0"/>
              <a:t>. </a:t>
            </a:r>
            <a:r>
              <a:rPr lang="ru-RU" dirty="0" err="1"/>
              <a:t>Чи</a:t>
            </a:r>
            <a:r>
              <a:rPr lang="ru-RU" dirty="0"/>
              <a:t> </a:t>
            </a:r>
            <a:r>
              <a:rPr lang="ru-RU" dirty="0" err="1"/>
              <a:t>можна</a:t>
            </a:r>
            <a:r>
              <a:rPr lang="ru-RU" dirty="0"/>
              <a:t> з них </a:t>
            </a:r>
            <a:r>
              <a:rPr lang="ru-RU" dirty="0" err="1"/>
              <a:t>скласти</a:t>
            </a:r>
            <a:r>
              <a:rPr lang="ru-RU" dirty="0"/>
              <a:t> текст? </a:t>
            </a:r>
            <a:r>
              <a:rPr lang="ru-RU" dirty="0" err="1" smtClean="0"/>
              <a:t>Що</a:t>
            </a:r>
            <a:r>
              <a:rPr lang="ru-RU" dirty="0" smtClean="0"/>
              <a:t>  </a:t>
            </a:r>
            <a:r>
              <a:rPr lang="ru-RU" dirty="0"/>
              <a:t>для </a:t>
            </a:r>
            <a:r>
              <a:rPr lang="ru-RU" dirty="0" err="1"/>
              <a:t>цього</a:t>
            </a:r>
            <a:r>
              <a:rPr lang="ru-RU" dirty="0"/>
              <a:t> </a:t>
            </a:r>
            <a:r>
              <a:rPr lang="ru-RU" dirty="0" err="1"/>
              <a:t>потрібно</a:t>
            </a:r>
            <a:r>
              <a:rPr lang="ru-RU" dirty="0"/>
              <a:t> </a:t>
            </a:r>
            <a:r>
              <a:rPr lang="ru-RU" dirty="0" err="1"/>
              <a:t>зробити</a:t>
            </a:r>
            <a:r>
              <a:rPr lang="ru-RU" dirty="0"/>
              <a:t>?</a:t>
            </a:r>
          </a:p>
          <a:p>
            <a:endParaRPr lang="ru-RU" dirty="0" smtClean="0"/>
          </a:p>
          <a:p>
            <a:r>
              <a:rPr lang="ru-RU" dirty="0" smtClean="0"/>
              <a:t>І</a:t>
            </a:r>
            <a:r>
              <a:rPr lang="ru-RU" dirty="0"/>
              <a:t>. Як </a:t>
            </a:r>
            <a:r>
              <a:rPr lang="ru-RU" dirty="0" err="1"/>
              <a:t>відомо</a:t>
            </a:r>
            <a:r>
              <a:rPr lang="ru-RU" dirty="0"/>
              <a:t>, </a:t>
            </a:r>
            <a:r>
              <a:rPr lang="ru-RU" dirty="0" err="1"/>
              <a:t>мова</a:t>
            </a:r>
            <a:r>
              <a:rPr lang="ru-RU" dirty="0"/>
              <a:t> </a:t>
            </a:r>
            <a:r>
              <a:rPr lang="ru-RU" dirty="0" err="1"/>
              <a:t>постійно</a:t>
            </a:r>
            <a:r>
              <a:rPr lang="ru-RU" dirty="0"/>
              <a:t> (</a:t>
            </a:r>
            <a:r>
              <a:rPr lang="ru-RU" dirty="0" err="1"/>
              <a:t>хоч</a:t>
            </a:r>
            <a:r>
              <a:rPr lang="ru-RU" dirty="0"/>
              <a:t> і </a:t>
            </a:r>
            <a:r>
              <a:rPr lang="ru-RU" dirty="0" err="1"/>
              <a:t>дуже</a:t>
            </a:r>
            <a:r>
              <a:rPr lang="ru-RU" dirty="0"/>
              <a:t> </a:t>
            </a:r>
            <a:r>
              <a:rPr lang="ru-RU" dirty="0" err="1"/>
              <a:t>повільно</a:t>
            </a:r>
            <a:r>
              <a:rPr lang="ru-RU" dirty="0"/>
              <a:t>) </a:t>
            </a:r>
            <a:r>
              <a:rPr lang="ru-RU" dirty="0" err="1"/>
              <a:t>розвивається</a:t>
            </a:r>
            <a:r>
              <a:rPr lang="ru-RU" dirty="0"/>
              <a:t>, у </a:t>
            </a:r>
            <a:r>
              <a:rPr lang="ru-RU" dirty="0" err="1"/>
              <a:t>процесі</a:t>
            </a:r>
            <a:r>
              <a:rPr lang="ru-RU" dirty="0"/>
              <a:t> </a:t>
            </a:r>
            <a:r>
              <a:rPr lang="ru-RU" dirty="0" err="1"/>
              <a:t>розвитку</a:t>
            </a:r>
            <a:r>
              <a:rPr lang="ru-RU" dirty="0"/>
              <a:t> </a:t>
            </a:r>
            <a:r>
              <a:rPr lang="ru-RU" dirty="0" err="1"/>
              <a:t>змінюються</a:t>
            </a:r>
            <a:r>
              <a:rPr lang="ru-RU" dirty="0"/>
              <a:t> </a:t>
            </a:r>
            <a:r>
              <a:rPr lang="ru-RU" dirty="0" err="1"/>
              <a:t>її</a:t>
            </a:r>
            <a:r>
              <a:rPr lang="ru-RU" dirty="0"/>
              <a:t> </a:t>
            </a:r>
            <a:r>
              <a:rPr lang="ru-RU" dirty="0" err="1"/>
              <a:t>норми</a:t>
            </a:r>
            <a:r>
              <a:rPr lang="ru-RU" dirty="0"/>
              <a:t>. 2. </a:t>
            </a:r>
            <a:r>
              <a:rPr lang="ru-RU" dirty="0" err="1"/>
              <a:t>Мовна</a:t>
            </a:r>
            <a:r>
              <a:rPr lang="ru-RU" dirty="0"/>
              <a:t> норма — регулятор </a:t>
            </a:r>
            <a:r>
              <a:rPr lang="ru-RU" dirty="0" err="1"/>
              <a:t>правильності</a:t>
            </a:r>
            <a:r>
              <a:rPr lang="ru-RU" dirty="0"/>
              <a:t> </a:t>
            </a:r>
            <a:r>
              <a:rPr lang="ru-RU" dirty="0" err="1"/>
              <a:t>літературної</a:t>
            </a:r>
            <a:r>
              <a:rPr lang="ru-RU" dirty="0"/>
              <a:t> </a:t>
            </a:r>
            <a:r>
              <a:rPr lang="ru-RU" dirty="0" err="1"/>
              <a:t>мови</a:t>
            </a:r>
            <a:r>
              <a:rPr lang="ru-RU" dirty="0"/>
              <a:t> та </a:t>
            </a:r>
            <a:r>
              <a:rPr lang="ru-RU" dirty="0" err="1"/>
              <a:t>головна</a:t>
            </a:r>
            <a:r>
              <a:rPr lang="ru-RU" dirty="0"/>
              <a:t> </a:t>
            </a:r>
            <a:r>
              <a:rPr lang="ru-RU" dirty="0" err="1"/>
              <a:t>умова</a:t>
            </a:r>
            <a:r>
              <a:rPr lang="ru-RU" dirty="0"/>
              <a:t> </a:t>
            </a:r>
            <a:r>
              <a:rPr lang="ru-RU" dirty="0" err="1"/>
              <a:t>її</a:t>
            </a:r>
            <a:r>
              <a:rPr lang="ru-RU" dirty="0"/>
              <a:t> </a:t>
            </a:r>
            <a:r>
              <a:rPr lang="ru-RU" dirty="0" err="1"/>
              <a:t>стійкої</a:t>
            </a:r>
            <a:r>
              <a:rPr lang="ru-RU" dirty="0"/>
              <a:t> </a:t>
            </a:r>
            <a:r>
              <a:rPr lang="ru-RU" dirty="0" err="1"/>
              <a:t>стабільності</a:t>
            </a:r>
            <a:r>
              <a:rPr lang="ru-RU" dirty="0"/>
              <a:t>. 3. </a:t>
            </a:r>
            <a:r>
              <a:rPr lang="ru-RU" dirty="0" err="1"/>
              <a:t>Ні</a:t>
            </a:r>
            <a:r>
              <a:rPr lang="ru-RU" dirty="0"/>
              <a:t>, </a:t>
            </a:r>
            <a:r>
              <a:rPr lang="ru-RU" dirty="0" err="1"/>
              <a:t>незмінних</a:t>
            </a:r>
            <a:r>
              <a:rPr lang="ru-RU" dirty="0"/>
              <a:t> норм не </a:t>
            </a:r>
            <a:r>
              <a:rPr lang="ru-RU" dirty="0" err="1"/>
              <a:t>буває</a:t>
            </a:r>
            <a:r>
              <a:rPr lang="ru-RU" dirty="0"/>
              <a:t>. 4. </a:t>
            </a:r>
            <a:r>
              <a:rPr lang="ru-RU" dirty="0" err="1"/>
              <a:t>Чи</a:t>
            </a:r>
            <a:r>
              <a:rPr lang="ru-RU" dirty="0"/>
              <a:t> значить </a:t>
            </a:r>
            <a:r>
              <a:rPr lang="ru-RU" dirty="0" err="1"/>
              <a:t>це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мовна</a:t>
            </a:r>
            <a:r>
              <a:rPr lang="ru-RU" dirty="0"/>
              <a:t> норма </a:t>
            </a:r>
            <a:r>
              <a:rPr lang="ru-RU" dirty="0" err="1"/>
              <a:t>постійна</a:t>
            </a:r>
            <a:r>
              <a:rPr lang="ru-RU" dirty="0"/>
              <a:t>, </a:t>
            </a:r>
            <a:r>
              <a:rPr lang="ru-RU" dirty="0" err="1"/>
              <a:t>незмінна</a:t>
            </a:r>
            <a:r>
              <a:rPr lang="ru-RU" dirty="0"/>
              <a:t>?</a:t>
            </a:r>
          </a:p>
          <a:p>
            <a:endParaRPr lang="ru-RU" dirty="0" smtClean="0"/>
          </a:p>
          <a:p>
            <a:r>
              <a:rPr lang="ru-RU" dirty="0" smtClean="0"/>
              <a:t>(</a:t>
            </a:r>
            <a:r>
              <a:rPr lang="ru-RU" dirty="0"/>
              <a:t>Порядок </a:t>
            </a:r>
            <a:r>
              <a:rPr lang="ru-RU" dirty="0" err="1"/>
              <a:t>речень</a:t>
            </a:r>
            <a:r>
              <a:rPr lang="ru-RU" dirty="0"/>
              <a:t> </a:t>
            </a:r>
            <a:r>
              <a:rPr lang="ru-RU" dirty="0" err="1"/>
              <a:t>мас</a:t>
            </a:r>
            <a:r>
              <a:rPr lang="ru-RU" dirty="0"/>
              <a:t> бути таким: 2, 4, 3, 1).</a:t>
            </a:r>
          </a:p>
          <a:p>
            <a:endParaRPr lang="ru-RU" dirty="0" smtClean="0"/>
          </a:p>
          <a:p>
            <a:r>
              <a:rPr lang="ru-RU" dirty="0" smtClean="0"/>
              <a:t>— </a:t>
            </a:r>
            <a:r>
              <a:rPr lang="ru-RU" dirty="0" err="1"/>
              <a:t>Зробіть</a:t>
            </a:r>
            <a:r>
              <a:rPr lang="ru-RU" dirty="0"/>
              <a:t> </a:t>
            </a:r>
            <a:r>
              <a:rPr lang="ru-RU" dirty="0" err="1"/>
              <a:t>висновок</a:t>
            </a:r>
            <a:r>
              <a:rPr lang="ru-RU" dirty="0"/>
              <a:t>: «Текст —</a:t>
            </a:r>
            <a:r>
              <a:rPr lang="ru-RU" dirty="0" err="1"/>
              <a:t>це</a:t>
            </a:r>
            <a:r>
              <a:rPr lang="ru-RU" dirty="0"/>
              <a:t>...»</a:t>
            </a:r>
          </a:p>
        </p:txBody>
      </p:sp>
      <p:pic>
        <p:nvPicPr>
          <p:cNvPr id="3074" name="Picture 2" descr="http://www.oosterveldit.nl/wp-content/uploads/2012/05/goed-idee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356992"/>
            <a:ext cx="2592288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624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357298"/>
            <a:ext cx="7772400" cy="571504"/>
          </a:xfrm>
        </p:spPr>
        <p:txBody>
          <a:bodyPr>
            <a:normAutofit fontScale="90000"/>
          </a:bodyPr>
          <a:lstStyle/>
          <a:p>
            <a:r>
              <a:rPr lang="uk-UA" b="1" dirty="0" err="1" smtClean="0">
                <a:latin typeface="Times New Roman" pitchFamily="18" charset="0"/>
                <a:cs typeface="Times New Roman" pitchFamily="18" charset="0"/>
              </a:rPr>
              <a:t>Текст-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571472" y="1500174"/>
            <a:ext cx="8072494" cy="4429156"/>
          </a:xfrm>
        </p:spPr>
        <p:txBody>
          <a:bodyPr>
            <a:noAutofit/>
          </a:bodyPr>
          <a:lstStyle/>
          <a:p>
            <a:r>
              <a:rPr lang="uk-UA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літературно опрацьоване </a:t>
            </a:r>
          </a:p>
          <a:p>
            <a:r>
              <a:rPr lang="uk-UA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чи усне повідомлення,</a:t>
            </a:r>
          </a:p>
          <a:p>
            <a:r>
              <a:rPr lang="uk-UA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яке складається з ланцюга </a:t>
            </a:r>
          </a:p>
          <a:p>
            <a:r>
              <a:rPr lang="uk-UA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речень-висловлювань,</a:t>
            </a:r>
          </a:p>
          <a:p>
            <a:r>
              <a:rPr lang="uk-UA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об'єднаних в єдине ціле</a:t>
            </a:r>
          </a:p>
          <a:p>
            <a:r>
              <a:rPr lang="uk-UA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задумом,ідеєю</a:t>
            </a:r>
            <a:r>
              <a:rPr lang="uk-UA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4000" dirty="0">
              <a:solidFill>
                <a:schemeClr val="tx1"/>
              </a:solidFill>
            </a:endParaRPr>
          </a:p>
        </p:txBody>
      </p:sp>
      <p:pic>
        <p:nvPicPr>
          <p:cNvPr id="2050" name="Picture 2" descr="https://wdesk.ru/_ph/186/2/523729062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1196752"/>
            <a:ext cx="695325" cy="1123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071547"/>
            <a:ext cx="7772400" cy="857255"/>
          </a:xfrm>
        </p:spPr>
        <p:txBody>
          <a:bodyPr/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Ознаки тексту: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14348" y="1928802"/>
            <a:ext cx="7715304" cy="3929090"/>
          </a:xfrm>
        </p:spPr>
        <p:txBody>
          <a:bodyPr>
            <a:normAutofit fontScale="70000" lnSpcReduction="20000"/>
          </a:bodyPr>
          <a:lstStyle/>
          <a:p>
            <a:r>
              <a:rPr lang="uk-UA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-зв‘язність</a:t>
            </a:r>
            <a:r>
              <a:rPr lang="uk-UA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r>
              <a:rPr lang="uk-UA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-цілісність</a:t>
            </a:r>
            <a:r>
              <a:rPr lang="uk-UA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r>
              <a:rPr lang="uk-UA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-авторська</a:t>
            </a: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мета;</a:t>
            </a:r>
          </a:p>
          <a:p>
            <a:r>
              <a:rPr lang="uk-UA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-інформативність</a:t>
            </a: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r>
              <a:rPr lang="uk-UA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-ситуативність</a:t>
            </a: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(зв’язність з контекстом);</a:t>
            </a:r>
          </a:p>
          <a:p>
            <a:r>
              <a:rPr lang="uk-UA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-наявність</a:t>
            </a: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смислових частин та єдність їх;</a:t>
            </a:r>
          </a:p>
          <a:p>
            <a:r>
              <a:rPr lang="uk-UA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-особистісне</a:t>
            </a: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ставлення;</a:t>
            </a:r>
          </a:p>
          <a:p>
            <a:r>
              <a:rPr lang="uk-UA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-розгорнутість</a:t>
            </a: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r>
              <a:rPr lang="uk-UA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-послідовність</a:t>
            </a: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r>
              <a:rPr lang="uk-UA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-завершеність</a:t>
            </a: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r>
              <a:rPr lang="uk-UA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-динамізм</a:t>
            </a: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зображуваного.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7158" y="1214422"/>
            <a:ext cx="8358246" cy="4572032"/>
          </a:xfrm>
        </p:spPr>
        <p:txBody>
          <a:bodyPr>
            <a:normAutofit fontScale="90000"/>
          </a:bodyPr>
          <a:lstStyle/>
          <a:p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4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Найважливіші ознаки </a:t>
            </a:r>
            <a:r>
              <a:rPr lang="uk-UA" sz="4000" b="1" dirty="0" err="1" smtClean="0">
                <a:latin typeface="Times New Roman" pitchFamily="18" charset="0"/>
                <a:cs typeface="Times New Roman" pitchFamily="18" charset="0"/>
              </a:rPr>
              <a:t>тексту-</a:t>
            </a:r>
            <a:r>
              <a:rPr lang="uk-UA" sz="4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4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4000" dirty="0" smtClean="0">
                <a:latin typeface="Times New Roman" pitchFamily="18" charset="0"/>
                <a:cs typeface="Times New Roman" pitchFamily="18" charset="0"/>
              </a:rPr>
              <a:t>це </a:t>
            </a:r>
            <a:r>
              <a:rPr lang="uk-UA" sz="4000" b="1" i="1" dirty="0" smtClean="0">
                <a:latin typeface="Times New Roman" pitchFamily="18" charset="0"/>
                <a:cs typeface="Times New Roman" pitchFamily="18" charset="0"/>
              </a:rPr>
              <a:t>зв’язність</a:t>
            </a:r>
            <a:r>
              <a:rPr lang="uk-UA" sz="4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4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4000" dirty="0" smtClean="0">
                <a:latin typeface="Times New Roman" pitchFamily="18" charset="0"/>
                <a:cs typeface="Times New Roman" pitchFamily="18" charset="0"/>
              </a:rPr>
              <a:t>(властивість,що характеризує особливості з’єднання всередині тексту його елементів)</a:t>
            </a:r>
            <a:br>
              <a:rPr lang="uk-UA" sz="4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4000" dirty="0" smtClean="0">
                <a:latin typeface="Times New Roman" pitchFamily="18" charset="0"/>
                <a:cs typeface="Times New Roman" pitchFamily="18" charset="0"/>
              </a:rPr>
              <a:t>та </a:t>
            </a:r>
            <a:r>
              <a:rPr lang="uk-UA" sz="4000" b="1" i="1" dirty="0" smtClean="0">
                <a:latin typeface="Times New Roman" pitchFamily="18" charset="0"/>
                <a:cs typeface="Times New Roman" pitchFamily="18" charset="0"/>
              </a:rPr>
              <a:t>цілісність</a:t>
            </a:r>
            <a:r>
              <a:rPr lang="uk-UA" sz="4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4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4000" dirty="0" smtClean="0">
                <a:latin typeface="Times New Roman" pitchFamily="18" charset="0"/>
                <a:cs typeface="Times New Roman" pitchFamily="18" charset="0"/>
              </a:rPr>
              <a:t>(властивість,пов’язана зі смисловою єдністю).</a:t>
            </a:r>
            <a:r>
              <a:rPr lang="uk-UA" dirty="0" smtClean="0"/>
              <a:t/>
            </a:r>
            <a:br>
              <a:rPr lang="uk-UA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214422"/>
            <a:ext cx="7772400" cy="4357717"/>
          </a:xfrm>
        </p:spPr>
        <p:txBody>
          <a:bodyPr/>
          <a:lstStyle/>
          <a:p>
            <a:r>
              <a:rPr lang="uk-UA" dirty="0" smtClean="0"/>
              <a:t>Текст може бути</a:t>
            </a:r>
            <a:br>
              <a:rPr lang="uk-UA" dirty="0" smtClean="0"/>
            </a:br>
            <a:r>
              <a:rPr lang="uk-UA" b="1" i="1" dirty="0" smtClean="0"/>
              <a:t>зв’язний,але нецілісний</a:t>
            </a: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>і,навпаки,</a:t>
            </a:r>
            <a:br>
              <a:rPr lang="uk-UA" dirty="0" smtClean="0"/>
            </a:br>
            <a:r>
              <a:rPr lang="uk-UA" b="1" i="1" dirty="0" smtClean="0"/>
              <a:t>цілісний,але незв’язний</a:t>
            </a:r>
            <a:r>
              <a:rPr lang="uk-UA" dirty="0" smtClean="0"/>
              <a:t>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42910" y="1000108"/>
            <a:ext cx="7858180" cy="4786346"/>
          </a:xfrm>
        </p:spPr>
        <p:txBody>
          <a:bodyPr>
            <a:normAutofit fontScale="77500" lnSpcReduction="20000"/>
          </a:bodyPr>
          <a:lstStyle/>
          <a:p>
            <a:r>
              <a:rPr lang="uk-UA" sz="4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Властивості цілісності та єдності тексту</a:t>
            </a:r>
          </a:p>
          <a:p>
            <a:r>
              <a:rPr lang="uk-UA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Тематична єдність</a:t>
            </a: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uk-UA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-глибинний</a:t>
            </a: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смисл тексту;</a:t>
            </a:r>
          </a:p>
          <a:p>
            <a:r>
              <a:rPr lang="uk-UA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-смислова</a:t>
            </a: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будова;</a:t>
            </a:r>
          </a:p>
          <a:p>
            <a:r>
              <a:rPr lang="uk-UA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-логічна</a:t>
            </a: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будова.</a:t>
            </a:r>
          </a:p>
          <a:p>
            <a:r>
              <a:rPr lang="uk-UA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Комунікативна єдність:</a:t>
            </a:r>
          </a:p>
          <a:p>
            <a:r>
              <a:rPr lang="uk-UA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-комунікативний</a:t>
            </a: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вплив;</a:t>
            </a:r>
          </a:p>
          <a:p>
            <a:r>
              <a:rPr lang="uk-UA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-естетичний</a:t>
            </a: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вплив (для художнього тексту).</a:t>
            </a:r>
          </a:p>
          <a:p>
            <a:r>
              <a:rPr lang="uk-UA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Структурна єдність:</a:t>
            </a:r>
          </a:p>
          <a:p>
            <a:r>
              <a:rPr lang="uk-UA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-граматичні</a:t>
            </a: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властивості;</a:t>
            </a:r>
          </a:p>
          <a:p>
            <a:r>
              <a:rPr lang="uk-UA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-лексичні</a:t>
            </a: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властивості;</a:t>
            </a:r>
          </a:p>
          <a:p>
            <a:r>
              <a:rPr lang="uk-UA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-фонологічні</a:t>
            </a: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властивості.</a:t>
            </a:r>
          </a:p>
          <a:p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337" y="1044059"/>
            <a:ext cx="903649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err="1"/>
              <a:t>Лексична</a:t>
            </a:r>
            <a:r>
              <a:rPr lang="ru-RU" sz="2000" b="1" dirty="0"/>
              <a:t> </a:t>
            </a:r>
            <a:r>
              <a:rPr lang="ru-RU" sz="2000" b="1" dirty="0" err="1"/>
              <a:t>хвилинка</a:t>
            </a:r>
            <a:r>
              <a:rPr lang="ru-RU" sz="2000" b="1" dirty="0"/>
              <a:t>.</a:t>
            </a:r>
            <a:endParaRPr lang="ru-RU" sz="2000" dirty="0"/>
          </a:p>
          <a:p>
            <a:r>
              <a:rPr lang="ru-RU" sz="2000" dirty="0"/>
              <a:t>— </a:t>
            </a:r>
            <a:r>
              <a:rPr lang="ru-RU" sz="2000" dirty="0" err="1"/>
              <a:t>Поясніть</a:t>
            </a:r>
            <a:r>
              <a:rPr lang="ru-RU" sz="2000" dirty="0"/>
              <a:t> </a:t>
            </a:r>
            <a:r>
              <a:rPr lang="ru-RU" sz="2000" dirty="0" err="1"/>
              <a:t>значення</a:t>
            </a:r>
            <a:r>
              <a:rPr lang="ru-RU" sz="2000" dirty="0"/>
              <a:t> </a:t>
            </a:r>
            <a:r>
              <a:rPr lang="ru-RU" sz="2000" dirty="0" err="1"/>
              <a:t>слів</a:t>
            </a:r>
            <a:r>
              <a:rPr lang="ru-RU" sz="2000" dirty="0"/>
              <a:t> «абзац», «</a:t>
            </a:r>
            <a:r>
              <a:rPr lang="ru-RU" sz="2000" dirty="0" err="1"/>
              <a:t>мікротема</a:t>
            </a:r>
            <a:r>
              <a:rPr lang="ru-RU" sz="2000" dirty="0"/>
              <a:t>». Як </a:t>
            </a:r>
            <a:r>
              <a:rPr lang="ru-RU" sz="2000" dirty="0" err="1"/>
              <a:t>співвідносяться</a:t>
            </a:r>
            <a:r>
              <a:rPr lang="ru-RU" sz="2000" dirty="0"/>
              <a:t> </a:t>
            </a:r>
            <a:r>
              <a:rPr lang="ru-RU" sz="2000" dirty="0" err="1"/>
              <a:t>ці</a:t>
            </a:r>
            <a:r>
              <a:rPr lang="ru-RU" sz="2000" dirty="0"/>
              <a:t> слова?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-1454" y="3429000"/>
            <a:ext cx="9144000" cy="20036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Текст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поділяється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 на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абзаци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.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Кожен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із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 них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додає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щось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нове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, і в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ньому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теж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можна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визначити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 свою тему, яка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називається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мікротемою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. Тому текст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має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 тему, а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його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абзаци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 —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мікротеми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.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Скільки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 в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тексті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абзаців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,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стільки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 й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мікротем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. У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кожній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мікротемі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 є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тематичне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речення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, в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якому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 й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виражена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мікротема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.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Кожен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 абзац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пишуть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із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 нового рядка.</a:t>
            </a:r>
            <a:endParaRPr lang="ru-RU" sz="16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Тема тексту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розкривається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 за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допомогою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мікротем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.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Мікротема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 —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це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частина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загальної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 теми. Абзац —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це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частина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 тексту,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об’єднана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однією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мікротемою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  <a:cs typeface="Times New Roman"/>
              </a:rPr>
              <a:t>.</a:t>
            </a:r>
            <a:endParaRPr lang="ru-RU" sz="1600" dirty="0">
              <a:ea typeface="Calibri"/>
              <a:cs typeface="Times New Roman"/>
            </a:endParaRPr>
          </a:p>
        </p:txBody>
      </p:sp>
      <p:pic>
        <p:nvPicPr>
          <p:cNvPr id="4098" name="Picture 2" descr="https://avatars.mds.yandex.net/get-pdb/877347/2ca6120e-fd5b-465b-a6ef-2178629356d5/orig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762249"/>
            <a:ext cx="504825" cy="666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s://avatars.mds.yandex.net/get-pdb/877347/2ca6120e-fd5b-465b-a6ef-2178629356d5/orig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762249"/>
            <a:ext cx="504825" cy="666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s://avatars.mds.yandex.net/get-pdb/877347/2ca6120e-fd5b-465b-a6ef-2178629356d5/orig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2762248"/>
            <a:ext cx="504825" cy="666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624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42910" y="1285860"/>
            <a:ext cx="7715304" cy="4352940"/>
          </a:xfrm>
        </p:spPr>
        <p:txBody>
          <a:bodyPr>
            <a:normAutofit/>
          </a:bodyPr>
          <a:lstStyle/>
          <a:p>
            <a:r>
              <a:rPr lang="uk-UA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Кожне наступне речення має</a:t>
            </a:r>
          </a:p>
          <a:p>
            <a:r>
              <a:rPr lang="uk-UA" sz="3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доповнювати,</a:t>
            </a:r>
          </a:p>
          <a:p>
            <a:r>
              <a:rPr lang="uk-UA" sz="3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уточнювати,</a:t>
            </a:r>
          </a:p>
          <a:p>
            <a:r>
              <a:rPr lang="uk-UA" sz="3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розвивати</a:t>
            </a:r>
          </a:p>
          <a:p>
            <a:r>
              <a:rPr lang="uk-UA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або </a:t>
            </a:r>
            <a:r>
              <a:rPr lang="uk-UA" sz="3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спростовувати думку</a:t>
            </a:r>
            <a:r>
              <a:rPr lang="uk-UA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r>
              <a:rPr lang="uk-UA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висловлену в реченні попередньому.</a:t>
            </a:r>
            <a:endParaRPr lang="ru-RU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42910" y="1214422"/>
            <a:ext cx="7858180" cy="4424378"/>
          </a:xfrm>
        </p:spPr>
        <p:txBody>
          <a:bodyPr>
            <a:normAutofit/>
          </a:bodyPr>
          <a:lstStyle/>
          <a:p>
            <a:r>
              <a:rPr lang="uk-UA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Речення,які відзначаються відносною самостійністю,містять найважливішу інформацію,називаються</a:t>
            </a:r>
          </a:p>
          <a:p>
            <a:r>
              <a:rPr lang="uk-UA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автосемантичними</a:t>
            </a:r>
            <a:r>
              <a:rPr lang="uk-UA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uk-UA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самозначними</a:t>
            </a:r>
            <a:r>
              <a:rPr lang="uk-UA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r>
              <a:rPr lang="uk-UA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Інші речення допомагають уточнити, поглибити,конкретизувати зміст </a:t>
            </a:r>
            <a:r>
              <a:rPr lang="uk-UA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автосемантичного</a:t>
            </a:r>
            <a:r>
              <a:rPr lang="uk-UA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988840"/>
            <a:ext cx="9144000" cy="34060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ВАЛЬС</a:t>
            </a:r>
            <a:endParaRPr lang="ru-RU" sz="1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uk-UA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Найінтенсивніше розвивався у Відні спочатку у творчості Й. </a:t>
            </a:r>
            <a:r>
              <a:rPr lang="uk-UA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Леннера</a:t>
            </a:r>
            <a:r>
              <a:rPr lang="uk-UA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, потім — Штрауса-батька, а згодом його синів Йозефа й особливо Йоганна, відомого «короля </a:t>
            </a:r>
            <a:r>
              <a:rPr lang="uk-UA" dirty="0" err="1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вальсів».У</a:t>
            </a:r>
            <a:r>
              <a:rPr lang="uk-UA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uk-UA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70-х роках XVIII століття словом «вальс» називали селянський танець, поширений у деяких місцевостях Південної Німеччини та Австрії. На початку XIX століття він став популярним серед усіх верств населення цих країн, а також утвердився у професійній музиці інших країн Європи. </a:t>
            </a:r>
            <a:r>
              <a:rPr lang="uk-UA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Вальс </a:t>
            </a:r>
            <a:r>
              <a:rPr lang="uk-UA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— парний танець, в основі якого лежить плавне кружіння, поєднане з поступовим рухом; один із найпоширеніших музичних жанрів. Музичний розмір, як правило, темп </a:t>
            </a:r>
            <a:r>
              <a:rPr lang="uk-UA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помірно</a:t>
            </a:r>
            <a:r>
              <a:rPr lang="uk-UA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швидкий. </a:t>
            </a:r>
            <a:r>
              <a:rPr lang="uk-UA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(«</a:t>
            </a:r>
            <a:r>
              <a:rPr lang="uk-UA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Казки Віденського лісу», «Весняні голоси» тощо) (З календаря).</a:t>
            </a:r>
            <a:endParaRPr lang="ru-RU" sz="1400" dirty="0">
              <a:ea typeface="Calibri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1124744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C00000"/>
                </a:solidFill>
                <a:latin typeface="Times New Roman"/>
                <a:ea typeface="Times New Roman"/>
              </a:rPr>
              <a:t>РОБОТА З ДЕФОРМОВАНИМ ТЕКСТОМ. </a:t>
            </a:r>
          </a:p>
          <a:p>
            <a:pPr algn="ctr"/>
            <a:r>
              <a:rPr lang="ru-RU" b="1" dirty="0" err="1">
                <a:solidFill>
                  <a:srgbClr val="00B050"/>
                </a:solidFill>
                <a:latin typeface="Times New Roman"/>
                <a:ea typeface="Times New Roman"/>
              </a:rPr>
              <a:t>Розташуйте</a:t>
            </a:r>
            <a:r>
              <a:rPr lang="ru-RU" b="1" dirty="0">
                <a:solidFill>
                  <a:srgbClr val="00B050"/>
                </a:solidFill>
                <a:latin typeface="Times New Roman"/>
                <a:ea typeface="Times New Roman"/>
              </a:rPr>
              <a:t> </a:t>
            </a:r>
            <a:r>
              <a:rPr lang="ru-RU" b="1" dirty="0" err="1">
                <a:solidFill>
                  <a:srgbClr val="00B050"/>
                </a:solidFill>
                <a:latin typeface="Times New Roman"/>
                <a:ea typeface="Times New Roman"/>
              </a:rPr>
              <a:t>речення</a:t>
            </a:r>
            <a:r>
              <a:rPr lang="ru-RU" b="1" dirty="0">
                <a:solidFill>
                  <a:srgbClr val="00B050"/>
                </a:solidFill>
                <a:latin typeface="Times New Roman"/>
                <a:ea typeface="Times New Roman"/>
              </a:rPr>
              <a:t> так, </a:t>
            </a:r>
            <a:r>
              <a:rPr lang="ru-RU" b="1" dirty="0" err="1">
                <a:solidFill>
                  <a:srgbClr val="00B050"/>
                </a:solidFill>
                <a:latin typeface="Times New Roman"/>
                <a:ea typeface="Times New Roman"/>
              </a:rPr>
              <a:t>щоб</a:t>
            </a:r>
            <a:r>
              <a:rPr lang="ru-RU" b="1" dirty="0">
                <a:solidFill>
                  <a:srgbClr val="00B050"/>
                </a:solidFill>
                <a:latin typeface="Times New Roman"/>
                <a:ea typeface="Times New Roman"/>
              </a:rPr>
              <a:t> вони </a:t>
            </a:r>
            <a:r>
              <a:rPr lang="ru-RU" b="1" dirty="0" err="1">
                <a:solidFill>
                  <a:srgbClr val="00B050"/>
                </a:solidFill>
                <a:latin typeface="Times New Roman"/>
                <a:ea typeface="Times New Roman"/>
              </a:rPr>
              <a:t>утворили</a:t>
            </a:r>
            <a:r>
              <a:rPr lang="ru-RU" b="1" dirty="0">
                <a:solidFill>
                  <a:srgbClr val="00B050"/>
                </a:solidFill>
                <a:latin typeface="Times New Roman"/>
                <a:ea typeface="Times New Roman"/>
              </a:rPr>
              <a:t> текст.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78813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988840"/>
            <a:ext cx="9144000" cy="34060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ВАЛЬС</a:t>
            </a:r>
            <a:endParaRPr lang="ru-RU" sz="1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uk-UA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Вальс — парний танець, в основі якого лежить плавне кружіння, поєднане з поступовим рухом; один із найпоширеніших музичних жанрів. Музичний розмір, як правило, темп </a:t>
            </a:r>
            <a:r>
              <a:rPr lang="uk-UA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помірно</a:t>
            </a:r>
            <a:r>
              <a:rPr lang="uk-UA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швидкий. У 70-х роках XVIII століття словом «вальс» називали селянський танець, поширений у деяких місцевостях Південної Німеччини та Австрії. На початку XIX століття він став популярним серед усіх верств населення цих країн, а також утвердився у професійній музиці інших країн Європи. Найінтенсивніше розвивався у Відні спочатку у творчості Й. </a:t>
            </a:r>
            <a:r>
              <a:rPr lang="uk-UA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Леннера</a:t>
            </a:r>
            <a:r>
              <a:rPr lang="uk-UA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, потім — Штрауса-батька, а згодом його синів Йозефа й особливо Йоганна, відомого «короля вальсів» («Казки Віденського лісу», «Весняні голоси» тощо) (З календаря).</a:t>
            </a:r>
            <a:endParaRPr lang="ru-RU" sz="1400" dirty="0">
              <a:ea typeface="Calibri"/>
              <a:cs typeface="Times New Roman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843808" y="1107866"/>
            <a:ext cx="430598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dirty="0" smtClean="0">
                <a:solidFill>
                  <a:srgbClr val="00B050"/>
                </a:solidFill>
              </a:rPr>
              <a:t>ПЕРЕВІР   СЕБЕ</a:t>
            </a:r>
            <a:endParaRPr lang="ru-RU" sz="40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8813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1211267"/>
            <a:ext cx="9144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/>
                <a:ea typeface="Times New Roman"/>
              </a:rPr>
              <a:t>ДОМАШНЄ   ЗАВДАННЯ</a:t>
            </a:r>
          </a:p>
          <a:p>
            <a:pPr algn="ctr"/>
            <a:endParaRPr lang="ru-RU" b="1" dirty="0" smtClean="0">
              <a:solidFill>
                <a:srgbClr val="00B050"/>
              </a:solidFill>
              <a:latin typeface="Times New Roman"/>
              <a:ea typeface="Times New Roman"/>
            </a:endParaRPr>
          </a:p>
          <a:p>
            <a:pPr algn="ctr"/>
            <a:r>
              <a:rPr lang="ru-RU" b="1" dirty="0" err="1" smtClean="0">
                <a:solidFill>
                  <a:srgbClr val="00B050"/>
                </a:solidFill>
                <a:latin typeface="Times New Roman"/>
                <a:ea typeface="Times New Roman"/>
              </a:rPr>
              <a:t>Розташуйте</a:t>
            </a:r>
            <a:r>
              <a:rPr lang="ru-RU" b="1" dirty="0" smtClean="0">
                <a:solidFill>
                  <a:srgbClr val="00B050"/>
                </a:solidFill>
                <a:latin typeface="Times New Roman"/>
                <a:ea typeface="Times New Roman"/>
              </a:rPr>
              <a:t> </a:t>
            </a:r>
            <a:r>
              <a:rPr lang="ru-RU" b="1" dirty="0" err="1" smtClean="0">
                <a:solidFill>
                  <a:srgbClr val="00B050"/>
                </a:solidFill>
                <a:latin typeface="Times New Roman"/>
                <a:ea typeface="Times New Roman"/>
              </a:rPr>
              <a:t>речення</a:t>
            </a:r>
            <a:r>
              <a:rPr lang="ru-RU" b="1" dirty="0" smtClean="0">
                <a:solidFill>
                  <a:srgbClr val="00B050"/>
                </a:solidFill>
                <a:latin typeface="Times New Roman"/>
                <a:ea typeface="Times New Roman"/>
              </a:rPr>
              <a:t> так, </a:t>
            </a:r>
            <a:r>
              <a:rPr lang="ru-RU" b="1" dirty="0" err="1" smtClean="0">
                <a:solidFill>
                  <a:srgbClr val="00B050"/>
                </a:solidFill>
                <a:latin typeface="Times New Roman"/>
                <a:ea typeface="Times New Roman"/>
              </a:rPr>
              <a:t>щоб</a:t>
            </a:r>
            <a:r>
              <a:rPr lang="ru-RU" b="1" dirty="0" smtClean="0">
                <a:solidFill>
                  <a:srgbClr val="00B050"/>
                </a:solidFill>
                <a:latin typeface="Times New Roman"/>
                <a:ea typeface="Times New Roman"/>
              </a:rPr>
              <a:t> вони </a:t>
            </a:r>
            <a:r>
              <a:rPr lang="ru-RU" b="1" dirty="0" err="1" smtClean="0">
                <a:solidFill>
                  <a:srgbClr val="00B050"/>
                </a:solidFill>
                <a:latin typeface="Times New Roman"/>
                <a:ea typeface="Times New Roman"/>
              </a:rPr>
              <a:t>утворили</a:t>
            </a:r>
            <a:r>
              <a:rPr lang="ru-RU" b="1" dirty="0" smtClean="0">
                <a:solidFill>
                  <a:srgbClr val="00B050"/>
                </a:solidFill>
                <a:latin typeface="Times New Roman"/>
                <a:ea typeface="Times New Roman"/>
              </a:rPr>
              <a:t> текст. </a:t>
            </a:r>
            <a:r>
              <a:rPr lang="ru-RU" b="1" dirty="0" err="1" smtClean="0">
                <a:solidFill>
                  <a:srgbClr val="00B050"/>
                </a:solidFill>
                <a:latin typeface="Times New Roman"/>
                <a:ea typeface="Times New Roman"/>
              </a:rPr>
              <a:t>Запишіть</a:t>
            </a:r>
            <a:r>
              <a:rPr lang="ru-RU" b="1" dirty="0" smtClean="0">
                <a:solidFill>
                  <a:srgbClr val="00B050"/>
                </a:solidFill>
                <a:latin typeface="Times New Roman"/>
                <a:ea typeface="Times New Roman"/>
              </a:rPr>
              <a:t>. </a:t>
            </a:r>
          </a:p>
          <a:p>
            <a:endParaRPr lang="ru-RU" dirty="0" smtClean="0">
              <a:solidFill>
                <a:srgbClr val="0F243E"/>
              </a:solidFill>
              <a:latin typeface="Times New Roman"/>
              <a:ea typeface="Times New Roman"/>
            </a:endParaRPr>
          </a:p>
          <a:p>
            <a:endParaRPr lang="ru-RU" dirty="0">
              <a:solidFill>
                <a:srgbClr val="0F243E"/>
              </a:solidFill>
              <a:latin typeface="Times New Roman"/>
              <a:ea typeface="Times New Roman"/>
            </a:endParaRPr>
          </a:p>
          <a:p>
            <a:r>
              <a:rPr lang="ru-RU" dirty="0" smtClean="0">
                <a:solidFill>
                  <a:srgbClr val="0F243E"/>
                </a:solidFill>
                <a:latin typeface="Times New Roman"/>
                <a:ea typeface="Times New Roman"/>
              </a:rPr>
              <a:t>На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заході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днів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 вона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засяє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нестерпучим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блиском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.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Молодість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, як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дивовижний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рубін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,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мусить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горіти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 на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серці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. І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погасне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.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Бо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другої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молодості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немає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 у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світі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.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Життя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 є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молодість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, труд і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любов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. Усе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життя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людина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лише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шліфує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грані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своєї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молодості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. У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радісній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знемозі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він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пахтить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, як дорога.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Він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 є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вірним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 другом.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Він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 не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зраджує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. Труд, як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материнська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 рука,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веде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 нас по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стежці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. Вона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знає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такі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таємниці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,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що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від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 них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розривається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серце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, як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стигла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 слива,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надвоє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.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Скільки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 людей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співало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їй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!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Відчуваю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її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, як дорогу, теплу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долоню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 на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голові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. Вона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перебирає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моє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волосся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,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лоскоче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 мене за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вухом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,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ніби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 я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якесь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мале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.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Любов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. А вона,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пишна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, сходить,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сонцем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іде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 на небо,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світить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,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б’є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 в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очі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, як у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глибокий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колодязь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пустелі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. І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молодість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дзвенить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. Вона —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щось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таке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,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що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підносить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людину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вгору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, і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завмирає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 в </a:t>
            </a:r>
            <a:r>
              <a:rPr lang="ru-RU" dirty="0" err="1">
                <a:solidFill>
                  <a:srgbClr val="0F243E"/>
                </a:solidFill>
                <a:latin typeface="Times New Roman"/>
                <a:ea typeface="Times New Roman"/>
              </a:rPr>
              <a:t>неї</a:t>
            </a:r>
            <a:r>
              <a:rPr lang="ru-RU" dirty="0">
                <a:solidFill>
                  <a:srgbClr val="0F243E"/>
                </a:solidFill>
                <a:latin typeface="Times New Roman"/>
                <a:ea typeface="Times New Roman"/>
              </a:rPr>
              <a:t> дух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2624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cstor.nn2.ru/forum/data/forum/images/2016-03/142581000-smayl_v_cveta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490" y="1052736"/>
            <a:ext cx="7620000" cy="4763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800827" y="1124744"/>
            <a:ext cx="561358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5400" b="1" i="1" dirty="0" smtClean="0">
                <a:solidFill>
                  <a:srgbClr val="00B050"/>
                </a:solidFill>
              </a:rPr>
              <a:t>ДО   ПОБАЧЕННЯ! </a:t>
            </a:r>
            <a:endParaRPr lang="ru-RU" sz="5400" b="1" i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8813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Україна1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Україна1</Template>
  <TotalTime>371</TotalTime>
  <Words>899</Words>
  <Application>Microsoft Office PowerPoint</Application>
  <PresentationFormat>Экран (4:3)</PresentationFormat>
  <Paragraphs>80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Україна1</vt:lpstr>
      <vt:lpstr>Презентация PowerPoint</vt:lpstr>
      <vt:lpstr>Презентация PowerPoint</vt:lpstr>
      <vt:lpstr>Презентация PowerPoint</vt:lpstr>
      <vt:lpstr>Текст- </vt:lpstr>
      <vt:lpstr>Ознаки тексту:</vt:lpstr>
      <vt:lpstr> Найважливіші ознаки тексту- це зв’язність (властивість,що характеризує особливості з’єднання всередині тексту його елементів) та цілісність (властивість,пов’язана зі смисловою єдністю). </vt:lpstr>
      <vt:lpstr>Текст може бути зв’язний,але нецілісний і,навпаки, цілісний,але незв’язний.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Складне синтаксичне ціле. Його основні ознаки</dc:title>
  <dc:creator>Admin</dc:creator>
  <cp:lastModifiedBy>Admin</cp:lastModifiedBy>
  <cp:revision>28</cp:revision>
  <dcterms:created xsi:type="dcterms:W3CDTF">2015-01-08T12:43:30Z</dcterms:created>
  <dcterms:modified xsi:type="dcterms:W3CDTF">2020-04-22T16:57:05Z</dcterms:modified>
</cp:coreProperties>
</file>