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avi" ContentType="video/x-msvide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8" r:id="rId3"/>
    <p:sldId id="257" r:id="rId4"/>
    <p:sldId id="259" r:id="rId5"/>
    <p:sldId id="268" r:id="rId6"/>
    <p:sldId id="260" r:id="rId7"/>
    <p:sldId id="281" r:id="rId8"/>
    <p:sldId id="278" r:id="rId9"/>
    <p:sldId id="271" r:id="rId10"/>
    <p:sldId id="272" r:id="rId11"/>
    <p:sldId id="277" r:id="rId12"/>
    <p:sldId id="275" r:id="rId13"/>
    <p:sldId id="276" r:id="rId14"/>
    <p:sldId id="261" r:id="rId15"/>
    <p:sldId id="269" r:id="rId16"/>
    <p:sldId id="262" r:id="rId17"/>
    <p:sldId id="263" r:id="rId18"/>
    <p:sldId id="270" r:id="rId19"/>
    <p:sldId id="280" r:id="rId20"/>
    <p:sldId id="265" r:id="rId21"/>
    <p:sldId id="266" r:id="rId22"/>
    <p:sldId id="282" r:id="rId23"/>
    <p:sldId id="267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47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5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059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553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10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45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943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367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9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077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806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392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3543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829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699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599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795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534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299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iles.school-collection.edu.ru/dlrstore/56ed9f51-5629-480a-93b7-910f78a0fab0/%5bNS-RUS_2-09%5d_%5bQN_003%5d.sw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1910" y="1107474"/>
            <a:ext cx="6686549" cy="4698657"/>
          </a:xfrm>
        </p:spPr>
        <p:txBody>
          <a:bodyPr>
            <a:normAutofit/>
          </a:bodyPr>
          <a:lstStyle/>
          <a:p>
            <a:pPr algn="ctr"/>
            <a:r>
              <a:rPr lang="ru-RU" sz="4950" b="1" dirty="0">
                <a:solidFill>
                  <a:srgbClr val="C00000"/>
                </a:solidFill>
              </a:rPr>
              <a:t>Язык – наш учитель. </a:t>
            </a:r>
            <a:br>
              <a:rPr lang="ru-RU" sz="4950" b="1" dirty="0">
                <a:solidFill>
                  <a:srgbClr val="C00000"/>
                </a:solidFill>
              </a:rPr>
            </a:br>
            <a:r>
              <a:rPr lang="en-US" sz="4950" b="1" dirty="0">
                <a:solidFill>
                  <a:srgbClr val="C00000"/>
                </a:solidFill>
              </a:rPr>
              <a:t/>
            </a:r>
            <a:br>
              <a:rPr lang="en-US" sz="4950" b="1" dirty="0">
                <a:solidFill>
                  <a:srgbClr val="C00000"/>
                </a:solidFill>
              </a:rPr>
            </a:br>
            <a:r>
              <a:rPr lang="ru-RU" sz="4950" b="1" dirty="0">
                <a:solidFill>
                  <a:srgbClr val="C00000"/>
                </a:solidFill>
              </a:rPr>
              <a:t>А каждое слово – урок.</a:t>
            </a:r>
            <a:br>
              <a:rPr lang="ru-RU" sz="4950" b="1" dirty="0">
                <a:solidFill>
                  <a:srgbClr val="C00000"/>
                </a:solidFill>
              </a:rPr>
            </a:br>
            <a:endParaRPr lang="ru-RU" sz="495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367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679" y="1184705"/>
            <a:ext cx="7216006" cy="392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3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128" y="986996"/>
            <a:ext cx="3086368" cy="4677562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941909" y="4758896"/>
            <a:ext cx="2237764" cy="1056503"/>
          </a:xfrm>
        </p:spPr>
        <p:txBody>
          <a:bodyPr>
            <a:normAutofit fontScale="40000" lnSpcReduction="20000"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endParaRPr lang="en-US" altLang="ru-RU" sz="4500" dirty="0">
              <a:solidFill>
                <a:srgbClr val="FF0000"/>
              </a:solidFill>
              <a:latin typeface="Corbel" panose="020B0503020204020204" pitchFamily="34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endParaRPr lang="en-US" altLang="ru-RU" sz="4500" dirty="0">
              <a:solidFill>
                <a:srgbClr val="FF0000"/>
              </a:solidFill>
              <a:latin typeface="Corbel" panose="020B0503020204020204" pitchFamily="34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9600" b="1" dirty="0">
                <a:solidFill>
                  <a:srgbClr val="C00000"/>
                </a:solidFill>
                <a:latin typeface="Corbel" panose="020B0503020204020204" pitchFamily="34" charset="0"/>
              </a:rPr>
              <a:t>Корень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63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4905" y="498107"/>
            <a:ext cx="6686549" cy="673443"/>
          </a:xfrm>
          <a:ln>
            <a:solidFill>
              <a:schemeClr val="accent2">
                <a:lumMod val="5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К</a:t>
            </a:r>
            <a:r>
              <a:rPr lang="ru-RU" b="1" dirty="0" smtClean="0">
                <a:solidFill>
                  <a:srgbClr val="C00000"/>
                </a:solidFill>
              </a:rPr>
              <a:t>орень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24965" y="4154182"/>
            <a:ext cx="3503494" cy="10160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965" y="5006921"/>
            <a:ext cx="918824" cy="1496227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H="1">
            <a:off x="3050514" y="1337541"/>
            <a:ext cx="1075038" cy="58385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5452838" y="1340347"/>
            <a:ext cx="2671" cy="759941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74601" y="1337541"/>
            <a:ext cx="1139911" cy="58385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44070" y="2206390"/>
            <a:ext cx="2781481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Подземная часть растения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5550" y="2220598"/>
            <a:ext cx="33889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Внутренняя, находящаяся в теле часть </a:t>
            </a:r>
            <a:r>
              <a:rPr lang="ru-RU" sz="3600" dirty="0" smtClean="0"/>
              <a:t>волоса</a:t>
            </a:r>
            <a:r>
              <a:rPr lang="ru-RU" sz="3600" dirty="0"/>
              <a:t>, </a:t>
            </a:r>
            <a:r>
              <a:rPr lang="ru-RU" sz="3600" dirty="0" smtClean="0"/>
              <a:t>ногтя, зуба.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7514512" y="2367973"/>
            <a:ext cx="1566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Часть слова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966" y="4366899"/>
            <a:ext cx="1850318" cy="181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59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356" y="-932148"/>
            <a:ext cx="8273302" cy="4155141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              Тема </a:t>
            </a:r>
            <a:r>
              <a:rPr lang="ru-RU" sz="3600" b="1" dirty="0"/>
              <a:t>урока</a:t>
            </a:r>
            <a:r>
              <a:rPr lang="ru-RU" sz="3600" b="1" dirty="0" smtClean="0"/>
              <a:t>: </a:t>
            </a:r>
            <a:endParaRPr lang="ru-RU" sz="36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52220" y="2272553"/>
            <a:ext cx="6686549" cy="1900881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rgbClr val="C00000"/>
                </a:solidFill>
              </a:rPr>
              <a:t>«Корень слова. Однокоренные слова</a:t>
            </a:r>
            <a:r>
              <a:rPr lang="ru-RU" sz="6000" b="1" dirty="0" smtClean="0">
                <a:solidFill>
                  <a:srgbClr val="C00000"/>
                </a:solidFill>
              </a:rPr>
              <a:t>»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23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6624" y="387178"/>
            <a:ext cx="6686549" cy="980303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Хочу узнать: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53514" y="2578443"/>
            <a:ext cx="7034084" cy="2525888"/>
          </a:xfrm>
        </p:spPr>
        <p:txBody>
          <a:bodyPr>
            <a:noAutofit/>
          </a:bodyPr>
          <a:lstStyle/>
          <a:p>
            <a:pPr marL="214313" indent="-214313">
              <a:buFont typeface="Wingdings" panose="05000000000000000000" pitchFamily="2" charset="2"/>
              <a:buChar char="v"/>
            </a:pPr>
            <a:r>
              <a:rPr lang="ru-RU" sz="4400" dirty="0">
                <a:solidFill>
                  <a:schemeClr val="tx1"/>
                </a:solidFill>
              </a:rPr>
              <a:t>Что такое корень?</a:t>
            </a:r>
          </a:p>
          <a:p>
            <a:pPr marL="214313" indent="-214313">
              <a:buFont typeface="Wingdings" panose="05000000000000000000" pitchFamily="2" charset="2"/>
              <a:buChar char="v"/>
            </a:pPr>
            <a:r>
              <a:rPr lang="ru-RU" sz="4400" dirty="0">
                <a:solidFill>
                  <a:schemeClr val="tx1"/>
                </a:solidFill>
              </a:rPr>
              <a:t>Роль корня в слове.</a:t>
            </a:r>
          </a:p>
          <a:p>
            <a:pPr marL="214313" indent="-214313">
              <a:buFont typeface="Wingdings" panose="05000000000000000000" pitchFamily="2" charset="2"/>
              <a:buChar char="v"/>
            </a:pPr>
            <a:r>
              <a:rPr lang="ru-RU" sz="4400" dirty="0">
                <a:solidFill>
                  <a:schemeClr val="tx1"/>
                </a:solidFill>
              </a:rPr>
              <a:t>Как найти и выделить в слове корень</a:t>
            </a:r>
            <a:r>
              <a:rPr lang="ru-RU" sz="4400" dirty="0" smtClean="0">
                <a:solidFill>
                  <a:schemeClr val="tx1"/>
                </a:solidFill>
              </a:rPr>
              <a:t>?</a:t>
            </a:r>
          </a:p>
          <a:p>
            <a:pPr marL="214313" indent="-214313">
              <a:buFont typeface="Wingdings" panose="05000000000000000000" pitchFamily="2" charset="2"/>
              <a:buChar char="v"/>
            </a:pPr>
            <a:r>
              <a:rPr lang="ru-RU" sz="4400" dirty="0" smtClean="0">
                <a:solidFill>
                  <a:schemeClr val="tx1"/>
                </a:solidFill>
              </a:rPr>
              <a:t>Что такое однокоренные слова?</a:t>
            </a:r>
            <a:endParaRPr lang="ru-RU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2725" y="313039"/>
            <a:ext cx="7331676" cy="1721708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</a:rPr>
              <a:t>Зри в корень.</a:t>
            </a:r>
            <a:endParaRPr lang="ru-RU" sz="72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2415" y="2141838"/>
            <a:ext cx="6591985" cy="406949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  Смотри </a:t>
            </a:r>
            <a:r>
              <a:rPr lang="ru-RU" sz="3600" dirty="0">
                <a:solidFill>
                  <a:schemeClr val="tx1"/>
                </a:solidFill>
              </a:rPr>
              <a:t>в самую сущность. </a:t>
            </a:r>
            <a:endParaRPr lang="ru-RU" sz="3600" dirty="0" smtClean="0">
              <a:solidFill>
                <a:schemeClr val="tx1"/>
              </a:solidFill>
            </a:endParaRPr>
          </a:p>
          <a:p>
            <a:pPr algn="just"/>
            <a:r>
              <a:rPr lang="ru-RU" sz="3600" dirty="0" smtClean="0">
                <a:solidFill>
                  <a:schemeClr val="tx1"/>
                </a:solidFill>
              </a:rPr>
              <a:t>"</a:t>
            </a:r>
            <a:r>
              <a:rPr lang="ru-RU" sz="3600" dirty="0">
                <a:solidFill>
                  <a:schemeClr val="tx1"/>
                </a:solidFill>
              </a:rPr>
              <a:t>Зреть" в словаре Даля кроме значения "смотреть" имеет еще значения "понимать", "постигать".</a:t>
            </a:r>
          </a:p>
        </p:txBody>
      </p:sp>
    </p:spTree>
    <p:extLst>
      <p:ext uri="{BB962C8B-B14F-4D97-AF65-F5344CB8AC3E}">
        <p14:creationId xmlns:p14="http://schemas.microsoft.com/office/powerpoint/2010/main" val="234814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862" y="234242"/>
            <a:ext cx="4588474" cy="6229966"/>
          </a:xfrm>
          <a:prstGeom prst="rect">
            <a:avLst/>
          </a:prstGeom>
        </p:spPr>
      </p:pic>
      <p:sp>
        <p:nvSpPr>
          <p:cNvPr id="4" name="Дуга 3"/>
          <p:cNvSpPr/>
          <p:nvPr/>
        </p:nvSpPr>
        <p:spPr>
          <a:xfrm rot="19022025">
            <a:off x="4432497" y="5510542"/>
            <a:ext cx="1337650" cy="1321447"/>
          </a:xfrm>
          <a:prstGeom prst="arc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30" y="4778848"/>
            <a:ext cx="1624913" cy="190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7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5719" y="624110"/>
            <a:ext cx="7356389" cy="3157058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chemeClr val="tx1"/>
                </a:solidFill>
              </a:rPr>
              <a:t>Как-то много лет назад</a:t>
            </a:r>
            <a:br>
              <a:rPr lang="ru-RU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Посадили странный сад.</a:t>
            </a:r>
            <a:br>
              <a:rPr lang="ru-RU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Не был сад фруктовым-</a:t>
            </a:r>
            <a:br>
              <a:rPr lang="ru-RU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Был он только словом.</a:t>
            </a:r>
            <a:br>
              <a:rPr lang="ru-RU" sz="4400" dirty="0">
                <a:solidFill>
                  <a:schemeClr val="tx1"/>
                </a:solidFill>
              </a:rPr>
            </a:b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43037" y="2886349"/>
            <a:ext cx="3197093" cy="376739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506098" y="3542271"/>
            <a:ext cx="3534032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 prstMaterial="metal">
              <a:bevelT w="69850" h="69850" prst="divot"/>
            </a:sp3d>
          </a:bodyPr>
          <a:lstStyle/>
          <a:p>
            <a:r>
              <a:rPr lang="ru-RU" sz="10000" b="1" dirty="0" smtClean="0">
                <a:solidFill>
                  <a:srgbClr val="C00000"/>
                </a:solidFill>
                <a:effectLst>
                  <a:glow>
                    <a:schemeClr val="accent1">
                      <a:alpha val="61000"/>
                    </a:schemeClr>
                  </a:glow>
                  <a:reflection blurRad="139700" stA="45000" endPos="65000" dir="5400000" sy="-100000" algn="bl" rotWithShape="0"/>
                </a:effectLst>
              </a:rPr>
              <a:t>САД</a:t>
            </a:r>
            <a:endParaRPr lang="ru-RU" sz="10000" b="1" dirty="0">
              <a:solidFill>
                <a:srgbClr val="C00000"/>
              </a:solidFill>
              <a:effectLst>
                <a:glow>
                  <a:schemeClr val="accent1">
                    <a:alpha val="61000"/>
                  </a:schemeClr>
                </a:glow>
                <a:reflection blurRad="139700" stA="45000" endPos="6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288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>
            <a:off x="2018270" y="378942"/>
            <a:ext cx="6903308" cy="452257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Это слово – слово – корень,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разрастаться стало вскоре.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 плоды нам принесло –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стало много новых слов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Вот из сада вам рассада: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 smtClean="0">
                <a:solidFill>
                  <a:prstClr val="black"/>
                </a:solidFill>
              </a:rPr>
              <a:t>Вот </a:t>
            </a:r>
            <a:r>
              <a:rPr lang="ru-RU" dirty="0">
                <a:solidFill>
                  <a:prstClr val="black"/>
                </a:solidFill>
              </a:rPr>
              <a:t>еще посадка рядом:</a:t>
            </a:r>
            <a:r>
              <a:rPr lang="ru-RU" u="sng" dirty="0">
                <a:solidFill>
                  <a:prstClr val="black"/>
                </a:solidFill>
              </a:rPr>
              <a:t/>
            </a:r>
            <a:br>
              <a:rPr lang="ru-RU" u="sng" dirty="0">
                <a:solidFill>
                  <a:prstClr val="black"/>
                </a:solidFill>
              </a:rPr>
            </a:br>
            <a:r>
              <a:rPr lang="ru-RU" dirty="0" smtClean="0">
                <a:solidFill>
                  <a:prstClr val="black"/>
                </a:solidFill>
              </a:rPr>
              <a:t>               А </a:t>
            </a:r>
            <a:r>
              <a:rPr lang="ru-RU" dirty="0">
                <a:solidFill>
                  <a:prstClr val="black"/>
                </a:solidFill>
              </a:rPr>
              <a:t>вот садовод</a:t>
            </a:r>
            <a:r>
              <a:rPr lang="ru-RU" dirty="0" smtClean="0">
                <a:solidFill>
                  <a:prstClr val="black"/>
                </a:solidFill>
              </a:rPr>
              <a:t>,</a:t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dirty="0" smtClean="0">
                <a:solidFill>
                  <a:prstClr val="black"/>
                </a:solidFill>
              </a:rPr>
              <a:t>               С </a:t>
            </a:r>
            <a:r>
              <a:rPr lang="ru-RU" dirty="0">
                <a:solidFill>
                  <a:prstClr val="black"/>
                </a:solidFill>
              </a:rPr>
              <a:t>ним садовник идет.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64" y="3484605"/>
            <a:ext cx="3505663" cy="32955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518" y="1341736"/>
            <a:ext cx="1253011" cy="11045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2377" y="2528790"/>
            <a:ext cx="1285103" cy="10619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4112" y="4901513"/>
            <a:ext cx="1926503" cy="17131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0615" y="4860323"/>
            <a:ext cx="1754314" cy="175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842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7481" y="2074562"/>
            <a:ext cx="7166919" cy="1887838"/>
          </a:xfrm>
        </p:spPr>
        <p:txBody>
          <a:bodyPr>
            <a:normAutofit/>
          </a:bodyPr>
          <a:lstStyle/>
          <a:p>
            <a:r>
              <a:rPr lang="ru-RU" sz="9000" dirty="0" smtClean="0"/>
              <a:t>.</a:t>
            </a:r>
            <a:r>
              <a:rPr lang="ru-RU" sz="9000" dirty="0" err="1" smtClean="0"/>
              <a:t>решник</a:t>
            </a:r>
            <a:endParaRPr lang="ru-RU" sz="9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2415" y="4275438"/>
            <a:ext cx="6591985" cy="1499286"/>
          </a:xfrm>
        </p:spPr>
        <p:txBody>
          <a:bodyPr>
            <a:noAutofit/>
          </a:bodyPr>
          <a:lstStyle/>
          <a:p>
            <a:r>
              <a:rPr lang="ru-RU" sz="9000" dirty="0" smtClean="0">
                <a:solidFill>
                  <a:schemeClr val="tx1"/>
                </a:solidFill>
              </a:rPr>
              <a:t>лещина</a:t>
            </a:r>
            <a:endParaRPr lang="ru-RU" sz="90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938" y="183936"/>
            <a:ext cx="2975069" cy="274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09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2319633"/>
          </a:xfrm>
        </p:spPr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4800" dirty="0" smtClean="0">
                <a:solidFill>
                  <a:schemeClr val="tx1"/>
                </a:solidFill>
                <a:ea typeface="+mn-ea"/>
                <a:cs typeface="+mn-cs"/>
              </a:rPr>
              <a:t>    </a:t>
            </a:r>
            <a:r>
              <a:rPr lang="ru-RU" sz="4800" b="1" dirty="0" smtClean="0">
                <a:solidFill>
                  <a:schemeClr val="tx1"/>
                </a:solidFill>
                <a:ea typeface="+mn-ea"/>
                <a:cs typeface="+mn-cs"/>
              </a:rPr>
              <a:t>Орех</a:t>
            </a:r>
            <a:r>
              <a:rPr lang="ru-RU" sz="4800" b="1" dirty="0">
                <a:solidFill>
                  <a:schemeClr val="tx1"/>
                </a:solidFill>
                <a:ea typeface="+mn-ea"/>
                <a:cs typeface="+mn-cs"/>
              </a:rPr>
              <a:t>, орешек</a:t>
            </a:r>
            <a:r>
              <a:rPr lang="ru-RU" sz="4800" dirty="0">
                <a:solidFill>
                  <a:schemeClr val="tx1"/>
                </a:solidFill>
                <a:ea typeface="+mn-ea"/>
                <a:cs typeface="+mn-cs"/>
              </a:rPr>
              <a:t>, </a:t>
            </a:r>
            <a:endParaRPr lang="ru-RU" sz="48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1172" y="4212805"/>
            <a:ext cx="3274842" cy="2505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5212" y="2943743"/>
            <a:ext cx="2722657" cy="22049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6467" y="2336316"/>
            <a:ext cx="2884040" cy="22768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02915" y="1383437"/>
            <a:ext cx="298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/>
              <a:t>л</a:t>
            </a:r>
            <a:r>
              <a:rPr lang="ru-RU" sz="4800" b="1" dirty="0" smtClean="0"/>
              <a:t>ещина,</a:t>
            </a:r>
            <a:endParaRPr lang="ru-RU" sz="4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917089" y="1374083"/>
            <a:ext cx="36173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/>
              <a:t>о</a:t>
            </a:r>
            <a:r>
              <a:rPr lang="ru-RU" sz="4800" b="1" dirty="0" smtClean="0"/>
              <a:t>реховый, </a:t>
            </a:r>
          </a:p>
          <a:p>
            <a:r>
              <a:rPr lang="ru-RU" sz="4800" b="1" dirty="0" smtClean="0"/>
              <a:t>орешник.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383419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2416" y="584886"/>
            <a:ext cx="6589200" cy="243067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Так же как и у кустов, Корень есть ещё у слов.</a:t>
            </a:r>
            <a:b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Будь внимателен к словам,</a:t>
            </a:r>
            <a:b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Отыщи в них корень сам.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42416" y="3492843"/>
            <a:ext cx="6320135" cy="2411260"/>
          </a:xfrm>
        </p:spPr>
        <p:txBody>
          <a:bodyPr>
            <a:noAutofit/>
          </a:bodyPr>
          <a:lstStyle/>
          <a:p>
            <a:r>
              <a:rPr lang="ru-RU" sz="4400" b="1" dirty="0" smtClean="0"/>
              <a:t>Орех, орешек, ореховый, орешник</a:t>
            </a:r>
            <a:endParaRPr lang="ru-RU" sz="4400" b="1" dirty="0"/>
          </a:p>
        </p:txBody>
      </p:sp>
      <p:sp>
        <p:nvSpPr>
          <p:cNvPr id="5" name="Дуга 4"/>
          <p:cNvSpPr/>
          <p:nvPr/>
        </p:nvSpPr>
        <p:spPr>
          <a:xfrm rot="18832966">
            <a:off x="2311989" y="3415486"/>
            <a:ext cx="1877221" cy="1824610"/>
          </a:xfrm>
          <a:prstGeom prst="arc">
            <a:avLst>
              <a:gd name="adj1" fmla="val 16200000"/>
              <a:gd name="adj2" fmla="val 390382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уга 6"/>
          <p:cNvSpPr/>
          <p:nvPr/>
        </p:nvSpPr>
        <p:spPr>
          <a:xfrm rot="18832966">
            <a:off x="4171380" y="3430799"/>
            <a:ext cx="1951191" cy="1876933"/>
          </a:xfrm>
          <a:prstGeom prst="arc">
            <a:avLst>
              <a:gd name="adj1" fmla="val 16067194"/>
              <a:gd name="adj2" fmla="val 390382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уга 7"/>
          <p:cNvSpPr/>
          <p:nvPr/>
        </p:nvSpPr>
        <p:spPr>
          <a:xfrm rot="18832966">
            <a:off x="2228635" y="4220242"/>
            <a:ext cx="1675760" cy="1685668"/>
          </a:xfrm>
          <a:prstGeom prst="arc">
            <a:avLst>
              <a:gd name="adj1" fmla="val 16067194"/>
              <a:gd name="adj2" fmla="val 390382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/>
          <p:cNvSpPr/>
          <p:nvPr/>
        </p:nvSpPr>
        <p:spPr>
          <a:xfrm rot="18832966">
            <a:off x="5290519" y="4172731"/>
            <a:ext cx="1919834" cy="1901887"/>
          </a:xfrm>
          <a:prstGeom prst="arc">
            <a:avLst>
              <a:gd name="adj1" fmla="val 16067194"/>
              <a:gd name="adj2" fmla="val 390382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436" y="4911846"/>
            <a:ext cx="2478872" cy="180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54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406769" y="123569"/>
            <a:ext cx="7327485" cy="2162432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Слов на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свете нам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не счесть,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В каждом слове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корень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есть.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Чтобы грамотно писать,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Надо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корень выделять.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1843055" y="2743199"/>
            <a:ext cx="2994549" cy="2998573"/>
          </a:xfrm>
        </p:spPr>
        <p:txBody>
          <a:bodyPr/>
          <a:lstStyle/>
          <a:p>
            <a:r>
              <a:rPr lang="ru-RU" sz="3600" dirty="0" smtClean="0">
                <a:latin typeface="Arial Black" panose="020B0A04020102020204" pitchFamily="34" charset="0"/>
              </a:rPr>
              <a:t>лес</a:t>
            </a:r>
          </a:p>
          <a:p>
            <a:r>
              <a:rPr lang="ru-RU" sz="3600" dirty="0">
                <a:latin typeface="Arial Black" panose="020B0A04020102020204" pitchFamily="34" charset="0"/>
              </a:rPr>
              <a:t>л</a:t>
            </a:r>
            <a:r>
              <a:rPr lang="ru-RU" sz="3600" dirty="0" smtClean="0">
                <a:latin typeface="Arial Black" panose="020B0A04020102020204" pitchFamily="34" charset="0"/>
              </a:rPr>
              <a:t>есок</a:t>
            </a:r>
          </a:p>
          <a:p>
            <a:r>
              <a:rPr lang="ru-RU" sz="3600" dirty="0">
                <a:latin typeface="Arial Black" panose="020B0A04020102020204" pitchFamily="34" charset="0"/>
              </a:rPr>
              <a:t>л</a:t>
            </a:r>
            <a:r>
              <a:rPr lang="ru-RU" sz="3600" dirty="0" smtClean="0">
                <a:latin typeface="Arial Black" panose="020B0A04020102020204" pitchFamily="34" charset="0"/>
              </a:rPr>
              <a:t>есной</a:t>
            </a:r>
          </a:p>
          <a:p>
            <a:r>
              <a:rPr lang="ru-RU" sz="3600" dirty="0" smtClean="0">
                <a:latin typeface="Arial Black" panose="020B0A04020102020204" pitchFamily="34" charset="0"/>
              </a:rPr>
              <a:t>лесник</a:t>
            </a:r>
          </a:p>
          <a:p>
            <a:endParaRPr lang="ru-RU" dirty="0" smtClean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>
          <a:xfrm>
            <a:off x="5735003" y="2533758"/>
            <a:ext cx="2999251" cy="2736507"/>
          </a:xfrm>
        </p:spPr>
        <p:txBody>
          <a:bodyPr/>
          <a:lstStyle/>
          <a:p>
            <a:r>
              <a:rPr lang="ru-RU" sz="3600" dirty="0">
                <a:latin typeface="Arial Black" panose="020B0A04020102020204" pitchFamily="34" charset="0"/>
              </a:rPr>
              <a:t>ц</a:t>
            </a:r>
            <a:r>
              <a:rPr lang="ru-RU" sz="3600" dirty="0" smtClean="0">
                <a:latin typeface="Arial Black" panose="020B0A04020102020204" pitchFamily="34" charset="0"/>
              </a:rPr>
              <a:t>вет</a:t>
            </a:r>
          </a:p>
          <a:p>
            <a:r>
              <a:rPr lang="ru-RU" sz="3600" dirty="0">
                <a:latin typeface="Arial Black" panose="020B0A04020102020204" pitchFamily="34" charset="0"/>
              </a:rPr>
              <a:t>ц</a:t>
            </a:r>
            <a:r>
              <a:rPr lang="ru-RU" sz="3600" dirty="0" smtClean="0">
                <a:latin typeface="Arial Black" panose="020B0A04020102020204" pitchFamily="34" charset="0"/>
              </a:rPr>
              <a:t>веток</a:t>
            </a:r>
          </a:p>
          <a:p>
            <a:r>
              <a:rPr lang="ru-RU" sz="3600" dirty="0">
                <a:latin typeface="Arial Black" panose="020B0A04020102020204" pitchFamily="34" charset="0"/>
              </a:rPr>
              <a:t>ц</a:t>
            </a:r>
            <a:r>
              <a:rPr lang="ru-RU" sz="3600" dirty="0" smtClean="0">
                <a:latin typeface="Arial Black" panose="020B0A04020102020204" pitchFamily="34" charset="0"/>
              </a:rPr>
              <a:t>ветной</a:t>
            </a:r>
          </a:p>
          <a:p>
            <a:r>
              <a:rPr lang="ru-RU" sz="3600" dirty="0" smtClean="0">
                <a:latin typeface="Arial Black" panose="020B0A04020102020204" pitchFamily="34" charset="0"/>
              </a:rPr>
              <a:t>цветник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028" y="5357801"/>
            <a:ext cx="1816659" cy="1335927"/>
          </a:xfrm>
          <a:prstGeom prst="rect">
            <a:avLst/>
          </a:prstGeom>
        </p:spPr>
      </p:pic>
      <p:sp>
        <p:nvSpPr>
          <p:cNvPr id="19" name="Дуга 18"/>
          <p:cNvSpPr/>
          <p:nvPr/>
        </p:nvSpPr>
        <p:spPr>
          <a:xfrm rot="19286337">
            <a:off x="1819179" y="3284736"/>
            <a:ext cx="1153454" cy="935155"/>
          </a:xfrm>
          <a:prstGeom prst="arc">
            <a:avLst>
              <a:gd name="adj1" fmla="val 15618336"/>
              <a:gd name="adj2" fmla="val 416802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0" name="Дуга 19"/>
          <p:cNvSpPr/>
          <p:nvPr/>
        </p:nvSpPr>
        <p:spPr>
          <a:xfrm rot="19286337">
            <a:off x="1737105" y="3922926"/>
            <a:ext cx="1250895" cy="1208697"/>
          </a:xfrm>
          <a:prstGeom prst="arc">
            <a:avLst>
              <a:gd name="adj1" fmla="val 16085041"/>
              <a:gd name="adj2" fmla="val 0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Дуга 20"/>
          <p:cNvSpPr/>
          <p:nvPr/>
        </p:nvSpPr>
        <p:spPr>
          <a:xfrm rot="19286337">
            <a:off x="1767705" y="4607813"/>
            <a:ext cx="1189694" cy="1140507"/>
          </a:xfrm>
          <a:prstGeom prst="arc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2" name="Дуга 21"/>
          <p:cNvSpPr/>
          <p:nvPr/>
        </p:nvSpPr>
        <p:spPr>
          <a:xfrm rot="19286337">
            <a:off x="1774796" y="2529420"/>
            <a:ext cx="1242221" cy="1239220"/>
          </a:xfrm>
          <a:prstGeom prst="arc">
            <a:avLst>
              <a:gd name="adj1" fmla="val 15949485"/>
              <a:gd name="adj2" fmla="val 21305681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" name="Дуга 22"/>
          <p:cNvSpPr/>
          <p:nvPr/>
        </p:nvSpPr>
        <p:spPr>
          <a:xfrm rot="19286337">
            <a:off x="5466860" y="2577527"/>
            <a:ext cx="1585625" cy="1364200"/>
          </a:xfrm>
          <a:prstGeom prst="arc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4" name="Дуга 23"/>
          <p:cNvSpPr/>
          <p:nvPr/>
        </p:nvSpPr>
        <p:spPr>
          <a:xfrm rot="19286337">
            <a:off x="5553351" y="4642601"/>
            <a:ext cx="1534377" cy="1315491"/>
          </a:xfrm>
          <a:prstGeom prst="arc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" name="Дуга 24"/>
          <p:cNvSpPr/>
          <p:nvPr/>
        </p:nvSpPr>
        <p:spPr>
          <a:xfrm rot="19286337">
            <a:off x="5505229" y="3941387"/>
            <a:ext cx="1549379" cy="1370105"/>
          </a:xfrm>
          <a:prstGeom prst="arc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6" name="Дуга 25"/>
          <p:cNvSpPr/>
          <p:nvPr/>
        </p:nvSpPr>
        <p:spPr>
          <a:xfrm rot="19286337">
            <a:off x="5452376" y="3269913"/>
            <a:ext cx="1614594" cy="1391189"/>
          </a:xfrm>
          <a:prstGeom prst="arc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461" y="5389713"/>
            <a:ext cx="1858248" cy="135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5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  <p:bldP spid="13" grpId="0" uiExpand="1" build="p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1_tpX (1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0432" y="345989"/>
            <a:ext cx="7611763" cy="6211330"/>
          </a:xfrm>
        </p:spPr>
      </p:pic>
    </p:spTree>
    <p:extLst>
      <p:ext uri="{BB962C8B-B14F-4D97-AF65-F5344CB8AC3E}">
        <p14:creationId xmlns:p14="http://schemas.microsoft.com/office/powerpoint/2010/main" val="22690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300457" y="288323"/>
            <a:ext cx="7579932" cy="63431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2699" y="4385057"/>
            <a:ext cx="3032360" cy="224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31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1235676" y="1837038"/>
            <a:ext cx="6837406" cy="4081077"/>
          </a:xfrm>
        </p:spPr>
        <p:txBody>
          <a:bodyPr>
            <a:noAutofit/>
          </a:bodyPr>
          <a:lstStyle/>
          <a:p>
            <a:r>
              <a:rPr lang="ru-RU" sz="4000" b="1" dirty="0"/>
              <a:t>- Вы кто такие?</a:t>
            </a:r>
            <a:br>
              <a:rPr lang="ru-RU" sz="4000" b="1" dirty="0"/>
            </a:br>
            <a:r>
              <a:rPr lang="ru-RU" sz="4000" b="1" dirty="0"/>
              <a:t>- Я гусь, это  гусыня,</a:t>
            </a:r>
            <a:br>
              <a:rPr lang="ru-RU" sz="4000" b="1" dirty="0"/>
            </a:br>
            <a:r>
              <a:rPr lang="ru-RU" sz="4000" b="1" dirty="0"/>
              <a:t> это наши гусята.</a:t>
            </a:r>
            <a:br>
              <a:rPr lang="ru-RU" sz="4000" b="1" dirty="0"/>
            </a:br>
            <a:r>
              <a:rPr lang="ru-RU" sz="4000" b="1" dirty="0"/>
              <a:t>- А ты кто?</a:t>
            </a:r>
            <a:br>
              <a:rPr lang="ru-RU" sz="4000" b="1" dirty="0"/>
            </a:br>
            <a:r>
              <a:rPr lang="ru-RU" sz="4000" b="1" dirty="0"/>
              <a:t>- А я ваша тётка – гусеница.</a:t>
            </a:r>
          </a:p>
        </p:txBody>
      </p:sp>
      <p:sp>
        <p:nvSpPr>
          <p:cNvPr id="23" name="Текст 22"/>
          <p:cNvSpPr>
            <a:spLocks noGrp="1"/>
          </p:cNvSpPr>
          <p:nvPr>
            <p:ph type="body" sz="half" idx="2"/>
          </p:nvPr>
        </p:nvSpPr>
        <p:spPr>
          <a:xfrm>
            <a:off x="1361689" y="4946564"/>
            <a:ext cx="7000874" cy="1198863"/>
          </a:xfrm>
        </p:spPr>
        <p:txBody>
          <a:bodyPr>
            <a:noAutofit/>
          </a:bodyPr>
          <a:lstStyle/>
          <a:p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005384" y="3517557"/>
            <a:ext cx="3080951" cy="310566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37038" y="408673"/>
            <a:ext cx="6656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Выписать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родственные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слова,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выделить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корень.</a:t>
            </a:r>
          </a:p>
        </p:txBody>
      </p:sp>
    </p:spTree>
    <p:extLst>
      <p:ext uri="{BB962C8B-B14F-4D97-AF65-F5344CB8AC3E}">
        <p14:creationId xmlns:p14="http://schemas.microsoft.com/office/powerpoint/2010/main" val="287564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9334" y="736364"/>
            <a:ext cx="6591985" cy="4747724"/>
          </a:xfrm>
        </p:spPr>
        <p:txBody>
          <a:bodyPr>
            <a:norm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Гусь, гусыня, гусята.</a:t>
            </a:r>
            <a:endParaRPr lang="ru-RU" sz="36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2927" y="5181600"/>
            <a:ext cx="1974850" cy="1499113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896" y="773008"/>
            <a:ext cx="5552302" cy="3855308"/>
          </a:xfrm>
          <a:prstGeom prst="rect">
            <a:avLst/>
          </a:prstGeom>
        </p:spPr>
      </p:pic>
      <p:sp>
        <p:nvSpPr>
          <p:cNvPr id="6" name="Дуга 5"/>
          <p:cNvSpPr/>
          <p:nvPr/>
        </p:nvSpPr>
        <p:spPr>
          <a:xfrm rot="18912595">
            <a:off x="1482810" y="4808168"/>
            <a:ext cx="1062681" cy="1087395"/>
          </a:xfrm>
          <a:prstGeom prst="arc">
            <a:avLst/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уга 6"/>
          <p:cNvSpPr/>
          <p:nvPr/>
        </p:nvSpPr>
        <p:spPr>
          <a:xfrm rot="18912595">
            <a:off x="2640519" y="4907454"/>
            <a:ext cx="1023982" cy="888822"/>
          </a:xfrm>
          <a:prstGeom prst="arc">
            <a:avLst>
              <a:gd name="adj1" fmla="val 16200000"/>
              <a:gd name="adj2" fmla="val 192214"/>
            </a:avLst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уга 7"/>
          <p:cNvSpPr/>
          <p:nvPr/>
        </p:nvSpPr>
        <p:spPr>
          <a:xfrm rot="18912595">
            <a:off x="4533675" y="4953139"/>
            <a:ext cx="936361" cy="871486"/>
          </a:xfrm>
          <a:prstGeom prst="arc">
            <a:avLst>
              <a:gd name="adj1" fmla="val 16200000"/>
              <a:gd name="adj2" fmla="val 270499"/>
            </a:avLst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635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242" y="502508"/>
            <a:ext cx="7447006" cy="587357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45276" y="2529017"/>
            <a:ext cx="68374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лес</a:t>
            </a:r>
          </a:p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лесничий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14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2808" y="-181232"/>
            <a:ext cx="7159916" cy="3198497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1"/>
                </a:solidFill>
              </a:rPr>
              <a:t>Записать </a:t>
            </a:r>
            <a:r>
              <a:rPr lang="ru-RU" sz="3200" b="1" dirty="0">
                <a:solidFill>
                  <a:schemeClr val="accent1"/>
                </a:solidFill>
              </a:rPr>
              <a:t>названия детёнышей</a:t>
            </a:r>
            <a:r>
              <a:rPr lang="ru-RU" sz="3200" b="1" dirty="0" smtClean="0">
                <a:solidFill>
                  <a:schemeClr val="accent1"/>
                </a:solidFill>
              </a:rPr>
              <a:t>. Выделить корень.</a:t>
            </a:r>
            <a:r>
              <a:rPr lang="ru-RU" sz="3200" b="1" dirty="0">
                <a:solidFill>
                  <a:schemeClr val="accent1"/>
                </a:solidFill>
              </a:rPr>
              <a:t/>
            </a:r>
            <a:br>
              <a:rPr lang="ru-RU" sz="3200" b="1" dirty="0">
                <a:solidFill>
                  <a:schemeClr val="accent1"/>
                </a:solidFill>
              </a:rPr>
            </a:br>
            <a:r>
              <a:rPr lang="ru-RU" sz="3200" b="1" dirty="0" smtClean="0"/>
              <a:t>Лось</a:t>
            </a:r>
            <a:r>
              <a:rPr lang="ru-RU" sz="3200" b="1" dirty="0"/>
              <a:t>, лиса, сова, мышь.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1342356" y="3274433"/>
            <a:ext cx="7711028" cy="23647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Исправить ошибки, правильно выделить  корни в однокоренных словах.</a:t>
            </a:r>
            <a:r>
              <a:rPr lang="ru-RU" sz="3200" b="1" dirty="0"/>
              <a:t> </a:t>
            </a:r>
          </a:p>
          <a:p>
            <a:r>
              <a:rPr lang="ru-RU" sz="3200" b="1" dirty="0">
                <a:solidFill>
                  <a:schemeClr val="tx1"/>
                </a:solidFill>
              </a:rPr>
              <a:t>Перепел перепелку и перепелят</a:t>
            </a:r>
          </a:p>
          <a:p>
            <a:r>
              <a:rPr lang="ru-RU" sz="3200" b="1" dirty="0">
                <a:solidFill>
                  <a:schemeClr val="tx1"/>
                </a:solidFill>
              </a:rPr>
              <a:t>В перелеске прятал от ребят.</a:t>
            </a:r>
          </a:p>
        </p:txBody>
      </p:sp>
      <p:sp>
        <p:nvSpPr>
          <p:cNvPr id="10" name="Овал 9"/>
          <p:cNvSpPr/>
          <p:nvPr/>
        </p:nvSpPr>
        <p:spPr>
          <a:xfrm>
            <a:off x="1023076" y="3443076"/>
            <a:ext cx="457155" cy="440364"/>
          </a:xfrm>
          <a:prstGeom prst="ellips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2" name="Овал 11"/>
          <p:cNvSpPr/>
          <p:nvPr/>
        </p:nvSpPr>
        <p:spPr>
          <a:xfrm>
            <a:off x="1060246" y="757290"/>
            <a:ext cx="382817" cy="389237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3" name="Пятиугольник 12"/>
          <p:cNvSpPr/>
          <p:nvPr/>
        </p:nvSpPr>
        <p:spPr>
          <a:xfrm>
            <a:off x="0" y="1644994"/>
            <a:ext cx="1223319" cy="389237"/>
          </a:xfrm>
          <a:prstGeom prst="homePlate">
            <a:avLst/>
          </a:prstGeom>
          <a:solidFill>
            <a:schemeClr val="accent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9" name="Дуга 18"/>
          <p:cNvSpPr/>
          <p:nvPr/>
        </p:nvSpPr>
        <p:spPr>
          <a:xfrm rot="19362520">
            <a:off x="1187424" y="4831821"/>
            <a:ext cx="1508970" cy="1376970"/>
          </a:xfrm>
          <a:prstGeom prst="arc">
            <a:avLst/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0" name="Дуга 19"/>
          <p:cNvSpPr/>
          <p:nvPr/>
        </p:nvSpPr>
        <p:spPr>
          <a:xfrm rot="19362520">
            <a:off x="3028515" y="4843282"/>
            <a:ext cx="1552101" cy="1392659"/>
          </a:xfrm>
          <a:prstGeom prst="arc">
            <a:avLst/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Дуга 20"/>
          <p:cNvSpPr/>
          <p:nvPr/>
        </p:nvSpPr>
        <p:spPr>
          <a:xfrm rot="19362520">
            <a:off x="5770963" y="4857743"/>
            <a:ext cx="1465617" cy="1325124"/>
          </a:xfrm>
          <a:prstGeom prst="arc">
            <a:avLst/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2" name="Дуга 21"/>
          <p:cNvSpPr/>
          <p:nvPr/>
        </p:nvSpPr>
        <p:spPr>
          <a:xfrm rot="19362520">
            <a:off x="1468086" y="5504675"/>
            <a:ext cx="1484331" cy="1308839"/>
          </a:xfrm>
          <a:prstGeom prst="arc">
            <a:avLst/>
          </a:prstGeom>
          <a:ln w="476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342658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886303" y="1211223"/>
            <a:ext cx="6928183" cy="1490274"/>
          </a:xfrm>
        </p:spPr>
        <p:txBody>
          <a:bodyPr>
            <a:normAutofit/>
          </a:bodyPr>
          <a:lstStyle/>
          <a:p>
            <a:r>
              <a:rPr lang="ru-RU" sz="2700" dirty="0"/>
              <a:t>Лось - лосёнок, лиса - лисёнок, сова </a:t>
            </a:r>
            <a:r>
              <a:rPr lang="ru-RU" sz="2700" dirty="0" smtClean="0"/>
              <a:t>- </a:t>
            </a:r>
            <a:r>
              <a:rPr lang="ru-RU" sz="2700" dirty="0"/>
              <a:t>совёнок, мышь - мышонок.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1886303" y="4372052"/>
            <a:ext cx="6686550" cy="1134162"/>
          </a:xfrm>
        </p:spPr>
        <p:txBody>
          <a:bodyPr>
            <a:noAutofit/>
          </a:bodyPr>
          <a:lstStyle/>
          <a:p>
            <a:r>
              <a:rPr lang="ru-RU" sz="2700" dirty="0">
                <a:solidFill>
                  <a:schemeClr val="tx1"/>
                </a:solidFill>
              </a:rPr>
              <a:t>Перепел перепелку и перепелят</a:t>
            </a:r>
          </a:p>
          <a:p>
            <a:r>
              <a:rPr lang="ru-RU" sz="2700" dirty="0">
                <a:solidFill>
                  <a:schemeClr val="tx1"/>
                </a:solidFill>
              </a:rPr>
              <a:t>В перелеске прятал от ребят.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485512"/>
            <a:ext cx="1239119" cy="40237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4372053"/>
            <a:ext cx="370364" cy="3566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505" y="1589111"/>
            <a:ext cx="397799" cy="40237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5757" y="1452918"/>
            <a:ext cx="736958" cy="25105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5452" y="1519546"/>
            <a:ext cx="593006" cy="20201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979" y="1503772"/>
            <a:ext cx="593006" cy="20201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1610" y="1519546"/>
            <a:ext cx="593006" cy="2020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7137" y="1528736"/>
            <a:ext cx="593006" cy="20201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9913" y="1934328"/>
            <a:ext cx="593006" cy="20201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5537" y="1853820"/>
            <a:ext cx="861883" cy="29360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5996" y="1847944"/>
            <a:ext cx="788798" cy="268712"/>
          </a:xfrm>
          <a:prstGeom prst="rect">
            <a:avLst/>
          </a:prstGeom>
        </p:spPr>
      </p:pic>
      <p:sp>
        <p:nvSpPr>
          <p:cNvPr id="27" name="Дуга 26"/>
          <p:cNvSpPr/>
          <p:nvPr/>
        </p:nvSpPr>
        <p:spPr>
          <a:xfrm rot="19088550">
            <a:off x="1561894" y="4275765"/>
            <a:ext cx="2022050" cy="1740745"/>
          </a:xfrm>
          <a:prstGeom prst="arc">
            <a:avLst>
              <a:gd name="adj1" fmla="val 15901328"/>
              <a:gd name="adj2" fmla="val 599251"/>
            </a:avLst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8" name="Дуга 27"/>
          <p:cNvSpPr/>
          <p:nvPr/>
        </p:nvSpPr>
        <p:spPr>
          <a:xfrm rot="19088550">
            <a:off x="3205152" y="4275766"/>
            <a:ext cx="2022050" cy="1740745"/>
          </a:xfrm>
          <a:prstGeom prst="arc">
            <a:avLst>
              <a:gd name="adj1" fmla="val 15901328"/>
              <a:gd name="adj2" fmla="val 437493"/>
            </a:avLst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Дуга 28"/>
          <p:cNvSpPr/>
          <p:nvPr/>
        </p:nvSpPr>
        <p:spPr>
          <a:xfrm rot="19088550">
            <a:off x="5468981" y="4275766"/>
            <a:ext cx="2022050" cy="1740745"/>
          </a:xfrm>
          <a:prstGeom prst="arc">
            <a:avLst>
              <a:gd name="adj1" fmla="val 15901328"/>
              <a:gd name="adj2" fmla="val 437493"/>
            </a:avLst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973" y="2511753"/>
            <a:ext cx="1795525" cy="1345262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6457" y="2522119"/>
            <a:ext cx="1795525" cy="138883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8742" y="2511752"/>
            <a:ext cx="1741223" cy="1394105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7135" y="2511752"/>
            <a:ext cx="1795525" cy="1399197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6872" y="4780422"/>
            <a:ext cx="1695598" cy="120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5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7" grpId="0" animBg="1"/>
      <p:bldP spid="28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670" y="321276"/>
            <a:ext cx="7512908" cy="63657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65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8862" y="2186429"/>
            <a:ext cx="7185203" cy="3479952"/>
          </a:xfrm>
        </p:spPr>
        <p:txBody>
          <a:bodyPr>
            <a:normAutofit fontScale="90000"/>
          </a:bodyPr>
          <a:lstStyle/>
          <a:p>
            <a:r>
              <a:rPr lang="ru-RU" sz="3000" dirty="0"/>
              <a:t>Урок наш окончен</a:t>
            </a:r>
            <a:br>
              <a:rPr lang="ru-RU" sz="3000" dirty="0"/>
            </a:br>
            <a:r>
              <a:rPr lang="ru-RU" sz="3000" dirty="0"/>
              <a:t>И выполнен план.</a:t>
            </a:r>
            <a:br>
              <a:rPr lang="ru-RU" sz="3000" dirty="0"/>
            </a:br>
            <a:r>
              <a:rPr lang="ru-RU" sz="3000" dirty="0"/>
              <a:t>Спасибо, ребята, </a:t>
            </a:r>
            <a:br>
              <a:rPr lang="ru-RU" sz="3000" dirty="0"/>
            </a:br>
            <a:r>
              <a:rPr lang="ru-RU" sz="3000" dirty="0"/>
              <a:t>огромное вам,</a:t>
            </a:r>
            <a:br>
              <a:rPr lang="ru-RU" sz="3000" dirty="0"/>
            </a:br>
            <a:r>
              <a:rPr lang="ru-RU" sz="3000" dirty="0"/>
              <a:t>За то, что упорно, </a:t>
            </a:r>
            <a:br>
              <a:rPr lang="ru-RU" sz="3000" dirty="0"/>
            </a:br>
            <a:r>
              <a:rPr lang="ru-RU" sz="3000" dirty="0"/>
              <a:t>усердно трудились</a:t>
            </a:r>
            <a:br>
              <a:rPr lang="ru-RU" sz="3000" dirty="0"/>
            </a:br>
            <a:r>
              <a:rPr lang="ru-RU" sz="3000" dirty="0"/>
              <a:t>И знания ваши</a:t>
            </a:r>
            <a:r>
              <a:rPr lang="ru-RU" sz="3000"/>
              <a:t/>
            </a:r>
            <a:br>
              <a:rPr lang="ru-RU" sz="3000"/>
            </a:br>
            <a:r>
              <a:rPr lang="ru-RU" sz="3000"/>
              <a:t>нам </a:t>
            </a:r>
            <a:r>
              <a:rPr lang="ru-RU" sz="3000" dirty="0"/>
              <a:t>всем пригодились.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4108" y="1071289"/>
            <a:ext cx="2082114" cy="264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1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543697"/>
            <a:ext cx="6589199" cy="683741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Домашнее задание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822" y="1095632"/>
            <a:ext cx="7628237" cy="481559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От доброго дерева добрый плод.</a:t>
            </a:r>
          </a:p>
          <a:p>
            <a:r>
              <a:rPr lang="ru-RU" sz="3600" dirty="0" smtClean="0"/>
              <a:t>Объяснить смысл пословицы.</a:t>
            </a:r>
          </a:p>
          <a:p>
            <a:r>
              <a:rPr lang="ru-RU" sz="3600" dirty="0" smtClean="0"/>
              <a:t>Записать родственные слова с корнем  </a:t>
            </a:r>
            <a:r>
              <a:rPr lang="ru-RU" sz="3600" dirty="0" smtClean="0">
                <a:solidFill>
                  <a:srgbClr val="7030A0"/>
                </a:solidFill>
              </a:rPr>
              <a:t>добр-</a:t>
            </a:r>
          </a:p>
          <a:p>
            <a:r>
              <a:rPr lang="ru-RU" sz="3600" dirty="0" smtClean="0"/>
              <a:t>*** Являются ли слова </a:t>
            </a:r>
            <a:r>
              <a:rPr lang="ru-RU" sz="3600" dirty="0" smtClean="0">
                <a:solidFill>
                  <a:srgbClr val="7030A0"/>
                </a:solidFill>
              </a:rPr>
              <a:t>доброго</a:t>
            </a:r>
            <a:r>
              <a:rPr lang="ru-RU" sz="3600" dirty="0" smtClean="0"/>
              <a:t> и </a:t>
            </a:r>
            <a:r>
              <a:rPr lang="ru-RU" sz="3600" dirty="0" smtClean="0">
                <a:solidFill>
                  <a:srgbClr val="7030A0"/>
                </a:solidFill>
              </a:rPr>
              <a:t>добрый</a:t>
            </a:r>
            <a:r>
              <a:rPr lang="ru-RU" sz="3600" dirty="0" smtClean="0"/>
              <a:t> однокоренными </a:t>
            </a:r>
            <a:r>
              <a:rPr lang="ru-RU" sz="4000" dirty="0" smtClean="0"/>
              <a:t>(родственными)?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8158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1055</TotalTime>
  <Words>250</Words>
  <Application>Microsoft Office PowerPoint</Application>
  <PresentationFormat>Экран (4:3)</PresentationFormat>
  <Paragraphs>56</Paragraphs>
  <Slides>24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Arial Black</vt:lpstr>
      <vt:lpstr>Century Gothic</vt:lpstr>
      <vt:lpstr>Corbel</vt:lpstr>
      <vt:lpstr>Wingdings</vt:lpstr>
      <vt:lpstr>Wingdings 3</vt:lpstr>
      <vt:lpstr>Легкий дым</vt:lpstr>
      <vt:lpstr>Язык – наш учитель.   А каждое слово – урок. </vt:lpstr>
      <vt:lpstr>Презентация PowerPoint</vt:lpstr>
      <vt:lpstr>Презентация PowerPoint</vt:lpstr>
      <vt:lpstr>Корень</vt:lpstr>
      <vt:lpstr>              Тема урока: </vt:lpstr>
      <vt:lpstr>Хочу узнать:</vt:lpstr>
      <vt:lpstr>Зри в корень.</vt:lpstr>
      <vt:lpstr>Презентация PowerPoint</vt:lpstr>
      <vt:lpstr>Как-то много лет назад Посадили странный сад. Не был сад фруктовым- Был он только словом. </vt:lpstr>
      <vt:lpstr>Это слово – слово – корень, разрастаться стало вскоре. И плоды нам принесло – стало много новых слов. Вот из сада вам рассада: Вот еще посадка рядом:                А вот садовод,                С ним садовник идет.  </vt:lpstr>
      <vt:lpstr>.решник</vt:lpstr>
      <vt:lpstr>    Орех, орешек, </vt:lpstr>
      <vt:lpstr>Так же как и у кустов, Корень есть ещё у слов. Будь внимателен к словам, Отыщи в них корень сам.</vt:lpstr>
      <vt:lpstr>Слов на свете нам не счесть, В каждом слове корень есть. Чтобы грамотно писать, Надо корень выделять.</vt:lpstr>
      <vt:lpstr>Презентация PowerPoint</vt:lpstr>
      <vt:lpstr>Презентация PowerPoint</vt:lpstr>
      <vt:lpstr>- Вы кто такие? - Я гусь, это  гусыня,  это наши гусята. - А ты кто? - А я ваша тётка – гусеница.</vt:lpstr>
      <vt:lpstr>   Гусь, гусыня, гусята.</vt:lpstr>
      <vt:lpstr>Презентация PowerPoint</vt:lpstr>
      <vt:lpstr>Записать названия детёнышей. Выделить корень. Лось, лиса, сова, мышь.</vt:lpstr>
      <vt:lpstr>Лось - лосёнок, лиса - лисёнок, сова - совёнок, мышь - мышонок.</vt:lpstr>
      <vt:lpstr>Презентация PowerPoint</vt:lpstr>
      <vt:lpstr>Урок наш окончен И выполнен план. Спасибо, ребята,  огромное вам, За то, что упорно,  усердно трудились И знания ваши нам всем пригодились. 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Язык – наш учитель.   А каждое слово – урок.</dc:title>
  <dc:creator>Ирина Вишневская</dc:creator>
  <cp:lastModifiedBy>Ирина Вишневская</cp:lastModifiedBy>
  <cp:revision>67</cp:revision>
  <dcterms:created xsi:type="dcterms:W3CDTF">2015-02-03T14:36:14Z</dcterms:created>
  <dcterms:modified xsi:type="dcterms:W3CDTF">2022-02-23T19:17:18Z</dcterms:modified>
</cp:coreProperties>
</file>