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12.02.2021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image" Target="../media/image14.jpeg"/><Relationship Id="rId7" Type="http://schemas.openxmlformats.org/officeDocument/2006/relationships/image" Target="../media/image1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k0416\Desktop\5565195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4291"/>
            <a:ext cx="7772400" cy="928694"/>
          </a:xfrm>
        </p:spPr>
        <p:txBody>
          <a:bodyPr>
            <a:noAutofit/>
          </a:bodyPr>
          <a:lstStyle/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Муниципальный орган управления – Управлением образованием</a:t>
            </a:r>
            <a:br>
              <a:rPr lang="ru-RU" sz="1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Тавдинского городского округа</a:t>
            </a:r>
            <a:br>
              <a:rPr lang="ru-RU" sz="1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Муниципальное казенное дошкольное образовательное учреждение</a:t>
            </a:r>
            <a:br>
              <a:rPr lang="ru-RU" sz="1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детский сад № 6</a:t>
            </a:r>
            <a:endParaRPr lang="ru-RU" sz="16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572000" y="4714884"/>
            <a:ext cx="4286280" cy="1000132"/>
          </a:xfrm>
        </p:spPr>
        <p:txBody>
          <a:bodyPr>
            <a:normAutofit/>
          </a:bodyPr>
          <a:lstStyle/>
          <a:p>
            <a:pPr algn="l"/>
            <a:r>
              <a:rPr lang="ru-RU" sz="17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Составитель:</a:t>
            </a:r>
          </a:p>
          <a:p>
            <a:pPr algn="l"/>
            <a:r>
              <a:rPr lang="ru-RU" sz="17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Белоусова Олеся Сергеевна</a:t>
            </a:r>
          </a:p>
          <a:p>
            <a:pPr algn="l"/>
            <a:r>
              <a:rPr lang="ru-RU" sz="17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воспитатель 1 квалификационной категории</a:t>
            </a:r>
          </a:p>
          <a:p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4172691" y="6198990"/>
            <a:ext cx="79861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2021г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500166" y="2428868"/>
            <a:ext cx="707236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Проект «Снег  - снежок»</a:t>
            </a:r>
            <a:endParaRPr lang="ru-RU" sz="4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pk0416\Desktop\5565195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642910" y="1428736"/>
            <a:ext cx="757242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1 . Классификация проекта: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Руководитель проекта: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воспитатель 1 младшей группы Белоусова О.С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Участники проекта: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дети первой младшей группы, воспитатель, родители воспитанников. 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Вид проекта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: информационно-творческий.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По количеству участников: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групповой .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По продолжительности: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краткосрочный (1 неделя).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По характеру доминирующей деятельности: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творческий .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Интеграция с другими образовательными областями: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художественно-эстетическое развитие, физическое развитие, социально-коммуникативное развитие.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7" name="Picture 3" descr="C:\Users\pk0416\Desktop\5565195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642918"/>
            <a:ext cx="3500462" cy="500066"/>
          </a:xfrm>
        </p:spPr>
        <p:txBody>
          <a:bodyPr>
            <a:normAutofit/>
          </a:bodyPr>
          <a:lstStyle/>
          <a:p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2. Характеристика проекта</a:t>
            </a:r>
            <a:endParaRPr lang="ru-RU" sz="1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71472" y="1357299"/>
            <a:ext cx="7858180" cy="3571899"/>
          </a:xfrm>
        </p:spPr>
        <p:txBody>
          <a:bodyPr>
            <a:normAutofit fontScale="85000" lnSpcReduction="20000"/>
          </a:bodyPr>
          <a:lstStyle/>
          <a:p>
            <a:pPr fontAlgn="base">
              <a:buNone/>
            </a:pP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        Зима - это самое прекрасное и волшебное, время года. Зимние забавы, красота природы, все это завораживает и манит малышей. С самого рождения ребенок исследует окружающий мир, ведь для него все это происходит впервые. На прогулке малыши играют со снегом, пытаются лепить комочки, приносят снежок в группу в карманах. В 2-3 года ребенок лучше воспринимает информацию, если у него есть возможность увидеть, потрогать предмет, попробовать его на вкус, поиграть с ним, сделать что-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нибудь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своими руками. Выбрав тему проекта, я решила, расширить, обогатить и систематизировать знания детей о снеге, пробудить интерес к экспериментированию со снегом, водой.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k0416\Desktop\5565195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00034" y="357167"/>
            <a:ext cx="7958166" cy="928693"/>
          </a:xfrm>
        </p:spPr>
        <p:txBody>
          <a:bodyPr>
            <a:normAutofit/>
          </a:bodyPr>
          <a:lstStyle/>
          <a:p>
            <a:pPr algn="l"/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Цель проекта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: Формирование представления у детей о признаках зимы, о зимних забавах, ознакомление детей со снегом и его свойствами.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71472" y="1643050"/>
            <a:ext cx="8286808" cy="4500594"/>
          </a:xfrm>
        </p:spPr>
        <p:txBody>
          <a:bodyPr>
            <a:normAutofit fontScale="70000" lnSpcReduction="20000"/>
          </a:bodyPr>
          <a:lstStyle/>
          <a:p>
            <a:pPr algn="l"/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Задачи:</a:t>
            </a:r>
          </a:p>
          <a:p>
            <a:pPr algn="l"/>
            <a:r>
              <a:rPr lang="ru-RU" sz="29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1.Обогащать словарный запас детей существительными: зима, снег, снежинки; глаголами: лепить, рисовать; прилагательными: тепло, холодно.</a:t>
            </a:r>
          </a:p>
          <a:p>
            <a:pPr algn="l"/>
            <a:r>
              <a:rPr lang="ru-RU" sz="29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2. Дать представление детям о снеге и его превращении в воду, лёд.</a:t>
            </a:r>
          </a:p>
          <a:p>
            <a:pPr algn="l"/>
            <a:r>
              <a:rPr lang="ru-RU" sz="29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 Формировать умение детей слушать, запоминать, повторять художественное слово.</a:t>
            </a:r>
          </a:p>
          <a:p>
            <a:pPr algn="l"/>
            <a:r>
              <a:rPr lang="ru-RU" sz="29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4. Формировать познавательную активность детей при проведении наблюдений и опытов со снегом.</a:t>
            </a:r>
          </a:p>
          <a:p>
            <a:pPr algn="l"/>
            <a:r>
              <a:rPr lang="ru-RU" sz="29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5. Развивать у детей наблюдательность, воображение, память, активизировать словарный запас.</a:t>
            </a:r>
          </a:p>
          <a:p>
            <a:pPr algn="l"/>
            <a:r>
              <a:rPr lang="ru-RU" sz="29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6. Воспитывать интерес к явлениям природы.</a:t>
            </a:r>
          </a:p>
          <a:p>
            <a:pPr algn="l"/>
            <a:r>
              <a:rPr lang="ru-RU" sz="29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7.Закреплять</a:t>
            </a:r>
            <a:r>
              <a:rPr lang="ru-RU" sz="2900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понятия</a:t>
            </a:r>
            <a:r>
              <a:rPr lang="ru-RU" sz="29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:«белый», «мягкий»,«пушистый»,«холодный»,«шар», «снежинка», «зима».</a:t>
            </a:r>
          </a:p>
          <a:p>
            <a:pPr algn="l"/>
            <a:r>
              <a:rPr lang="ru-RU" sz="29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8.</a:t>
            </a:r>
            <a:r>
              <a:rPr lang="ru-RU" sz="2900" dirty="0" smtClean="0"/>
              <a:t> </a:t>
            </a:r>
            <a:r>
              <a:rPr lang="ru-RU" sz="29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Вызывать радостные впечатления от снега, от построек из него.</a:t>
            </a:r>
          </a:p>
          <a:p>
            <a:pPr algn="l"/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k0416\Desktop\5565195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4186238" cy="439718"/>
          </a:xfrm>
        </p:spPr>
        <p:txBody>
          <a:bodyPr>
            <a:normAutofit fontScale="90000"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Этапы реализации проекта: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928670"/>
            <a:ext cx="8229600" cy="5715040"/>
          </a:xfrm>
        </p:spPr>
        <p:txBody>
          <a:bodyPr>
            <a:normAutofit fontScale="47500" lnSpcReduction="20000"/>
          </a:bodyPr>
          <a:lstStyle/>
          <a:p>
            <a:pPr>
              <a:buNone/>
            </a:pPr>
            <a:r>
              <a:rPr lang="ru-RU" sz="3800" b="1" dirty="0" smtClean="0">
                <a:latin typeface="Times New Roman" pitchFamily="18" charset="0"/>
                <a:cs typeface="Times New Roman" pitchFamily="18" charset="0"/>
              </a:rPr>
              <a:t>      Подготовительный этап.</a:t>
            </a:r>
            <a:endParaRPr lang="ru-RU" sz="3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- Знакомство родителей с проектом, работа по взаимодействию</a:t>
            </a:r>
          </a:p>
          <a:p>
            <a:pPr>
              <a:buNone/>
            </a:pP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- Беседы с детьми для выявления знаний детей о снеге</a:t>
            </a:r>
          </a:p>
          <a:p>
            <a:pPr>
              <a:buNone/>
            </a:pP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- Подбор художественной литературы, иллюстративного материала, стихов, </a:t>
            </a:r>
            <a:r>
              <a:rPr lang="ru-RU" sz="3800" dirty="0" err="1" smtClean="0">
                <a:latin typeface="Times New Roman" pitchFamily="18" charset="0"/>
                <a:cs typeface="Times New Roman" pitchFamily="18" charset="0"/>
              </a:rPr>
              <a:t>потешек</a:t>
            </a: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 по данной  теме</a:t>
            </a:r>
          </a:p>
          <a:p>
            <a:pPr>
              <a:buNone/>
            </a:pP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- Подбор дидактических и подвижных игр</a:t>
            </a:r>
          </a:p>
          <a:p>
            <a:pPr>
              <a:buNone/>
            </a:pP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- Рассматривание сюжетных картин«Зимние  забавы»</a:t>
            </a:r>
          </a:p>
          <a:p>
            <a:pPr>
              <a:buNone/>
            </a:pPr>
            <a:r>
              <a:rPr lang="ru-RU" sz="3800" b="1" dirty="0" smtClean="0">
                <a:latin typeface="Times New Roman" pitchFamily="18" charset="0"/>
                <a:cs typeface="Times New Roman" pitchFamily="18" charset="0"/>
              </a:rPr>
              <a:t>       Основной этап.</a:t>
            </a:r>
            <a:endParaRPr lang="ru-RU" sz="3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3800" u="sng" dirty="0" smtClean="0">
                <a:latin typeface="Times New Roman" pitchFamily="18" charset="0"/>
                <a:cs typeface="Times New Roman" pitchFamily="18" charset="0"/>
              </a:rPr>
              <a:t>       Беседы с детьми</a:t>
            </a:r>
            <a:endParaRPr lang="ru-RU" sz="3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- «Снег,  какой?»</a:t>
            </a:r>
          </a:p>
          <a:p>
            <a:pPr>
              <a:buNone/>
            </a:pP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- «Почему снеговик любит холод? »</a:t>
            </a:r>
          </a:p>
          <a:p>
            <a:pPr>
              <a:buNone/>
            </a:pP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- «Осторожно, сосульки»</a:t>
            </a:r>
          </a:p>
          <a:p>
            <a:pPr>
              <a:buNone/>
            </a:pPr>
            <a:r>
              <a:rPr lang="ru-RU" sz="3800" u="sng" dirty="0" smtClean="0">
                <a:latin typeface="Times New Roman" pitchFamily="18" charset="0"/>
                <a:cs typeface="Times New Roman" pitchFamily="18" charset="0"/>
              </a:rPr>
              <a:t>      Наблюдение</a:t>
            </a:r>
            <a:endParaRPr lang="ru-RU" sz="3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-  «Какая зима?» (из окна, на участке)</a:t>
            </a:r>
          </a:p>
          <a:p>
            <a:pPr>
              <a:buNone/>
            </a:pP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-   Наблюдение за снегопадом, снежинками (на прогулке)</a:t>
            </a:r>
          </a:p>
          <a:p>
            <a:pPr>
              <a:buNone/>
            </a:pPr>
            <a:r>
              <a:rPr lang="ru-RU" sz="3800" u="sng" dirty="0" smtClean="0">
                <a:latin typeface="Times New Roman" pitchFamily="18" charset="0"/>
                <a:cs typeface="Times New Roman" pitchFamily="18" charset="0"/>
              </a:rPr>
              <a:t>      Трудовая деятельность</a:t>
            </a:r>
            <a:endParaRPr lang="ru-RU" sz="3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-   Лепка снеговика на участке во время прогулки</a:t>
            </a:r>
          </a:p>
          <a:p>
            <a:pPr>
              <a:buNone/>
            </a:pP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-    Расчистка снега на участке</a:t>
            </a:r>
          </a:p>
          <a:p>
            <a:pPr>
              <a:buNone/>
            </a:pP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-    Постройка крепости</a:t>
            </a:r>
          </a:p>
          <a:p>
            <a:pPr>
              <a:buNone/>
            </a:pPr>
            <a:endParaRPr lang="ru-RU" sz="38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pk0416\Desktop\5565195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5719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14290"/>
            <a:ext cx="8229600" cy="6500858"/>
          </a:xfrm>
        </p:spPr>
        <p:txBody>
          <a:bodyPr>
            <a:normAutofit fontScale="47500" lnSpcReduction="20000"/>
          </a:bodyPr>
          <a:lstStyle/>
          <a:p>
            <a:pPr>
              <a:buNone/>
            </a:pPr>
            <a:r>
              <a:rPr lang="ru-RU" u="sng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742950" indent="-742950">
              <a:lnSpc>
                <a:spcPct val="120000"/>
              </a:lnSpc>
              <a:buNone/>
            </a:pP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sz="3800" u="sng" dirty="0" smtClean="0">
                <a:latin typeface="Times New Roman" pitchFamily="18" charset="0"/>
                <a:cs typeface="Times New Roman" pitchFamily="18" charset="0"/>
              </a:rPr>
              <a:t>Дидактические игры</a:t>
            </a:r>
          </a:p>
          <a:p>
            <a:pPr marL="742950" indent="-742950">
              <a:lnSpc>
                <a:spcPct val="120000"/>
              </a:lnSpc>
              <a:buNone/>
            </a:pP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-  «Сложи снеговика», «Разрезные картинки», «Разложи снежинки в ряд», «Назови, что делают», «Волшебный мешочек», «Большой - маленький».</a:t>
            </a:r>
          </a:p>
          <a:p>
            <a:pPr marL="742950" indent="-742950">
              <a:lnSpc>
                <a:spcPct val="120000"/>
              </a:lnSpc>
              <a:buNone/>
            </a:pP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sz="3800" u="sng" dirty="0" smtClean="0">
                <a:latin typeface="Times New Roman" pitchFamily="18" charset="0"/>
                <a:cs typeface="Times New Roman" pitchFamily="18" charset="0"/>
              </a:rPr>
              <a:t>Подвижные  игры </a:t>
            </a:r>
          </a:p>
          <a:p>
            <a:pPr marL="742950" indent="-742950">
              <a:lnSpc>
                <a:spcPct val="120000"/>
              </a:lnSpc>
              <a:buNone/>
            </a:pP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-  «Снег кружится» по стихотворению </a:t>
            </a:r>
            <a:r>
              <a:rPr lang="ru-RU" sz="3800" dirty="0" err="1" smtClean="0">
                <a:latin typeface="Times New Roman" pitchFamily="18" charset="0"/>
                <a:cs typeface="Times New Roman" pitchFamily="18" charset="0"/>
              </a:rPr>
              <a:t>А.Барто</a:t>
            </a: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, </a:t>
            </a:r>
          </a:p>
          <a:p>
            <a:pPr marL="742950" indent="-742950">
              <a:lnSpc>
                <a:spcPct val="120000"/>
              </a:lnSpc>
              <a:buNone/>
            </a:pP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-  «Зайка беленький сидит»</a:t>
            </a:r>
          </a:p>
          <a:p>
            <a:pPr marL="742950" indent="-742950">
              <a:lnSpc>
                <a:spcPct val="120000"/>
              </a:lnSpc>
              <a:buNone/>
            </a:pP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-  «По ровненькой дорожке»</a:t>
            </a:r>
          </a:p>
          <a:p>
            <a:pPr marL="742950" indent="-742950">
              <a:lnSpc>
                <a:spcPct val="120000"/>
              </a:lnSpc>
              <a:buNone/>
            </a:pP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ru-RU" sz="3800" u="sng" dirty="0" smtClean="0">
                <a:latin typeface="Times New Roman" pitchFamily="18" charset="0"/>
                <a:cs typeface="Times New Roman" pitchFamily="18" charset="0"/>
              </a:rPr>
              <a:t>Пальчиковые  игры </a:t>
            </a:r>
          </a:p>
          <a:p>
            <a:pPr marL="742950" indent="-742950">
              <a:lnSpc>
                <a:spcPct val="120000"/>
              </a:lnSpc>
              <a:buNone/>
            </a:pP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-  «Снежинки»</a:t>
            </a:r>
          </a:p>
          <a:p>
            <a:pPr marL="742950" indent="-742950">
              <a:lnSpc>
                <a:spcPct val="120000"/>
              </a:lnSpc>
              <a:buNone/>
            </a:pP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-   «Я перчатку надеваю»</a:t>
            </a:r>
          </a:p>
          <a:p>
            <a:pPr marL="742950" indent="-742950">
              <a:lnSpc>
                <a:spcPct val="120000"/>
              </a:lnSpc>
              <a:buNone/>
            </a:pP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ru-RU" sz="3800" u="sng" dirty="0" smtClean="0">
                <a:latin typeface="Times New Roman" pitchFamily="18" charset="0"/>
                <a:cs typeface="Times New Roman" pitchFamily="18" charset="0"/>
              </a:rPr>
              <a:t>Физкультминутки</a:t>
            </a:r>
          </a:p>
          <a:p>
            <a:pPr marL="742950" indent="-742950">
              <a:lnSpc>
                <a:spcPct val="120000"/>
              </a:lnSpc>
              <a:buNone/>
            </a:pP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-  «Зимние забавы», «Снеговик», «Мы погреемся немножко»</a:t>
            </a:r>
          </a:p>
          <a:p>
            <a:pPr marL="742950" indent="-742950">
              <a:lnSpc>
                <a:spcPct val="120000"/>
              </a:lnSpc>
              <a:buNone/>
            </a:pP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3800" u="sng" dirty="0" smtClean="0">
                <a:latin typeface="Times New Roman" pitchFamily="18" charset="0"/>
                <a:cs typeface="Times New Roman" pitchFamily="18" charset="0"/>
              </a:rPr>
              <a:t>Дыхательная гимнастика</a:t>
            </a:r>
          </a:p>
          <a:p>
            <a:pPr marL="742950" indent="-742950">
              <a:lnSpc>
                <a:spcPct val="120000"/>
              </a:lnSpc>
              <a:buNone/>
            </a:pP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-   «Снежинки и ветер»</a:t>
            </a:r>
          </a:p>
          <a:p>
            <a:pPr marL="742950" indent="-742950">
              <a:lnSpc>
                <a:spcPct val="120000"/>
              </a:lnSpc>
              <a:buNone/>
            </a:pP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3800" u="sng" dirty="0" smtClean="0">
                <a:latin typeface="Times New Roman" pitchFamily="18" charset="0"/>
                <a:cs typeface="Times New Roman" pitchFamily="18" charset="0"/>
              </a:rPr>
              <a:t>Художественно-эстетическое развитие</a:t>
            </a:r>
          </a:p>
          <a:p>
            <a:pPr marL="742950" indent="-742950">
              <a:lnSpc>
                <a:spcPct val="120000"/>
              </a:lnSpc>
              <a:buNone/>
            </a:pP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-   Лепка «Снеговик»</a:t>
            </a:r>
          </a:p>
          <a:p>
            <a:pPr marL="742950" indent="-742950">
              <a:lnSpc>
                <a:spcPct val="120000"/>
              </a:lnSpc>
              <a:buNone/>
            </a:pP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-   Рисование «Сугробы на деревьях»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pk0416\Desktop\5565195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flipV="1">
            <a:off x="457200" y="214290"/>
            <a:ext cx="8229600" cy="60348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57166"/>
            <a:ext cx="8229600" cy="5768997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1900" b="1" u="sng" dirty="0" smtClean="0">
                <a:latin typeface="Times New Roman" pitchFamily="18" charset="0"/>
                <a:cs typeface="Times New Roman" pitchFamily="18" charset="0"/>
              </a:rPr>
              <a:t>     </a:t>
            </a:r>
          </a:p>
          <a:p>
            <a:pPr>
              <a:buNone/>
            </a:pPr>
            <a:r>
              <a:rPr lang="ru-RU" sz="1900" b="1" u="sng" dirty="0" smtClean="0">
                <a:latin typeface="Times New Roman" pitchFamily="18" charset="0"/>
                <a:cs typeface="Times New Roman" pitchFamily="18" charset="0"/>
              </a:rPr>
              <a:t>Экспериментальная деятельность :</a:t>
            </a:r>
            <a:endParaRPr lang="ru-RU" sz="19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1900" b="1" dirty="0" smtClean="0">
                <a:latin typeface="Times New Roman" pitchFamily="18" charset="0"/>
                <a:cs typeface="Times New Roman" pitchFamily="18" charset="0"/>
              </a:rPr>
              <a:t>      Опыт № 1. «Снег и его свойства»</a:t>
            </a:r>
            <a:endParaRPr lang="ru-RU" sz="19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       Цель: Знакомить детей с физическими свойствами снега – он белый, холодный, пушистый, рассыпается. Когда он  влажный  из него можно лепить.</a:t>
            </a:r>
          </a:p>
          <a:p>
            <a:pPr>
              <a:buNone/>
            </a:pP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      Ход, содержание опыта: принести в группу снег. Предложить потрогать рукой. Снег холодный или тёплый? Предложить детям слепить комочек – не лепится, рассыпается. Оставить на несколько минут, снег становится мягким и влажным  и из него уже можно слепить комочки.. Сделать вывод о том, что снег лепится только тогда, когда он влажный.</a:t>
            </a:r>
          </a:p>
          <a:p>
            <a:pPr>
              <a:buNone/>
            </a:pPr>
            <a:r>
              <a:rPr lang="ru-RU" sz="1900" b="1" dirty="0" smtClean="0">
                <a:latin typeface="Times New Roman" pitchFamily="18" charset="0"/>
                <a:cs typeface="Times New Roman" pitchFamily="18" charset="0"/>
              </a:rPr>
              <a:t>     Опыт №2  «Как снег становится водой»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9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Цель: показать, что снег в тепле тает и становится водой.</a:t>
            </a:r>
            <a:br>
              <a:rPr lang="ru-RU" sz="19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Ход, показываем детям снег. Предлагаем подумать, что будет со снегом, если . После прогулки или сна воспитатель и дети рассматривают талую воду.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pk0416\Desktop\5565195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5719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500042"/>
            <a:ext cx="8229600" cy="5626121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    </a:t>
            </a:r>
          </a:p>
          <a:p>
            <a:pPr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Ожидаемый результат:</a:t>
            </a:r>
          </a:p>
          <a:p>
            <a:pPr>
              <a:buNone/>
            </a:pP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        Дети узнали, что снег белый, холодный, мягкий, пушистый, тает в теплых ладошках и теплом помещении; при таянии снег превращается в воду, вода замерзает и превращается в лед, снеговик – это постройка из снега, называют  части снеговика, так же дети узнали что из снега можно построить крепость.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pk0416\Desktop\5565195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123" name="Picture 3" descr="C:\Users\pk0416\Desktop\МОЯ ГРУППА\Фото\01 январь 2021\для проекта снег\IMG_20210127_105841.jpg"/>
          <p:cNvPicPr>
            <a:picLocks noChangeAspect="1" noChangeArrowheads="1"/>
          </p:cNvPicPr>
          <p:nvPr/>
        </p:nvPicPr>
        <p:blipFill>
          <a:blip r:embed="rId3" cstate="print"/>
          <a:srcRect l="8824" b="23529"/>
          <a:stretch>
            <a:fillRect/>
          </a:stretch>
        </p:blipFill>
        <p:spPr bwMode="auto">
          <a:xfrm>
            <a:off x="285720" y="785794"/>
            <a:ext cx="2952739" cy="2143140"/>
          </a:xfrm>
          <a:prstGeom prst="rect">
            <a:avLst/>
          </a:prstGeom>
          <a:ln w="38100" cap="sq">
            <a:solidFill>
              <a:schemeClr val="tx2">
                <a:lumMod val="40000"/>
                <a:lumOff val="6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124" name="Picture 4" descr="C:\Users\pk0416\Desktop\МОЯ ГРУППА\Фото\01 январь 2021\для проекта снег\IMG_20210128_094320.jpg"/>
          <p:cNvPicPr>
            <a:picLocks noChangeAspect="1" noChangeArrowheads="1"/>
          </p:cNvPicPr>
          <p:nvPr/>
        </p:nvPicPr>
        <p:blipFill>
          <a:blip r:embed="rId4" cstate="print"/>
          <a:srcRect t="7291" r="27344" b="12500"/>
          <a:stretch>
            <a:fillRect/>
          </a:stretch>
        </p:blipFill>
        <p:spPr bwMode="auto">
          <a:xfrm>
            <a:off x="3428992" y="357166"/>
            <a:ext cx="2588454" cy="2143139"/>
          </a:xfrm>
          <a:prstGeom prst="rect">
            <a:avLst/>
          </a:prstGeom>
          <a:ln w="38100" cap="sq">
            <a:solidFill>
              <a:schemeClr val="tx2">
                <a:lumMod val="40000"/>
                <a:lumOff val="6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125" name="Picture 5" descr="C:\Users\pk0416\Desktop\МОЯ ГРУППА\Фото\01 январь 2021\для проекта снег\IMG_20210128_094420.jpg"/>
          <p:cNvPicPr>
            <a:picLocks noChangeAspect="1" noChangeArrowheads="1"/>
          </p:cNvPicPr>
          <p:nvPr/>
        </p:nvPicPr>
        <p:blipFill>
          <a:blip r:embed="rId5" cstate="print"/>
          <a:srcRect l="15625" t="12500" r="10156" b="10416"/>
          <a:stretch>
            <a:fillRect/>
          </a:stretch>
        </p:blipFill>
        <p:spPr bwMode="auto">
          <a:xfrm>
            <a:off x="6215074" y="785794"/>
            <a:ext cx="2709849" cy="2110830"/>
          </a:xfrm>
          <a:prstGeom prst="rect">
            <a:avLst/>
          </a:prstGeom>
          <a:ln w="38100" cap="sq">
            <a:solidFill>
              <a:schemeClr val="tx2">
                <a:lumMod val="40000"/>
                <a:lumOff val="6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126" name="Picture 6" descr="C:\Users\pk0416\Desktop\МОЯ ГРУППА\Фото\01 январь 2021\для проекта снег\IMG_20210128_094434.jpg"/>
          <p:cNvPicPr>
            <a:picLocks noChangeAspect="1" noChangeArrowheads="1"/>
          </p:cNvPicPr>
          <p:nvPr/>
        </p:nvPicPr>
        <p:blipFill>
          <a:blip r:embed="rId6" cstate="print"/>
          <a:srcRect l="22656" t="29167" r="7031"/>
          <a:stretch>
            <a:fillRect/>
          </a:stretch>
        </p:blipFill>
        <p:spPr bwMode="auto">
          <a:xfrm>
            <a:off x="428596" y="3786190"/>
            <a:ext cx="2836523" cy="2214578"/>
          </a:xfrm>
          <a:prstGeom prst="rect">
            <a:avLst/>
          </a:prstGeom>
          <a:ln w="38100" cap="sq">
            <a:solidFill>
              <a:schemeClr val="tx2">
                <a:lumMod val="40000"/>
                <a:lumOff val="6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127" name="Picture 7" descr="C:\Users\pk0416\Desktop\МОЯ ГРУППА\Фото\01 январь 2021\для проекта снег\IMG_20210128_094512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428992" y="2928934"/>
            <a:ext cx="2643174" cy="1982381"/>
          </a:xfrm>
          <a:prstGeom prst="rect">
            <a:avLst/>
          </a:prstGeom>
          <a:ln w="38100" cap="sq">
            <a:solidFill>
              <a:schemeClr val="tx2">
                <a:lumMod val="40000"/>
                <a:lumOff val="6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128" name="Picture 8" descr="C:\Users\pk0416\Desktop\МОЯ ГРУППА\Фото\01 январь 2021\для проекта снег\IMG_20210128_094550.jpg"/>
          <p:cNvPicPr>
            <a:picLocks noChangeAspect="1" noChangeArrowheads="1"/>
          </p:cNvPicPr>
          <p:nvPr/>
        </p:nvPicPr>
        <p:blipFill>
          <a:blip r:embed="rId8" cstate="print"/>
          <a:srcRect l="15741" t="29283" b="9027"/>
          <a:stretch>
            <a:fillRect/>
          </a:stretch>
        </p:blipFill>
        <p:spPr bwMode="auto">
          <a:xfrm>
            <a:off x="6215074" y="3714752"/>
            <a:ext cx="2643206" cy="2286016"/>
          </a:xfrm>
          <a:prstGeom prst="rect">
            <a:avLst/>
          </a:prstGeom>
          <a:ln w="38100" cap="sq">
            <a:solidFill>
              <a:schemeClr val="tx2">
                <a:lumMod val="40000"/>
                <a:lumOff val="6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pk0416\Desktop\5565195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6" name="Picture 2" descr="C:\Users\pk0416\Desktop\МОЯ ГРУППА\Фото\01 январь 2021\для проекта снег\IMG_20210128_100003.jpg"/>
          <p:cNvPicPr>
            <a:picLocks noChangeAspect="1" noChangeArrowheads="1"/>
          </p:cNvPicPr>
          <p:nvPr/>
        </p:nvPicPr>
        <p:blipFill>
          <a:blip r:embed="rId3" cstate="print"/>
          <a:srcRect l="27906" t="18604"/>
          <a:stretch>
            <a:fillRect/>
          </a:stretch>
        </p:blipFill>
        <p:spPr bwMode="auto">
          <a:xfrm>
            <a:off x="214282" y="428604"/>
            <a:ext cx="2643206" cy="2500330"/>
          </a:xfrm>
          <a:prstGeom prst="rect">
            <a:avLst/>
          </a:prstGeom>
          <a:ln w="38100" cap="sq">
            <a:solidFill>
              <a:schemeClr val="tx2">
                <a:lumMod val="40000"/>
                <a:lumOff val="6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27" name="Picture 3" descr="C:\Users\pk0416\Desktop\МОЯ ГРУППА\Фото\01 январь 2021\для проекта снег\IMG_20210128_100102.jpg"/>
          <p:cNvPicPr>
            <a:picLocks noChangeAspect="1" noChangeArrowheads="1"/>
          </p:cNvPicPr>
          <p:nvPr/>
        </p:nvPicPr>
        <p:blipFill>
          <a:blip r:embed="rId4" cstate="print"/>
          <a:srcRect l="36250" t="26666" r="3750" b="8333"/>
          <a:stretch>
            <a:fillRect/>
          </a:stretch>
        </p:blipFill>
        <p:spPr bwMode="auto">
          <a:xfrm>
            <a:off x="3071802" y="785794"/>
            <a:ext cx="2775877" cy="2428892"/>
          </a:xfrm>
          <a:prstGeom prst="rect">
            <a:avLst/>
          </a:prstGeom>
          <a:ln w="38100" cap="sq">
            <a:solidFill>
              <a:schemeClr val="tx2">
                <a:lumMod val="40000"/>
                <a:lumOff val="6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28" name="Picture 4" descr="C:\Users\pk0416\Desktop\МОЯ ГРУППА\Фото\01 январь 2021\для проекта снег\IMG_20210128_100240.jpg"/>
          <p:cNvPicPr>
            <a:picLocks noChangeAspect="1" noChangeArrowheads="1"/>
          </p:cNvPicPr>
          <p:nvPr/>
        </p:nvPicPr>
        <p:blipFill>
          <a:blip r:embed="rId5" cstate="print"/>
          <a:srcRect l="34375" t="18750" b="18749"/>
          <a:stretch>
            <a:fillRect/>
          </a:stretch>
        </p:blipFill>
        <p:spPr bwMode="auto">
          <a:xfrm>
            <a:off x="5929322" y="285728"/>
            <a:ext cx="3000380" cy="2143140"/>
          </a:xfrm>
          <a:prstGeom prst="rect">
            <a:avLst/>
          </a:prstGeom>
          <a:ln w="38100" cap="sq">
            <a:solidFill>
              <a:schemeClr val="tx2">
                <a:lumMod val="40000"/>
                <a:lumOff val="6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29" name="Picture 5" descr="C:\Users\pk0416\Desktop\МОЯ ГРУППА\Фото\01 январь 2021\для проекта снег\IMG_20210128_100454.jpg"/>
          <p:cNvPicPr>
            <a:picLocks noChangeAspect="1" noChangeArrowheads="1"/>
          </p:cNvPicPr>
          <p:nvPr/>
        </p:nvPicPr>
        <p:blipFill>
          <a:blip r:embed="rId6" cstate="print"/>
          <a:srcRect l="9375" r="9375" b="21875"/>
          <a:stretch>
            <a:fillRect/>
          </a:stretch>
        </p:blipFill>
        <p:spPr bwMode="auto">
          <a:xfrm>
            <a:off x="214282" y="3357562"/>
            <a:ext cx="2773712" cy="2000264"/>
          </a:xfrm>
          <a:prstGeom prst="rect">
            <a:avLst/>
          </a:prstGeom>
          <a:ln w="38100" cap="sq">
            <a:solidFill>
              <a:schemeClr val="tx2">
                <a:lumMod val="40000"/>
                <a:lumOff val="6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30" name="Picture 6" descr="C:\Users\pk0416\Desktop\МОЯ ГРУППА\Фото\01 январь 2021\для проекта снег\IMG_20210128_100713.jpg"/>
          <p:cNvPicPr>
            <a:picLocks noChangeAspect="1" noChangeArrowheads="1"/>
          </p:cNvPicPr>
          <p:nvPr/>
        </p:nvPicPr>
        <p:blipFill>
          <a:blip r:embed="rId7" cstate="print"/>
          <a:srcRect l="17187" r="6250" b="20833"/>
          <a:stretch>
            <a:fillRect/>
          </a:stretch>
        </p:blipFill>
        <p:spPr bwMode="auto">
          <a:xfrm>
            <a:off x="3143240" y="4071942"/>
            <a:ext cx="2855622" cy="2214554"/>
          </a:xfrm>
          <a:prstGeom prst="rect">
            <a:avLst/>
          </a:prstGeom>
          <a:ln w="38100" cap="sq">
            <a:solidFill>
              <a:schemeClr val="tx2">
                <a:lumMod val="40000"/>
                <a:lumOff val="6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31" name="Picture 7" descr="C:\Users\pk0416\Desktop\МОЯ ГРУППА\Фото\01 январь 2021\для проекта снег\IMG_20210128_105228.jpg"/>
          <p:cNvPicPr>
            <a:picLocks noChangeAspect="1" noChangeArrowheads="1"/>
          </p:cNvPicPr>
          <p:nvPr/>
        </p:nvPicPr>
        <p:blipFill>
          <a:blip r:embed="rId8" cstate="print"/>
          <a:srcRect l="17187" t="10416" r="17187" b="14583"/>
          <a:stretch>
            <a:fillRect/>
          </a:stretch>
        </p:blipFill>
        <p:spPr bwMode="auto">
          <a:xfrm>
            <a:off x="6072198" y="3357562"/>
            <a:ext cx="2857520" cy="2214578"/>
          </a:xfrm>
          <a:prstGeom prst="rect">
            <a:avLst/>
          </a:prstGeom>
          <a:ln w="38100" cap="sq">
            <a:solidFill>
              <a:schemeClr val="tx2">
                <a:lumMod val="40000"/>
                <a:lumOff val="6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pk0416\Desktop\5565195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51" name="Picture 3" descr="C:\Users\pk0416\Desktop\МОЯ ГРУППА\Фото\01 январь 2021\для проекта снег\IMG_20210128_10532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428604"/>
            <a:ext cx="2667019" cy="2000264"/>
          </a:xfrm>
          <a:prstGeom prst="rect">
            <a:avLst/>
          </a:prstGeom>
          <a:ln w="38100" cap="sq">
            <a:solidFill>
              <a:schemeClr val="tx2">
                <a:lumMod val="40000"/>
                <a:lumOff val="6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052" name="Picture 4" descr="C:\Users\pk0416\Desktop\МОЯ ГРУППА\Фото\01 январь 2021\для проекта снег\IMG_20210128_105608.jpg"/>
          <p:cNvPicPr>
            <a:picLocks noChangeAspect="1" noChangeArrowheads="1"/>
          </p:cNvPicPr>
          <p:nvPr/>
        </p:nvPicPr>
        <p:blipFill>
          <a:blip r:embed="rId4" cstate="print"/>
          <a:srcRect l="6617" t="11764" r="9559"/>
          <a:stretch>
            <a:fillRect/>
          </a:stretch>
        </p:blipFill>
        <p:spPr bwMode="auto">
          <a:xfrm>
            <a:off x="3214678" y="785794"/>
            <a:ext cx="2571768" cy="2030343"/>
          </a:xfrm>
          <a:prstGeom prst="rect">
            <a:avLst/>
          </a:prstGeom>
          <a:ln w="38100" cap="sq">
            <a:solidFill>
              <a:schemeClr val="tx2">
                <a:lumMod val="40000"/>
                <a:lumOff val="6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053" name="Picture 5" descr="C:\Users\pk0416\Desktop\МОЯ ГРУППА\Фото\01 январь 2021\для проекта снег\IMG_20210128_10582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72198" y="428604"/>
            <a:ext cx="2714612" cy="2035959"/>
          </a:xfrm>
          <a:prstGeom prst="rect">
            <a:avLst/>
          </a:prstGeom>
          <a:ln w="38100" cap="sq">
            <a:solidFill>
              <a:schemeClr val="tx2">
                <a:lumMod val="40000"/>
                <a:lumOff val="6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054" name="Picture 6" descr="C:\Users\pk0416\Desktop\МОЯ ГРУППА\Фото\01 январь 2021\для проекта снег\IMG_20210128_110337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85720" y="3429000"/>
            <a:ext cx="2643206" cy="2500330"/>
          </a:xfrm>
          <a:prstGeom prst="rect">
            <a:avLst/>
          </a:prstGeom>
          <a:ln w="38100" cap="sq">
            <a:solidFill>
              <a:schemeClr val="tx2">
                <a:lumMod val="40000"/>
                <a:lumOff val="6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055" name="Picture 7" descr="C:\Users\pk0416\Desktop\МОЯ ГРУППА\Фото\01 январь 2021\для проекта снег\IMG_20210128_110640.jpg"/>
          <p:cNvPicPr>
            <a:picLocks noChangeAspect="1" noChangeArrowheads="1"/>
          </p:cNvPicPr>
          <p:nvPr/>
        </p:nvPicPr>
        <p:blipFill>
          <a:blip r:embed="rId7" cstate="print"/>
          <a:srcRect l="21875" b="9375"/>
          <a:stretch>
            <a:fillRect/>
          </a:stretch>
        </p:blipFill>
        <p:spPr bwMode="auto">
          <a:xfrm>
            <a:off x="3286116" y="3143248"/>
            <a:ext cx="2452704" cy="2286016"/>
          </a:xfrm>
          <a:prstGeom prst="rect">
            <a:avLst/>
          </a:prstGeom>
          <a:ln w="38100" cap="sq">
            <a:solidFill>
              <a:schemeClr val="tx2">
                <a:lumMod val="40000"/>
                <a:lumOff val="6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056" name="Picture 8" descr="C:\Users\pk0416\Desktop\МОЯ ГРУППА\Фото\01 январь 2021\IMG_20210120_093624.jpg"/>
          <p:cNvPicPr>
            <a:picLocks noChangeAspect="1" noChangeArrowheads="1"/>
          </p:cNvPicPr>
          <p:nvPr/>
        </p:nvPicPr>
        <p:blipFill>
          <a:blip r:embed="rId8" cstate="print"/>
          <a:srcRect l="7812" t="14583" r="17969" b="22916"/>
          <a:stretch>
            <a:fillRect/>
          </a:stretch>
        </p:blipFill>
        <p:spPr bwMode="auto">
          <a:xfrm>
            <a:off x="6000760" y="3571876"/>
            <a:ext cx="2928958" cy="2500330"/>
          </a:xfrm>
          <a:prstGeom prst="rect">
            <a:avLst/>
          </a:prstGeom>
          <a:ln w="38100" cap="sq">
            <a:solidFill>
              <a:schemeClr val="tx2">
                <a:lumMod val="40000"/>
                <a:lumOff val="6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465</TotalTime>
  <Words>590</Words>
  <PresentationFormat>Экран (4:3)</PresentationFormat>
  <Paragraphs>65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Муниципальный орган управления – Управлением образованием Тавдинского городского округа Муниципальное казенное дошкольное образовательное учреждение детский сад № 6</vt:lpstr>
      <vt:lpstr>Слайд 2</vt:lpstr>
      <vt:lpstr>2. Характеристика проекта</vt:lpstr>
      <vt:lpstr>Цель проекта: Формирование представления у детей о признаках зимы, о зимних забавах, ознакомление детей со снегом и его свойствами.</vt:lpstr>
      <vt:lpstr>Этапы реализации проекта: </vt:lpstr>
      <vt:lpstr>Слайд 6</vt:lpstr>
      <vt:lpstr>Слайд 7</vt:lpstr>
      <vt:lpstr>Слайд 8</vt:lpstr>
      <vt:lpstr>Слайд 9</vt:lpstr>
      <vt:lpstr>Слайд 10</vt:lpstr>
      <vt:lpstr>Слайд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Муниципальный орган управления – Управлением образованием Тавдинского городского округа Муниципальное казенное дошкольное образовательное учреждение детский сад № 6</dc:title>
  <dc:creator>pk0416</dc:creator>
  <cp:lastModifiedBy>pk0416</cp:lastModifiedBy>
  <cp:revision>62</cp:revision>
  <dcterms:created xsi:type="dcterms:W3CDTF">2021-02-10T08:17:05Z</dcterms:created>
  <dcterms:modified xsi:type="dcterms:W3CDTF">2021-02-12T12:08:44Z</dcterms:modified>
</cp:coreProperties>
</file>