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1"/>
  </p:notesMasterIdLst>
  <p:sldIdLst>
    <p:sldId id="268" r:id="rId2"/>
    <p:sldId id="257" r:id="rId3"/>
    <p:sldId id="258" r:id="rId4"/>
    <p:sldId id="287" r:id="rId5"/>
    <p:sldId id="264" r:id="rId6"/>
    <p:sldId id="283" r:id="rId7"/>
    <p:sldId id="281" r:id="rId8"/>
    <p:sldId id="267" r:id="rId9"/>
    <p:sldId id="266" r:id="rId10"/>
    <p:sldId id="284" r:id="rId11"/>
    <p:sldId id="282" r:id="rId12"/>
    <p:sldId id="263" r:id="rId13"/>
    <p:sldId id="278" r:id="rId14"/>
    <p:sldId id="272" r:id="rId15"/>
    <p:sldId id="273" r:id="rId16"/>
    <p:sldId id="262" r:id="rId17"/>
    <p:sldId id="276" r:id="rId18"/>
    <p:sldId id="277" r:id="rId19"/>
    <p:sldId id="279" r:id="rId20"/>
    <p:sldId id="286" r:id="rId21"/>
    <p:sldId id="271" r:id="rId22"/>
    <p:sldId id="270" r:id="rId23"/>
    <p:sldId id="259" r:id="rId24"/>
    <p:sldId id="288" r:id="rId25"/>
    <p:sldId id="269" r:id="rId26"/>
    <p:sldId id="261" r:id="rId27"/>
    <p:sldId id="275" r:id="rId28"/>
    <p:sldId id="285" r:id="rId29"/>
    <p:sldId id="280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7AC158B-6B17-42A5-90A6-5D96484F190C}">
          <p14:sldIdLst>
            <p14:sldId id="268"/>
            <p14:sldId id="257"/>
            <p14:sldId id="258"/>
            <p14:sldId id="287"/>
            <p14:sldId id="264"/>
            <p14:sldId id="283"/>
            <p14:sldId id="281"/>
            <p14:sldId id="267"/>
            <p14:sldId id="266"/>
            <p14:sldId id="284"/>
            <p14:sldId id="282"/>
            <p14:sldId id="263"/>
            <p14:sldId id="278"/>
            <p14:sldId id="272"/>
            <p14:sldId id="273"/>
            <p14:sldId id="262"/>
            <p14:sldId id="276"/>
            <p14:sldId id="277"/>
            <p14:sldId id="279"/>
            <p14:sldId id="286"/>
            <p14:sldId id="271"/>
            <p14:sldId id="270"/>
            <p14:sldId id="259"/>
            <p14:sldId id="288"/>
            <p14:sldId id="269"/>
            <p14:sldId id="261"/>
            <p14:sldId id="275"/>
            <p14:sldId id="285"/>
          </p14:sldIdLst>
        </p14:section>
        <p14:section name="Раздел без заголовка" id="{B634466A-1794-4AB5-AB03-5CC70FCF1B6A}">
          <p14:sldIdLst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76" autoAdjust="0"/>
    <p:restoredTop sz="94660"/>
  </p:normalViewPr>
  <p:slideViewPr>
    <p:cSldViewPr>
      <p:cViewPr varScale="1">
        <p:scale>
          <a:sx n="69" d="100"/>
          <a:sy n="69" d="100"/>
        </p:scale>
        <p:origin x="10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E518E2-07DF-4005-9EEB-0AD267B714E5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3889C6-8830-42B0-BBD5-B2B206013C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294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41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384F48-BA64-43D3-82E1-A63D328B023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A3C7BD-E80C-4070-90B8-D22C56DA92A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905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AB25BB-AC6D-4498-AB5E-9A1DC939CC0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205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23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774E14-891C-4F76-9383-69BCFA54D1B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E72810-2099-4BA1-B33F-EB8E70C98C2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4167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141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D94AF1-23AB-46EF-A1E9-686899A1814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904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393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044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09DA12-6F3C-4E2A-B874-E881A65A37E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3336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708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8471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0382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79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F8070E7-F59D-4F36-80B4-9E6A1C90886D}" type="slidenum">
              <a:rPr lang="ru-RU" sz="1200">
                <a:latin typeface="Calibri" pitchFamily="34" charset="0"/>
              </a:rPr>
              <a:pPr algn="r"/>
              <a:t>21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7812135-1B3D-46A7-BB86-9A5754602C5D}" type="slidenum">
              <a:rPr lang="ru-RU" sz="1200">
                <a:latin typeface="Calibri" pitchFamily="34" charset="0"/>
              </a:rPr>
              <a:pPr algn="r"/>
              <a:t>22</a:t>
            </a:fld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743FCC-DB4B-4ADE-9A73-7314E77045D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5748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9491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9839CC-6979-49A3-8983-AFE27551CCB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0755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985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73889C6-8830-42B0-BBD5-B2B206013C09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512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C951C-08E0-4038-9708-4C52DD0CB31D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B1D7A-BCBA-4D21-A16D-3A60420067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AC056-7E27-446D-9029-F97AF79F3094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5AF72-8BA2-4331-BCCA-3D821A6158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C1CEA-1DED-402D-A4C0-0B502455BEF7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ED2F1-861C-4A9B-94BA-6D7A942255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6EDDC-4879-4634-8A81-DB5A5746D540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75CAA-DBF4-4D82-A6E9-70FD441D0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1692D-9555-4800-B49B-5B8E1FF2AF2A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3CB0-718F-43E6-96C2-563F6E71FB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AC623-302F-4BD6-97AE-E66D5B3D11E2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F15EC-1E09-4FC6-9554-D73BF3B70A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3D004-6B76-4E27-9F5E-C27B03EAD104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537F4-1F38-4255-902B-591BB7FE6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DA3A3-A478-4948-B884-F5E537DFBB18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95AF0-FFD4-4CB2-9054-54C6022C18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41B35-8C91-472D-AAAC-ED9361F6783C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104F2-4DA3-4F85-B87D-AE1E1037B5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C2AD-1334-448F-8853-007970BF0295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82F08-2D31-46F4-9411-16E79D0DB7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980B0-79CF-4937-B858-12449331749F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DF836-A032-4F41-971C-DAB7D06324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0801455-0D6D-43B8-AD5D-25B54795D0DA}" type="datetimeFigureOut">
              <a:rPr lang="ru-RU"/>
              <a:pPr>
                <a:defRPr/>
              </a:pPr>
              <a:t>11.02.2021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AB087C-3477-45DA-B840-CDA371DACF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2" r:id="rId2"/>
    <p:sldLayoutId id="2147483781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82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5"/>
          <p:cNvSpPr txBox="1">
            <a:spLocks noChangeArrowheads="1"/>
          </p:cNvSpPr>
          <p:nvPr/>
        </p:nvSpPr>
        <p:spPr bwMode="auto">
          <a:xfrm>
            <a:off x="467544" y="548680"/>
            <a:ext cx="8135937" cy="991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i="1" dirty="0">
                <a:solidFill>
                  <a:schemeClr val="accent1"/>
                </a:solidFill>
              </a:rPr>
              <a:t>Современное оснащение логопедического кабинета как эффективное средство преодоления речевых трудностей у детей с ОВЗ</a:t>
            </a:r>
          </a:p>
          <a:p>
            <a:pPr algn="r">
              <a:spcBef>
                <a:spcPct val="50000"/>
              </a:spcBef>
            </a:pPr>
            <a:r>
              <a:rPr lang="ru-RU" sz="2800" b="1" i="1" dirty="0" err="1">
                <a:solidFill>
                  <a:schemeClr val="accent1"/>
                </a:solidFill>
              </a:rPr>
              <a:t>Мариева</a:t>
            </a:r>
            <a:r>
              <a:rPr lang="ru-RU" sz="2800" b="1" i="1" dirty="0">
                <a:solidFill>
                  <a:schemeClr val="accent1"/>
                </a:solidFill>
              </a:rPr>
              <a:t> Елена Борисовна,</a:t>
            </a:r>
          </a:p>
          <a:p>
            <a:pPr algn="r">
              <a:spcBef>
                <a:spcPct val="50000"/>
              </a:spcBef>
            </a:pPr>
            <a:r>
              <a:rPr lang="ru-RU" sz="2800" b="1" i="1" dirty="0">
                <a:solidFill>
                  <a:schemeClr val="accent1"/>
                </a:solidFill>
              </a:rPr>
              <a:t>Учитель-логопед, </a:t>
            </a:r>
          </a:p>
          <a:p>
            <a:pPr algn="r">
              <a:spcBef>
                <a:spcPct val="50000"/>
              </a:spcBef>
            </a:pPr>
            <a:r>
              <a:rPr lang="ru-RU" sz="2800" b="1" i="1" dirty="0">
                <a:solidFill>
                  <a:schemeClr val="accent1"/>
                </a:solidFill>
              </a:rPr>
              <a:t>МАОУ «СОШ №3»</a:t>
            </a:r>
            <a:endParaRPr lang="ru-RU" sz="4000" b="1" i="1" dirty="0">
              <a:solidFill>
                <a:schemeClr val="accent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ru-RU" sz="2400" b="1" i="1" dirty="0">
                <a:solidFill>
                  <a:schemeClr val="accent1"/>
                </a:solidFill>
              </a:rPr>
              <a:t>г. Северодвинск</a:t>
            </a:r>
          </a:p>
          <a:p>
            <a:pPr algn="ctr">
              <a:spcBef>
                <a:spcPct val="50000"/>
              </a:spcBef>
            </a:pPr>
            <a:r>
              <a:rPr lang="ru-RU" sz="2400" b="1" i="1" dirty="0">
                <a:solidFill>
                  <a:schemeClr val="accent1"/>
                </a:solidFill>
              </a:rPr>
              <a:t>2021 г.</a:t>
            </a:r>
          </a:p>
          <a:p>
            <a:pPr algn="ctr">
              <a:spcBef>
                <a:spcPct val="50000"/>
              </a:spcBef>
            </a:pPr>
            <a:endParaRPr lang="ru-RU" sz="4000" b="1" i="1" dirty="0">
              <a:solidFill>
                <a:schemeClr val="accent1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spcBef>
                <a:spcPct val="50000"/>
              </a:spcBef>
            </a:pPr>
            <a:endParaRPr lang="ru-RU" sz="4000" b="1" i="1" dirty="0" smtClean="0">
              <a:solidFill>
                <a:schemeClr val="accent1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spcBef>
                <a:spcPct val="50000"/>
              </a:spcBef>
            </a:pPr>
            <a:endParaRPr lang="ru-RU" sz="4000" b="1" i="1" dirty="0">
              <a:solidFill>
                <a:schemeClr val="accent1"/>
              </a:solidFill>
              <a:latin typeface="Arial Black" pitchFamily="34" charset="0"/>
              <a:cs typeface="Aharoni" pitchFamily="2" charset="-79"/>
            </a:endParaRPr>
          </a:p>
          <a:p>
            <a:pPr algn="ctr">
              <a:spcBef>
                <a:spcPct val="50000"/>
              </a:spcBef>
            </a:pPr>
            <a:endParaRPr lang="ru-RU" sz="4000" b="1" i="1" dirty="0">
              <a:solidFill>
                <a:schemeClr val="accent1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512511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dirty="0" smtClean="0"/>
              <a:t>Задачи работы: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5362" name="Объект 2"/>
          <p:cNvSpPr>
            <a:spLocks noGrp="1"/>
          </p:cNvSpPr>
          <p:nvPr>
            <p:ph sz="quarter" idx="13"/>
          </p:nvPr>
        </p:nvSpPr>
        <p:spPr>
          <a:xfrm>
            <a:off x="323850" y="1557338"/>
            <a:ext cx="8569325" cy="4699000"/>
          </a:xfrm>
        </p:spPr>
        <p:txBody>
          <a:bodyPr/>
          <a:lstStyle/>
          <a:p>
            <a:pPr marL="46037" indent="0" eaLnBrk="1" hangingPunct="1">
              <a:buNone/>
            </a:pPr>
            <a:r>
              <a:rPr lang="ru-RU" sz="2800" dirty="0" smtClean="0"/>
              <a:t>— предупреждение и коррекция нарушений в развитии устной и письменной речи у младших школьников с ОВЗ;</a:t>
            </a:r>
          </a:p>
          <a:p>
            <a:pPr marL="46037" indent="0" eaLnBrk="1" hangingPunct="1">
              <a:buNone/>
            </a:pPr>
            <a:r>
              <a:rPr lang="ru-RU" sz="2800" dirty="0" smtClean="0"/>
              <a:t>— преодоление трудностей в освоении младшими школьниками с ОВЗ общеобразовательных программ;</a:t>
            </a:r>
          </a:p>
          <a:p>
            <a:pPr marL="46037" indent="0" eaLnBrk="1" hangingPunct="1">
              <a:buNone/>
            </a:pPr>
            <a:r>
              <a:rPr lang="ru-RU" sz="2800" dirty="0" smtClean="0"/>
              <a:t>— разъяснение специальных знаний по логопедии среди педагогов, родителей (законных представителей) обучающихся.</a:t>
            </a:r>
            <a:br>
              <a:rPr lang="ru-RU" sz="28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6512511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buNone/>
              <a:defRPr/>
            </a:pPr>
            <a:r>
              <a:rPr lang="ru-RU" sz="2400" u="sng" dirty="0">
                <a:effectLst/>
              </a:rPr>
              <a:t>П</a:t>
            </a:r>
            <a:r>
              <a:rPr lang="ru-RU" sz="2400" u="sng" dirty="0" smtClean="0">
                <a:effectLst/>
              </a:rPr>
              <a:t>равильная </a:t>
            </a:r>
            <a:r>
              <a:rPr lang="ru-RU" sz="2400" u="sng" dirty="0">
                <a:effectLst/>
              </a:rPr>
              <a:t>организация предметно-развивающей среды кабинета учителя - логопеда  создает условия для:</a:t>
            </a:r>
            <a:br>
              <a:rPr lang="ru-RU" sz="2400" u="sng" dirty="0">
                <a:effectLst/>
              </a:rPr>
            </a:br>
            <a:endParaRPr lang="ru-RU" sz="2400" u="sng" dirty="0"/>
          </a:p>
        </p:txBody>
      </p:sp>
      <p:sp>
        <p:nvSpPr>
          <p:cNvPr id="17410" name="Объект 2"/>
          <p:cNvSpPr>
            <a:spLocks noGrp="1"/>
          </p:cNvSpPr>
          <p:nvPr>
            <p:ph sz="quarter" idx="13"/>
          </p:nvPr>
        </p:nvSpPr>
        <p:spPr>
          <a:xfrm>
            <a:off x="1116013" y="2060848"/>
            <a:ext cx="7272337" cy="4051027"/>
          </a:xfrm>
        </p:spPr>
        <p:txBody>
          <a:bodyPr/>
          <a:lstStyle/>
          <a:p>
            <a:pPr marL="46037" indent="0">
              <a:buNone/>
            </a:pPr>
            <a:r>
              <a:rPr lang="ru-RU" sz="2000" dirty="0"/>
              <a:t>• эффективного развития </a:t>
            </a:r>
            <a:r>
              <a:rPr lang="ru-RU" sz="2000" dirty="0" smtClean="0"/>
              <a:t>грамотной устной </a:t>
            </a:r>
            <a:r>
              <a:rPr lang="ru-RU" sz="2000" dirty="0"/>
              <a:t>и </a:t>
            </a:r>
            <a:r>
              <a:rPr lang="ru-RU" sz="2000" dirty="0" smtClean="0"/>
              <a:t>письменной речи </a:t>
            </a:r>
            <a:r>
              <a:rPr lang="ru-RU" sz="2000" dirty="0"/>
              <a:t>у детей </a:t>
            </a:r>
            <a:r>
              <a:rPr lang="ru-RU" sz="2000" dirty="0" smtClean="0"/>
              <a:t>с ОВЗ;</a:t>
            </a:r>
            <a:endParaRPr lang="ru-RU" sz="2000" dirty="0"/>
          </a:p>
          <a:p>
            <a:pPr marL="46037" indent="0">
              <a:buNone/>
            </a:pPr>
            <a:r>
              <a:rPr lang="ru-RU" sz="2000" dirty="0"/>
              <a:t>• благополучного и комфортного пребывания детей в кабинете учителя-логопеда;</a:t>
            </a:r>
          </a:p>
          <a:p>
            <a:pPr marL="46037" indent="0">
              <a:buNone/>
            </a:pPr>
            <a:r>
              <a:rPr lang="ru-RU" sz="2000" dirty="0"/>
              <a:t>• создания коммуникативной «близости» в работе учителя-логопеда с детьми</a:t>
            </a:r>
            <a:r>
              <a:rPr lang="ru-RU" sz="2000" dirty="0" smtClean="0"/>
              <a:t>;</a:t>
            </a:r>
          </a:p>
          <a:p>
            <a:pPr marL="46037" indent="0">
              <a:buNone/>
            </a:pPr>
            <a:r>
              <a:rPr lang="ru-RU" sz="2000" dirty="0" smtClean="0"/>
              <a:t>• оптимальной организации профессиональной деятельности учителя-логопеда;</a:t>
            </a:r>
          </a:p>
          <a:p>
            <a:pPr marL="46037" indent="0">
              <a:buNone/>
            </a:pPr>
            <a:r>
              <a:rPr lang="ru-RU" sz="2000" dirty="0" smtClean="0"/>
              <a:t>• </a:t>
            </a:r>
            <a:r>
              <a:rPr lang="ru-RU" sz="2000" dirty="0"/>
              <a:t>возможности проведения учителем-логопедом совместной работы с родителями.</a:t>
            </a:r>
          </a:p>
          <a:p>
            <a:pPr eaLnBrk="1" hangingPunct="1">
              <a:lnSpc>
                <a:spcPct val="80000"/>
              </a:lnSpc>
              <a:buFont typeface="Georgia" pitchFamily="18" charset="0"/>
              <a:buNone/>
            </a:pPr>
            <a:endParaRPr lang="ru-RU" sz="3200" dirty="0" smtClean="0">
              <a:ea typeface="Aharoni"/>
              <a:cs typeface="Aharoni"/>
            </a:endParaRPr>
          </a:p>
          <a:p>
            <a:pPr eaLnBrk="1" hangingPunct="1">
              <a:lnSpc>
                <a:spcPct val="80000"/>
              </a:lnSpc>
            </a:pPr>
            <a:endParaRPr lang="ru-RU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04664"/>
            <a:ext cx="6511925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u="sng" dirty="0">
                <a:effectLst/>
              </a:rPr>
              <a:t>Задачи коррекционной </a:t>
            </a:r>
            <a:r>
              <a:rPr lang="ru-RU" sz="2800" u="sng" dirty="0" smtClean="0">
                <a:effectLst/>
              </a:rPr>
              <a:t>работы</a:t>
            </a:r>
            <a:r>
              <a:rPr lang="ru-RU" sz="2800" dirty="0">
                <a:effectLst/>
              </a:rPr>
              <a:t/>
            </a:r>
            <a:br>
              <a:rPr lang="ru-RU" sz="2800" dirty="0">
                <a:effectLst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340768"/>
            <a:ext cx="8712968" cy="48245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/>
              <a:t> </a:t>
            </a:r>
            <a:r>
              <a:rPr lang="ru-RU" dirty="0" smtClean="0"/>
              <a:t> Закрепление </a:t>
            </a:r>
            <a:r>
              <a:rPr lang="ru-RU" dirty="0"/>
              <a:t>правильного звукопроизношения, автоматизация звуков, их дифференциация.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  Развитие фонематических процессов. 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  Формирование слоговой структуры слова. Тренировка в произношении и анализе слов различной слоговой структуры.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 Развитие и совершенствование лексико-грамматической стороны </a:t>
            </a:r>
            <a:r>
              <a:rPr lang="ru-RU" dirty="0" smtClean="0"/>
              <a:t>речи.</a:t>
            </a: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Уточнение</a:t>
            </a:r>
            <a:r>
              <a:rPr lang="ru-RU" dirty="0"/>
              <a:t>, закрепление, расширение </a:t>
            </a:r>
            <a:r>
              <a:rPr lang="ru-RU" dirty="0" smtClean="0"/>
              <a:t>словаря, </a:t>
            </a:r>
            <a:r>
              <a:rPr lang="ru-RU" dirty="0"/>
              <a:t>активизация использования навыков словообразования, словоизменения, составления предложений и </a:t>
            </a:r>
            <a:r>
              <a:rPr lang="ru-RU" dirty="0" smtClean="0"/>
              <a:t>рассказов и т.д.</a:t>
            </a:r>
            <a:endParaRPr lang="ru-RU" dirty="0"/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 Развитие связной речи.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798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36866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60" y="452438"/>
            <a:ext cx="9147060" cy="640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Text Box 5"/>
          <p:cNvSpPr txBox="1">
            <a:spLocks noChangeArrowheads="1"/>
          </p:cNvSpPr>
          <p:nvPr/>
        </p:nvSpPr>
        <p:spPr bwMode="auto">
          <a:xfrm>
            <a:off x="900113" y="0"/>
            <a:ext cx="7488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755650" y="0"/>
            <a:ext cx="792003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/>
              <a:t>Муляж ротовой полости направлен на формирование навыка правильного звукопроизношения</a:t>
            </a:r>
          </a:p>
          <a:p>
            <a:pPr algn="ctr">
              <a:spcBef>
                <a:spcPct val="50000"/>
              </a:spcBef>
            </a:pP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51192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/>
              <a:t>Цели использования : 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96752"/>
            <a:ext cx="8280920" cy="48245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3200" dirty="0"/>
              <a:t> п</a:t>
            </a:r>
            <a:r>
              <a:rPr lang="ru-RU" sz="3200" dirty="0" smtClean="0"/>
              <a:t>оказать </a:t>
            </a:r>
            <a:r>
              <a:rPr lang="ru-RU" sz="3200" dirty="0"/>
              <a:t>ребенку или его родителю строение частей  артикуляционного </a:t>
            </a:r>
            <a:r>
              <a:rPr lang="ru-RU" sz="3200" dirty="0" smtClean="0"/>
              <a:t>аппарата: языка</a:t>
            </a:r>
            <a:r>
              <a:rPr lang="ru-RU" sz="3200" dirty="0"/>
              <a:t>, верхнего, нижнего неба, </a:t>
            </a:r>
            <a:r>
              <a:rPr lang="ru-RU" sz="3200" dirty="0" smtClean="0"/>
              <a:t>зубов.</a:t>
            </a:r>
            <a:endParaRPr lang="ru-RU" sz="3200" dirty="0"/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 </a:t>
            </a:r>
            <a:r>
              <a:rPr lang="ru-RU" sz="3200" dirty="0"/>
              <a:t>п</a:t>
            </a:r>
            <a:r>
              <a:rPr lang="ru-RU" sz="3200" dirty="0" smtClean="0"/>
              <a:t>оказать</a:t>
            </a:r>
            <a:r>
              <a:rPr lang="ru-RU" sz="3200" dirty="0"/>
              <a:t>, как правильно располагать язык, смыкать зубы, чтобы воспроизвести тот или иной звук</a:t>
            </a:r>
            <a:r>
              <a:rPr lang="ru-RU" sz="32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Показать разницу между согласными и гласными звуками.</a:t>
            </a:r>
            <a:endParaRPr lang="ru-RU" sz="3200" dirty="0"/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9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6984776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  <a:t>Виды </a:t>
            </a: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  <a:t>упражнений и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  <a:t>заданий</a:t>
            </a:r>
            <a:r>
              <a:rPr lang="ru-RU" sz="4800" dirty="0">
                <a:cs typeface="Aharoni" pitchFamily="2" charset="-79"/>
              </a:rPr>
              <a:t/>
            </a:r>
            <a:br>
              <a:rPr lang="ru-RU" sz="4800" dirty="0">
                <a:cs typeface="Aharoni" pitchFamily="2" charset="-79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988840"/>
            <a:ext cx="8568952" cy="433881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4000" b="1" dirty="0" smtClean="0">
                <a:cs typeface="Aharoni" pitchFamily="2" charset="-79"/>
              </a:rPr>
              <a:t> </a:t>
            </a:r>
            <a:r>
              <a:rPr lang="ru-RU" sz="3600" dirty="0" smtClean="0">
                <a:cs typeface="Aharoni" pitchFamily="2" charset="-79"/>
              </a:rPr>
              <a:t>изучить расположение языка при знакомстве со звуками;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cs typeface="Aharoni" pitchFamily="2" charset="-79"/>
              </a:rPr>
              <a:t> определить звук по положению языка в ротовой полости;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>
                <a:cs typeface="Aharoni" pitchFamily="2" charset="-79"/>
              </a:rPr>
              <a:t> показать артикуляцию звука;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/>
              <a:t>дать ребенку самому отобразить артикуляционный профиль звука.</a:t>
            </a:r>
            <a:endParaRPr lang="ru-RU" sz="3600" dirty="0" smtClean="0">
              <a:cs typeface="Aharoni" pitchFamily="2" charset="-79"/>
            </a:endParaRPr>
          </a:p>
          <a:p>
            <a:pPr>
              <a:buFont typeface="Arial" pitchFamily="34" charset="0"/>
              <a:buChar char="•"/>
            </a:pPr>
            <a:endParaRPr lang="ru-RU" sz="4000" b="1" dirty="0">
              <a:solidFill>
                <a:srgbClr val="FF0000"/>
              </a:solidFill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7835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43010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301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40962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611188" y="0"/>
            <a:ext cx="8208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6511925" cy="1719064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effectLst/>
              </a:rPr>
              <a:t>Прибор для контроля собственной речи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Цели </a:t>
            </a:r>
            <a:r>
              <a:rPr lang="ru-RU" sz="3200" dirty="0"/>
              <a:t>использования : 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132856"/>
            <a:ext cx="7552928" cy="446449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3200" dirty="0" smtClean="0"/>
              <a:t>развитие фонематического слуха(учим ребенка различать смешиваемые звуки);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>
                <a:latin typeface="+mj-lt"/>
              </a:rPr>
              <a:t>контроль за автоматизацией поставленных </a:t>
            </a:r>
            <a:r>
              <a:rPr lang="ru-RU" sz="3200" dirty="0" smtClean="0">
                <a:latin typeface="+mj-lt"/>
              </a:rPr>
              <a:t>звуков;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+mj-lt"/>
              </a:rPr>
              <a:t> развитие слухового внимания и восприятия.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121211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511925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  <a:t>Виды упражнений и</a:t>
            </a:r>
            <a:b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</a:b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cs typeface="Aharoni" pitchFamily="2" charset="-79"/>
              </a:rPr>
              <a:t>заданий: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340768"/>
            <a:ext cx="8712968" cy="484287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Пропеть слово, выделяя голосом гласные звуки;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Проговорить слово только гласными, только согласными;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Произнести слова с различным звуковым диапазоном: от шепотной речи до крика;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Проговорить слова или предложения в различном темпе: быстро-медленно.</a:t>
            </a:r>
          </a:p>
          <a:p>
            <a:pPr marL="46037" indent="0">
              <a:buNone/>
            </a:pPr>
            <a:endParaRPr lang="ru-RU" sz="2400" dirty="0" smtClean="0"/>
          </a:p>
          <a:p>
            <a:pPr marL="46037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8872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34818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0713"/>
            <a:ext cx="914400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1476375" y="0"/>
            <a:ext cx="6696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34821" name="Text Box 6"/>
          <p:cNvSpPr txBox="1">
            <a:spLocks noChangeArrowheads="1"/>
          </p:cNvSpPr>
          <p:nvPr/>
        </p:nvSpPr>
        <p:spPr bwMode="auto">
          <a:xfrm>
            <a:off x="1187450" y="0"/>
            <a:ext cx="7200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/>
              <a:t>Логопедическое зеркало с отверстием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ext Box 5"/>
          <p:cNvSpPr txBox="1">
            <a:spLocks noChangeArrowheads="1"/>
          </p:cNvSpPr>
          <p:nvPr/>
        </p:nvSpPr>
        <p:spPr bwMode="auto">
          <a:xfrm>
            <a:off x="755650" y="0"/>
            <a:ext cx="8208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/>
              <a:t>Веер букв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7850"/>
            <a:ext cx="9144000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 Box 5"/>
          <p:cNvSpPr txBox="1">
            <a:spLocks noChangeArrowheads="1"/>
          </p:cNvSpPr>
          <p:nvPr/>
        </p:nvSpPr>
        <p:spPr bwMode="auto">
          <a:xfrm>
            <a:off x="1042988" y="0"/>
            <a:ext cx="69135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/>
              <a:t>Слоговые цепочки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 Box 5"/>
          <p:cNvSpPr txBox="1">
            <a:spLocks noChangeArrowheads="1"/>
          </p:cNvSpPr>
          <p:nvPr/>
        </p:nvSpPr>
        <p:spPr bwMode="auto">
          <a:xfrm>
            <a:off x="395288" y="836612"/>
            <a:ext cx="59769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/>
              <a:t>Использование азбуки букв </a:t>
            </a:r>
          </a:p>
          <a:p>
            <a:pPr>
              <a:spcBef>
                <a:spcPct val="50000"/>
              </a:spcBef>
            </a:pPr>
            <a:r>
              <a:rPr lang="ru-RU" sz="2400" b="1" dirty="0"/>
              <a:t>и слогов для развития</a:t>
            </a:r>
          </a:p>
          <a:p>
            <a:pPr>
              <a:spcBef>
                <a:spcPct val="50000"/>
              </a:spcBef>
            </a:pPr>
            <a:r>
              <a:rPr lang="ru-RU" sz="2400" b="1" dirty="0" err="1"/>
              <a:t>звуко</a:t>
            </a:r>
            <a:r>
              <a:rPr lang="ru-RU" sz="2400" b="1" dirty="0"/>
              <a:t> – буквенного анализа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5602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12763"/>
            <a:ext cx="8461375" cy="634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468313" y="0"/>
            <a:ext cx="83518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539750" y="0"/>
            <a:ext cx="842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Практическое использование материала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9275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 Box 5"/>
          <p:cNvSpPr txBox="1">
            <a:spLocks noChangeArrowheads="1"/>
          </p:cNvSpPr>
          <p:nvPr/>
        </p:nvSpPr>
        <p:spPr bwMode="auto">
          <a:xfrm>
            <a:off x="684213" y="0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/>
              <a:t>Наглядный материал для звукового анализа слова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900113" y="0"/>
            <a:ext cx="7272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Звуковой анализ слова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4088"/>
            <a:ext cx="9144000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 Box 5"/>
          <p:cNvSpPr txBox="1">
            <a:spLocks noChangeArrowheads="1"/>
          </p:cNvSpPr>
          <p:nvPr/>
        </p:nvSpPr>
        <p:spPr bwMode="auto">
          <a:xfrm>
            <a:off x="0" y="260350"/>
            <a:ext cx="8748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Разрезные предметные картинки различной тематики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6511925" cy="2016224"/>
          </a:xfrm>
        </p:spPr>
        <p:txBody>
          <a:bodyPr/>
          <a:lstStyle/>
          <a:p>
            <a:pPr marL="0" indent="0" algn="l">
              <a:spcBef>
                <a:spcPct val="50000"/>
              </a:spcBef>
              <a:buNone/>
            </a:pPr>
            <a:r>
              <a:rPr lang="ru-RU" sz="2800" dirty="0" smtClean="0"/>
              <a:t>Веер букв</a:t>
            </a:r>
            <a:br>
              <a:rPr lang="ru-RU" sz="2800" dirty="0" smtClean="0"/>
            </a:br>
            <a:r>
              <a:rPr lang="ru-RU" sz="2800" dirty="0" smtClean="0"/>
              <a:t>Слоговые цепочки</a:t>
            </a:r>
            <a:br>
              <a:rPr lang="ru-RU" sz="2800" dirty="0" smtClean="0"/>
            </a:br>
            <a:r>
              <a:rPr lang="ru-RU" sz="2800" dirty="0" smtClean="0"/>
              <a:t>Азбука букв </a:t>
            </a:r>
            <a:r>
              <a:rPr lang="ru-RU" sz="2800" dirty="0"/>
              <a:t>и слогов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Предметные картинки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780928"/>
            <a:ext cx="8064896" cy="36004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знакомство со звуком, буквой;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/>
              <a:t>дифференциация </a:t>
            </a:r>
            <a:r>
              <a:rPr lang="ru-RU" sz="2400" dirty="0" smtClean="0"/>
              <a:t>гласных-согласных звуков, букв;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 smtClean="0"/>
              <a:t>формирование навыка </a:t>
            </a:r>
            <a:r>
              <a:rPr lang="ru-RU" sz="2400" dirty="0" err="1" smtClean="0"/>
              <a:t>звуко</a:t>
            </a:r>
            <a:r>
              <a:rPr lang="ru-RU" sz="2400" dirty="0" smtClean="0"/>
              <a:t>-буквенного, слогового анализа и синтеза;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 smtClean="0"/>
              <a:t>дифференциация слов различной </a:t>
            </a:r>
            <a:r>
              <a:rPr lang="ru-RU" sz="2400" dirty="0" err="1" smtClean="0"/>
              <a:t>звуко</a:t>
            </a:r>
            <a:r>
              <a:rPr lang="ru-RU" sz="2400" dirty="0" smtClean="0"/>
              <a:t>-слоговой структуры;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</a:t>
            </a:r>
            <a:r>
              <a:rPr lang="ru-RU" sz="2400" dirty="0" smtClean="0"/>
              <a:t>формирование навыка чтения.</a:t>
            </a:r>
          </a:p>
          <a:p>
            <a:pPr marL="46037" indent="0">
              <a:buNone/>
            </a:pPr>
            <a:endParaRPr lang="ru-RU" dirty="0" smtClean="0"/>
          </a:p>
          <a:p>
            <a:pPr marL="46037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986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3554" name="Объект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900113" y="260350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Демонстрационный материал с описанием</a:t>
            </a:r>
          </a:p>
        </p:txBody>
      </p:sp>
      <p:pic>
        <p:nvPicPr>
          <p:cNvPr id="2355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0713"/>
            <a:ext cx="9144000" cy="623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21506" name="Объект 2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900113" y="260350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Демонстрационный материал с описанием</a:t>
            </a:r>
          </a:p>
        </p:txBody>
      </p:sp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74688"/>
            <a:ext cx="9144000" cy="618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19458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4" descr="P106039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07014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900113" y="260350"/>
            <a:ext cx="748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Демонстрационный материал с описанием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064896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effectLst/>
              </a:rPr>
              <a:t>Виды </a:t>
            </a:r>
            <a:r>
              <a:rPr lang="ru-RU" sz="3200" dirty="0" smtClean="0">
                <a:effectLst/>
              </a:rPr>
              <a:t>упражнений и заданий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12968" cy="520291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Познакомить </a:t>
            </a:r>
            <a:r>
              <a:rPr lang="ru-RU" sz="2400" dirty="0"/>
              <a:t>с сериями предметных картинок по разным темам: дикие и домашние животные, цветы и растения, деревья, ягоды, птицы, насекомые, фрукты, овощи и т.д.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Предложить объединить </a:t>
            </a:r>
            <a:r>
              <a:rPr lang="ru-RU" sz="2400" dirty="0"/>
              <a:t>картинки </a:t>
            </a:r>
            <a:r>
              <a:rPr lang="ru-RU" sz="2400" dirty="0" smtClean="0"/>
              <a:t>по </a:t>
            </a:r>
            <a:r>
              <a:rPr lang="ru-RU" sz="2400" dirty="0"/>
              <a:t>определенному признаку,  </a:t>
            </a:r>
            <a:r>
              <a:rPr lang="ru-RU" sz="2400" dirty="0" smtClean="0"/>
              <a:t>убрать </a:t>
            </a:r>
            <a:r>
              <a:rPr lang="ru-RU" sz="2400" dirty="0"/>
              <a:t>лишнюю картинку, объяснить </a:t>
            </a:r>
            <a:r>
              <a:rPr lang="ru-RU" sz="2400" dirty="0" smtClean="0"/>
              <a:t>свой выбор.</a:t>
            </a: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Предложить определить в слове </a:t>
            </a:r>
            <a:r>
              <a:rPr lang="ru-RU" sz="2400" dirty="0"/>
              <a:t>количество звуков, первый, последний звук, назвать только гласные, согласные звуки, составить слоговую </a:t>
            </a:r>
            <a:r>
              <a:rPr lang="ru-RU" sz="2400" dirty="0" smtClean="0"/>
              <a:t>схему и т.д.</a:t>
            </a: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Предложить </a:t>
            </a:r>
            <a:r>
              <a:rPr lang="ru-RU" sz="2400" dirty="0"/>
              <a:t>объединить </a:t>
            </a:r>
            <a:r>
              <a:rPr lang="ru-RU" sz="2400" dirty="0" smtClean="0"/>
              <a:t>картинки по количеству слогов;</a:t>
            </a:r>
            <a:r>
              <a:rPr lang="ru-RU" sz="2400" dirty="0"/>
              <a:t> назвать картинки с определенным слогом </a:t>
            </a:r>
            <a:r>
              <a:rPr lang="ru-RU" sz="2400" dirty="0" err="1"/>
              <a:t>гу</a:t>
            </a:r>
            <a:r>
              <a:rPr lang="ru-RU" sz="2400" dirty="0"/>
              <a:t>, </a:t>
            </a:r>
            <a:r>
              <a:rPr lang="ru-RU" sz="2400" dirty="0" err="1"/>
              <a:t>ро</a:t>
            </a:r>
            <a:r>
              <a:rPr lang="ru-RU" sz="2400" dirty="0"/>
              <a:t>, ба и т.д</a:t>
            </a:r>
            <a:r>
              <a:rPr lang="ru-RU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Составить описательный рассказ по картинке, прочитать и пересказать текст на обороте картинки.</a:t>
            </a:r>
            <a:endParaRPr lang="ru-RU" sz="2400" dirty="0"/>
          </a:p>
          <a:p>
            <a:pPr marL="46037" indent="0">
              <a:buNone/>
            </a:pP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4609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892175"/>
            <a:ext cx="8172450" cy="577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5"/>
          <p:cNvSpPr>
            <a:spLocks noChangeArrowheads="1"/>
          </p:cNvSpPr>
          <p:nvPr/>
        </p:nvSpPr>
        <p:spPr bwMode="auto">
          <a:xfrm>
            <a:off x="0" y="-73025"/>
            <a:ext cx="90455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      Пособие для расширения словарного запаса </a:t>
            </a:r>
          </a:p>
          <a:p>
            <a:pPr algn="ctr">
              <a:spcBef>
                <a:spcPct val="50000"/>
              </a:spcBef>
            </a:pPr>
            <a:r>
              <a:rPr lang="ru-RU" sz="2400" b="1"/>
              <a:t>            и активного словаря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30722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01600"/>
            <a:ext cx="7848600" cy="661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5588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900113" y="0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/>
              <a:t>Игра «Собери пословицы»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44824"/>
            <a:ext cx="82089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 </a:t>
            </a:r>
            <a:r>
              <a:rPr lang="ru-RU" sz="2000" dirty="0"/>
              <a:t>специализированная диагностическая, консультативная, коррекционно-восстановительная и психологическая помощь детям с ОВЗ, имеющими нарушение устной и письменной речи</a:t>
            </a:r>
            <a:r>
              <a:rPr lang="ru-RU" sz="2000" dirty="0" smtClean="0"/>
              <a:t>;</a:t>
            </a:r>
          </a:p>
          <a:p>
            <a:endParaRPr lang="ru-RU" sz="2000" dirty="0"/>
          </a:p>
          <a:p>
            <a:r>
              <a:rPr lang="ru-RU" sz="2000" dirty="0"/>
              <a:t>• благоприятные условия для проведения индивидуальных и подгрупповых логопедических занятий</a:t>
            </a:r>
            <a:r>
              <a:rPr lang="ru-RU" sz="2000" dirty="0" smtClean="0"/>
              <a:t>;</a:t>
            </a:r>
          </a:p>
          <a:p>
            <a:endParaRPr lang="ru-RU" sz="2000" dirty="0"/>
          </a:p>
          <a:p>
            <a:r>
              <a:rPr lang="ru-RU" sz="2000" dirty="0"/>
              <a:t>• привлечение родителей к участию в выполнении в доступных формах логопедических заданий</a:t>
            </a:r>
            <a:r>
              <a:rPr lang="ru-RU" sz="2000" dirty="0" smtClean="0"/>
              <a:t>;</a:t>
            </a:r>
          </a:p>
          <a:p>
            <a:endParaRPr lang="ru-RU" sz="2000" dirty="0"/>
          </a:p>
          <a:p>
            <a:r>
              <a:rPr lang="ru-RU" sz="2000" dirty="0"/>
              <a:t>• предупреждение </a:t>
            </a:r>
            <a:r>
              <a:rPr lang="ru-RU" sz="2000" dirty="0" smtClean="0"/>
              <a:t> и профилактика возможных </a:t>
            </a:r>
            <a:r>
              <a:rPr lang="ru-RU" sz="2000" dirty="0"/>
              <a:t>трудностей у детей в процессе школьного обучения</a:t>
            </a:r>
            <a:r>
              <a:rPr lang="ru-RU" sz="2000" dirty="0" smtClean="0"/>
              <a:t>;</a:t>
            </a:r>
          </a:p>
          <a:p>
            <a:endParaRPr lang="ru-RU" sz="2000" dirty="0"/>
          </a:p>
          <a:p>
            <a:r>
              <a:rPr lang="ru-RU" sz="2000" dirty="0"/>
              <a:t>• улучшение показателей речевого развития детей.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332656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u="sng" dirty="0"/>
              <a:t>Созданием благополучной материальной или предметно-развивающей среды кабинета учителя-логопеда будет обеспечено следующее:</a:t>
            </a:r>
          </a:p>
          <a:p>
            <a:pPr algn="ctr"/>
            <a:r>
              <a:rPr lang="ru-RU" sz="2400" u="sng" dirty="0"/>
              <a:t/>
            </a:r>
            <a:br>
              <a:rPr lang="ru-RU" sz="2400" u="sng" dirty="0"/>
            </a:br>
            <a:endParaRPr lang="ru-RU" sz="2400" u="sng" dirty="0"/>
          </a:p>
        </p:txBody>
      </p:sp>
    </p:spTree>
    <p:extLst>
      <p:ext uri="{BB962C8B-B14F-4D97-AF65-F5344CB8AC3E}">
        <p14:creationId xmlns:p14="http://schemas.microsoft.com/office/powerpoint/2010/main" val="156877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WordArt 4"/>
          <p:cNvSpPr>
            <a:spLocks noChangeArrowheads="1" noChangeShapeType="1" noTextEdit="1"/>
          </p:cNvSpPr>
          <p:nvPr/>
        </p:nvSpPr>
        <p:spPr bwMode="auto">
          <a:xfrm>
            <a:off x="971550" y="476250"/>
            <a:ext cx="7632700" cy="4968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СПАСИБО</a:t>
            </a:r>
          </a:p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840</TotalTime>
  <Words>624</Words>
  <Application>Microsoft Office PowerPoint</Application>
  <PresentationFormat>Экран (4:3)</PresentationFormat>
  <Paragraphs>116</Paragraphs>
  <Slides>29</Slides>
  <Notes>29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7" baseType="lpstr">
      <vt:lpstr>Aharoni</vt:lpstr>
      <vt:lpstr>Arial</vt:lpstr>
      <vt:lpstr>Arial Black</vt:lpstr>
      <vt:lpstr>Calibri</vt:lpstr>
      <vt:lpstr>Georgia</vt:lpstr>
      <vt:lpstr>Impact</vt:lpstr>
      <vt:lpstr>Trebuchet MS</vt:lpstr>
      <vt:lpstr>Воздушный поток</vt:lpstr>
      <vt:lpstr>Презентация PowerPoint</vt:lpstr>
      <vt:lpstr>Задачи работы: </vt:lpstr>
      <vt:lpstr>Правильная организация предметно-развивающей среды кабинета учителя - логопеда  создает условия для: </vt:lpstr>
      <vt:lpstr>Задачи коррекционной работы </vt:lpstr>
      <vt:lpstr>Презентация PowerPoint</vt:lpstr>
      <vt:lpstr>Цели использования :  </vt:lpstr>
      <vt:lpstr>Виды упражнений и заданий </vt:lpstr>
      <vt:lpstr>Презентация PowerPoint</vt:lpstr>
      <vt:lpstr>Презентация PowerPoint</vt:lpstr>
      <vt:lpstr>Прибор для контроля собственной речи Цели использования :  </vt:lpstr>
      <vt:lpstr>Виды упражнений и заданий: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Веер букв Слоговые цепочки Азбука букв и слогов Предметные картинки</vt:lpstr>
      <vt:lpstr>Презентация PowerPoint</vt:lpstr>
      <vt:lpstr>Презентация PowerPoint</vt:lpstr>
      <vt:lpstr>Презентация PowerPoint</vt:lpstr>
      <vt:lpstr>Виды упражнений и заданий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Мариева</dc:creator>
  <cp:lastModifiedBy>Светлана Карачёва</cp:lastModifiedBy>
  <cp:revision>61</cp:revision>
  <dcterms:created xsi:type="dcterms:W3CDTF">2016-01-29T07:23:43Z</dcterms:created>
  <dcterms:modified xsi:type="dcterms:W3CDTF">2021-02-11T10:56:03Z</dcterms:modified>
</cp:coreProperties>
</file>