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2" r:id="rId6"/>
    <p:sldId id="261" r:id="rId7"/>
    <p:sldId id="263" r:id="rId8"/>
    <p:sldId id="264" r:id="rId9"/>
    <p:sldId id="278" r:id="rId10"/>
    <p:sldId id="265" r:id="rId11"/>
    <p:sldId id="275" r:id="rId12"/>
    <p:sldId id="267" r:id="rId13"/>
    <p:sldId id="280" r:id="rId14"/>
    <p:sldId id="279" r:id="rId15"/>
    <p:sldId id="266" r:id="rId16"/>
    <p:sldId id="268" r:id="rId17"/>
    <p:sldId id="269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C4D18A-C311-402A-BB24-77B5840BB0AA}" type="datetimeFigureOut">
              <a:rPr lang="ru-RU" smtClean="0"/>
              <a:pPr/>
              <a:t>29.09.2021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3D4F56-EE11-43C0-A01C-A878E2D4466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3D4F56-EE11-43C0-A01C-A878E2D4466A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6F80D6-F70D-4293-B1E9-3A641AC4EF83}" type="datetimeFigureOut">
              <a:rPr lang="ru-RU" smtClean="0"/>
              <a:pPr/>
              <a:t>29.09.2021</a:t>
            </a:fld>
            <a:endParaRPr lang="ru-RU" dirty="0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DECEFE-707F-4047-B295-CC686723EC0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6F80D6-F70D-4293-B1E9-3A641AC4EF83}" type="datetimeFigureOut">
              <a:rPr lang="ru-RU" smtClean="0"/>
              <a:pPr/>
              <a:t>29.09.2021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DECEFE-707F-4047-B295-CC686723EC0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6F80D6-F70D-4293-B1E9-3A641AC4EF83}" type="datetimeFigureOut">
              <a:rPr lang="ru-RU" smtClean="0"/>
              <a:pPr/>
              <a:t>29.09.2021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DECEFE-707F-4047-B295-CC686723EC0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6F80D6-F70D-4293-B1E9-3A641AC4EF83}" type="datetimeFigureOut">
              <a:rPr lang="ru-RU" smtClean="0"/>
              <a:pPr/>
              <a:t>29.09.2021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DECEFE-707F-4047-B295-CC686723EC0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6F80D6-F70D-4293-B1E9-3A641AC4EF83}" type="datetimeFigureOut">
              <a:rPr lang="ru-RU" smtClean="0"/>
              <a:pPr/>
              <a:t>29.09.2021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DECEFE-707F-4047-B295-CC686723EC0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6F80D6-F70D-4293-B1E9-3A641AC4EF83}" type="datetimeFigureOut">
              <a:rPr lang="ru-RU" smtClean="0"/>
              <a:pPr/>
              <a:t>29.09.2021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DECEFE-707F-4047-B295-CC686723EC0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6F80D6-F70D-4293-B1E9-3A641AC4EF83}" type="datetimeFigureOut">
              <a:rPr lang="ru-RU" smtClean="0"/>
              <a:pPr/>
              <a:t>29.09.2021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DECEFE-707F-4047-B295-CC686723EC0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6F80D6-F70D-4293-B1E9-3A641AC4EF83}" type="datetimeFigureOut">
              <a:rPr lang="ru-RU" smtClean="0"/>
              <a:pPr/>
              <a:t>29.09.2021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DECEFE-707F-4047-B295-CC686723EC0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6F80D6-F70D-4293-B1E9-3A641AC4EF83}" type="datetimeFigureOut">
              <a:rPr lang="ru-RU" smtClean="0"/>
              <a:pPr/>
              <a:t>29.09.2021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DECEFE-707F-4047-B295-CC686723EC0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6F80D6-F70D-4293-B1E9-3A641AC4EF83}" type="datetimeFigureOut">
              <a:rPr lang="ru-RU" smtClean="0"/>
              <a:pPr/>
              <a:t>29.09.2021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DECEFE-707F-4047-B295-CC686723EC0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6F80D6-F70D-4293-B1E9-3A641AC4EF83}" type="datetimeFigureOut">
              <a:rPr lang="ru-RU" smtClean="0"/>
              <a:pPr/>
              <a:t>29.09.2021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DECEFE-707F-4047-B295-CC686723EC0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46F80D6-F70D-4293-B1E9-3A641AC4EF83}" type="datetimeFigureOut">
              <a:rPr lang="ru-RU" smtClean="0"/>
              <a:pPr/>
              <a:t>29.09.2021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8DECEFE-707F-4047-B295-CC686723EC0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2699792" y="2245413"/>
            <a:ext cx="3600400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600" b="1" dirty="0">
              <a:solidFill>
                <a:srgbClr val="C00000"/>
              </a:solidFill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600" b="1" dirty="0">
              <a:solidFill>
                <a:srgbClr val="C00000"/>
              </a:solidFill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600" b="1" dirty="0">
              <a:solidFill>
                <a:srgbClr val="C00000"/>
              </a:solidFill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600" b="1" dirty="0">
              <a:solidFill>
                <a:srgbClr val="C00000"/>
              </a:solidFill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600" b="1" dirty="0">
              <a:solidFill>
                <a:srgbClr val="C00000"/>
              </a:solidFill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600" b="1" dirty="0">
              <a:solidFill>
                <a:srgbClr val="C00000"/>
              </a:solidFill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403648" y="332656"/>
            <a:ext cx="4392488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ru-RU" sz="20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ru-RU" sz="20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Verdana" pitchFamily="34" charset="0"/>
                <a:cs typeface="Times New Roman" pitchFamily="18" charset="0"/>
              </a:rPr>
              <a:t>Урок</a:t>
            </a: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окружающего мира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20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Verdana" pitchFamily="34" charset="0"/>
                <a:cs typeface="Times New Roman" pitchFamily="18" charset="0"/>
              </a:rPr>
              <a:t>УМК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Verdana"/>
                <a:ea typeface="Verdana" pitchFamily="34" charset="0"/>
                <a:cs typeface="Times New Roman" pitchFamily="18" charset="0"/>
              </a:rPr>
              <a:t>«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Verdana" pitchFamily="34" charset="0"/>
                <a:cs typeface="Times New Roman" pitchFamily="18" charset="0"/>
              </a:rPr>
              <a:t>Школа России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Verdana"/>
                <a:ea typeface="Verdana" pitchFamily="34" charset="0"/>
                <a:cs typeface="Times New Roman" pitchFamily="18" charset="0"/>
              </a:rPr>
              <a:t>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Verdana" pitchFamily="34" charset="0"/>
                <a:cs typeface="Times New Roman" pitchFamily="18" charset="0"/>
              </a:rPr>
              <a:t>1 класс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Verdana"/>
                <a:ea typeface="Verdana" pitchFamily="34" charset="0"/>
                <a:cs typeface="Times New Roman" pitchFamily="18" charset="0"/>
              </a:rPr>
              <a:t>«</a:t>
            </a:r>
            <a:r>
              <a:rPr lang="ru-RU" sz="20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Что у нас под ногами?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Verdana" pitchFamily="34" charset="0"/>
                <a:cs typeface="Times New Roman" pitchFamily="18" charset="0"/>
              </a:rPr>
              <a:t>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       </a:t>
            </a:r>
            <a:endParaRPr kumimoji="0" lang="en-US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US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dirty="0" smtClean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Автор: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Есипова Анна Андреевна</a:t>
            </a: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                                       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                    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          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Verdana" pitchFamily="34" charset="0"/>
                <a:cs typeface="Times New Roman" pitchFamily="18" charset="0"/>
              </a:rPr>
              <a:t>Учитель начальных классов</a:t>
            </a: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116632"/>
            <a:ext cx="2555329" cy="22714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4005064"/>
            <a:ext cx="2566367" cy="22751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4932040" y="980728"/>
            <a:ext cx="33843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Тип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урока:</a:t>
            </a:r>
          </a:p>
          <a:p>
            <a:pPr algn="ctr"/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Урок открытия нового знания</a:t>
            </a:r>
            <a:endParaRPr lang="ru-RU" sz="20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1560" y="3861048"/>
            <a:ext cx="5832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Тема: </a:t>
            </a: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Что у нас под ногами?»</a:t>
            </a:r>
            <a:endParaRPr lang="ru-RU" sz="28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4005064"/>
            <a:ext cx="2566367" cy="22751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4176464" cy="3140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43608" y="332656"/>
            <a:ext cx="5400600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Методы: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словесный;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наглядный;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практический;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проблемный.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Формы: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индивидуальная;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абота в паре.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Средства: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А.А.Плешаков  «Окружающий мир». Учебник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для 1 класса. Издательство Москва. «Просвещение»,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2012г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резентация;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/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интерактивная доска, проектор, компьютер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4005064"/>
            <a:ext cx="2566367" cy="22751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90100"/>
            <a:ext cx="24077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43608" y="548680"/>
            <a:ext cx="748883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Цель урока</a:t>
            </a:r>
            <a:r>
              <a:rPr lang="ru-RU" b="1" dirty="0" smtClean="0"/>
              <a:t>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развивать представление о форме, размерах, цвете предметов; учить различать камни (гранит, кремень, известняк); рассказать о значении камней в жизни человека; учить пользоваться увеличительным прибором-лупой .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971600" y="2204864"/>
            <a:ext cx="705678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Планируемые результаты 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учащиеся научаться группировать объекты неживой природы по разным признакам; определять образцы камней по фотографиям, рисункам; различать гранит, кремень, известняк.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4005064"/>
            <a:ext cx="2566367" cy="22751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3059832" y="548680"/>
            <a:ext cx="432048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Проверка готовности к уроку</a:t>
            </a:r>
          </a:p>
          <a:p>
            <a:endParaRPr lang="ru-RU" sz="2000" b="1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Звонкий школьный звонок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Всех позвал нас на урок.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Будьте все внимательны,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 еще старательны!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Чтоб природе другом стать,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Тайны все её узнать,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Все загадки разгадать,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Научитесь наблюдать,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Будем вместе развивать у себя внимательность,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 поможет всё узнать наша любознательность.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</a:t>
            </a:r>
            <a:br>
              <a:rPr lang="ru-RU" sz="2000" dirty="0" smtClean="0"/>
            </a:br>
            <a:endParaRPr lang="ru-RU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4005064"/>
            <a:ext cx="2566367" cy="22751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952328" cy="25241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187624" y="620688"/>
            <a:ext cx="727280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Актуализация знаний</a:t>
            </a:r>
          </a:p>
          <a:p>
            <a:pPr algn="ctr"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прошлом уроке мы говорили о том, что у нас над головой.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-Что вы запомнили?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-Что можно увидеть утром, что ночью?</a:t>
            </a:r>
          </a:p>
          <a:p>
            <a:pPr algn="ctr"/>
            <a:endParaRPr lang="ru-RU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4005064"/>
            <a:ext cx="3672408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420888"/>
            <a:ext cx="381000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836712"/>
            <a:ext cx="3691136" cy="27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1403648" y="323612"/>
            <a:ext cx="5085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С каким созвездием мы познакомились?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284984"/>
            <a:ext cx="367665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691680" y="620688"/>
            <a:ext cx="5217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Какую форму имеет солнце и полная луна?</a:t>
            </a:r>
          </a:p>
          <a:p>
            <a:pPr>
              <a:buFontTx/>
              <a:buChar char="-"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700808"/>
            <a:ext cx="32004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356992"/>
            <a:ext cx="3495675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 decel="100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decel="100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15616" y="332656"/>
            <a:ext cx="6408712" cy="6336704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ru-RU" sz="11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Динамическая пауза</a:t>
            </a:r>
            <a:endParaRPr lang="ru-RU" sz="11200" b="1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А часы идут, идут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Тик-так, тик-так,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В доме кто умеет так?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Это маятник в часах,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Отбивает каждый такт (наклоны влево - вправо) .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А в часах сидит кукушка,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У неё своя избушка(дети садятся в глубокий присед) .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Прокукует птичка время,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Снова спрячется за дверью (приседания),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Стрелки движутся по кругу.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Не касаются друг друга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(круговые движения туловищем вправо) .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Повернёмся мы с тобой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Против стрелки часовой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(круговые движения туловищем влево).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А часы идут, идут (ходьба на месте) ,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Иногда вдруг отстают (темп медленный) .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А бывает, что спешат,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Словно убежать хотят (бег на месте) !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Если их не заведут,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То они совсем встают (дети останавливаются) .</a:t>
            </a:r>
          </a:p>
          <a:p>
            <a:pPr>
              <a:buNone/>
            </a:pPr>
            <a:r>
              <a:rPr lang="ru-RU" sz="6400" dirty="0" smtClean="0"/>
              <a:t/>
            </a:r>
            <a:br>
              <a:rPr lang="ru-RU" sz="6400" dirty="0" smtClean="0"/>
            </a:br>
            <a:endParaRPr lang="ru-RU" sz="6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7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3068960"/>
            <a:ext cx="3816424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1403648" y="692696"/>
            <a:ext cx="70567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Самоопределение к деятельности</a:t>
            </a:r>
          </a:p>
          <a:p>
            <a:pPr algn="ctr"/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-Ребята,  подумайте что же находится у нас под ногами?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-Что мы можем найти на земле во время прогулки?</a:t>
            </a:r>
            <a:endParaRPr lang="ru-RU" sz="20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276872"/>
            <a:ext cx="3511247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2514" y="4365104"/>
            <a:ext cx="4101973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3284984"/>
            <a:ext cx="3240360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331640" y="620688"/>
            <a:ext cx="4842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-Что вы можете рассказать о камнях?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-Чем камешки отличаются друг от друга?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340768"/>
            <a:ext cx="4267200" cy="26574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356992"/>
            <a:ext cx="4091946" cy="30689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TextBox 9"/>
          <p:cNvSpPr txBox="1"/>
          <p:nvPr/>
        </p:nvSpPr>
        <p:spPr>
          <a:xfrm>
            <a:off x="1691681" y="458112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Форма,</a:t>
            </a:r>
          </a:p>
          <a:p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цвет, размер</a:t>
            </a:r>
            <a:endParaRPr lang="ru-RU" sz="32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971600" y="548680"/>
            <a:ext cx="7776864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/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Определение темы и постановка учебной цели</a:t>
            </a:r>
          </a:p>
          <a:p>
            <a:pPr marL="457200" indent="-457200" algn="ctr"/>
            <a:endParaRPr lang="ru-RU" sz="2400" b="1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Сформулируйте тему урока.</a:t>
            </a:r>
          </a:p>
          <a:p>
            <a:pPr marL="457200" indent="-457200">
              <a:buFontTx/>
              <a:buChar char="-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43808" y="2060848"/>
            <a:ext cx="3744416" cy="18002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Что у нас под ногами?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4005064"/>
            <a:ext cx="2566367" cy="22751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Практическая работа в парах</a:t>
            </a:r>
            <a:endParaRPr lang="ru-RU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447800"/>
            <a:ext cx="6448760" cy="15491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Ребята, разберите камешки лежащие у вас на столах.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Разложите их на три группы.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4005064"/>
            <a:ext cx="2566367" cy="22751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2780928"/>
            <a:ext cx="2069608" cy="1556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2780928"/>
            <a:ext cx="2088232" cy="162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4581128"/>
            <a:ext cx="2592287" cy="2009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1979712" y="2492896"/>
            <a:ext cx="998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Гранит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48064" y="2492896"/>
            <a:ext cx="1096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Кремень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915816" y="4293096"/>
            <a:ext cx="15121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Известняк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Работа над темой урока</a:t>
            </a:r>
          </a:p>
          <a:p>
            <a:endParaRPr lang="ru-RU" dirty="0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124744"/>
            <a:ext cx="5688632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 flipH="1">
            <a:off x="2843807" y="3140968"/>
            <a:ext cx="1728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Стр. 20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76056" y="3861048"/>
            <a:ext cx="1512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Стр. 21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15616" y="620688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Проверим себя по рисунку в учебнике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43608" y="5661248"/>
            <a:ext cx="4529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Рассмотрим гранит с помощью лупы.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259632" y="1124744"/>
            <a:ext cx="684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Работа в тетради с печатной основой стр.10- 11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123729" y="476672"/>
            <a:ext cx="48965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/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Первичное закрепление</a:t>
            </a:r>
          </a:p>
        </p:txBody>
      </p:sp>
      <p:pic>
        <p:nvPicPr>
          <p:cNvPr id="11274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844824"/>
            <a:ext cx="6696744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695236" y="548680"/>
            <a:ext cx="3753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Закрепление изученного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268760"/>
            <a:ext cx="5688632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5364088" y="3717032"/>
            <a:ext cx="122413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Стр. 21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2996952"/>
            <a:ext cx="1728192" cy="1670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4067944" y="1484784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   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419872" y="764704"/>
            <a:ext cx="21602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Рефлексия </a:t>
            </a:r>
            <a:endParaRPr lang="ru-RU" sz="2800" b="1" i="1" dirty="0">
              <a:solidFill>
                <a:srgbClr val="7030A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31640" y="1340768"/>
            <a:ext cx="55446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-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Что нового вы узнали?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Чему вы научились на этом уроке?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Что больше всего вам понравилось?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Оцените себя с помощью смайликов.</a:t>
            </a:r>
          </a:p>
          <a:p>
            <a:pPr>
              <a:buFontTx/>
              <a:buChar char="-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3212976"/>
            <a:ext cx="3601368" cy="2082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4005064"/>
            <a:ext cx="2566367" cy="22751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259632" y="548680"/>
            <a:ext cx="74888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Спасибо </a:t>
            </a:r>
          </a:p>
          <a:p>
            <a:pPr algn="ctr"/>
            <a:r>
              <a:rPr lang="ru-RU" sz="5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 внимание!!!</a:t>
            </a:r>
            <a:endParaRPr lang="ru-RU" sz="54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4005064"/>
            <a:ext cx="2566367" cy="22751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736</TotalTime>
  <Words>511</Words>
  <Application>Microsoft Office PowerPoint</Application>
  <PresentationFormat>Экран (4:3)</PresentationFormat>
  <Paragraphs>125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Солнцестояние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Практическая работа в парах</vt:lpstr>
      <vt:lpstr>Слайд 14</vt:lpstr>
      <vt:lpstr>Слайд 15</vt:lpstr>
      <vt:lpstr>Слайд 16</vt:lpstr>
      <vt:lpstr>Слайд 17</vt:lpstr>
      <vt:lpstr>Слайд 18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1</cp:lastModifiedBy>
  <cp:revision>82</cp:revision>
  <dcterms:created xsi:type="dcterms:W3CDTF">2016-10-11T16:11:54Z</dcterms:created>
  <dcterms:modified xsi:type="dcterms:W3CDTF">2021-09-29T12:28:58Z</dcterms:modified>
</cp:coreProperties>
</file>