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5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6A2B8-14CF-4DE1-A589-9C0C23F6E24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B62D2-E3E8-414D-9F9C-A4B543816B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377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6A2B8-14CF-4DE1-A589-9C0C23F6E24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B62D2-E3E8-414D-9F9C-A4B543816B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869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6A2B8-14CF-4DE1-A589-9C0C23F6E24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B62D2-E3E8-414D-9F9C-A4B543816B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15138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6A2B8-14CF-4DE1-A589-9C0C23F6E24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B62D2-E3E8-414D-9F9C-A4B543816B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8443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6A2B8-14CF-4DE1-A589-9C0C23F6E24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B62D2-E3E8-414D-9F9C-A4B543816B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4924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6A2B8-14CF-4DE1-A589-9C0C23F6E24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B62D2-E3E8-414D-9F9C-A4B543816B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3352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6A2B8-14CF-4DE1-A589-9C0C23F6E24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B62D2-E3E8-414D-9F9C-A4B543816B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155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6A2B8-14CF-4DE1-A589-9C0C23F6E24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B62D2-E3E8-414D-9F9C-A4B543816B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6818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6A2B8-14CF-4DE1-A589-9C0C23F6E24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B62D2-E3E8-414D-9F9C-A4B543816B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1022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6A2B8-14CF-4DE1-A589-9C0C23F6E24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B62D2-E3E8-414D-9F9C-A4B543816B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1716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6A2B8-14CF-4DE1-A589-9C0C23F6E24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B62D2-E3E8-414D-9F9C-A4B543816B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1000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66A2B8-14CF-4DE1-A589-9C0C23F6E244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9B62D2-E3E8-414D-9F9C-A4B543816B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0283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0"/>
          <a:stretch/>
        </p:blipFill>
        <p:spPr bwMode="auto">
          <a:xfrm>
            <a:off x="267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15616" y="548680"/>
            <a:ext cx="6552728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i="1" cap="none" spc="0" dirty="0" smtClean="0">
                <a:ln w="24500" cmpd="dbl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Определение</a:t>
            </a:r>
          </a:p>
          <a:p>
            <a:pPr algn="ctr"/>
            <a:r>
              <a:rPr lang="ru-RU" sz="6600" b="1" i="1" cap="none" spc="0" dirty="0" smtClean="0">
                <a:ln w="24500" cmpd="dbl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 градаций </a:t>
            </a:r>
          </a:p>
          <a:p>
            <a:pPr algn="ctr"/>
            <a:r>
              <a:rPr lang="ru-RU" sz="6600" b="1" i="1" cap="none" spc="0" dirty="0" smtClean="0">
                <a:ln w="24500" cmpd="dbl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качества</a:t>
            </a:r>
          </a:p>
          <a:p>
            <a:pPr algn="ctr"/>
            <a:r>
              <a:rPr lang="ru-RU" sz="6600" b="1" i="1" cap="none" spc="0" dirty="0" smtClean="0">
                <a:ln w="24500" cmpd="dbl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 товаров</a:t>
            </a:r>
            <a:endParaRPr lang="ru-RU" sz="6600" b="1" i="1" cap="none" spc="0" dirty="0">
              <a:ln w="24500" cmpd="dbl">
                <a:solidFill>
                  <a:srgbClr val="002060"/>
                </a:solidFill>
                <a:prstDash val="solid"/>
                <a:miter lim="800000"/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483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" y="2212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1332943"/>
            <a:ext cx="77048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</a:rPr>
              <a:t>закрепление теоретических знаний по теме: «Стандартные, нестандартные товары, брак и отход. Градации качества стандартной продукции: сорта.  Классы и группы сложности, марки, номера, размерные категории»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3451123"/>
            <a:ext cx="7272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</a:rPr>
              <a:t>развить у студентов познавательное интерес к изучаемому, умение работать в группе, умение анализировать, сравнивать, обобщать; 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490052" y="332656"/>
            <a:ext cx="4235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Цели занятия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C0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60305" y="4964645"/>
            <a:ext cx="45723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</a:rPr>
              <a:t>интерес к будущей профессии.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7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71"/>
          <a:stretch/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3648" y="1052736"/>
            <a:ext cx="7200800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Лабораторная </a:t>
            </a:r>
          </a:p>
          <a:p>
            <a:pPr algn="ctr"/>
            <a:r>
              <a:rPr lang="ru-RU" sz="8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работа</a:t>
            </a:r>
            <a:endParaRPr lang="ru-RU" sz="8800" b="1" cap="none" spc="0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20383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2"/>
          <a:stretch/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67744" y="548680"/>
            <a:ext cx="65527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 smtClean="0">
                <a:solidFill>
                  <a:srgbClr val="002060"/>
                </a:solidFill>
              </a:rPr>
              <a:t>Задание №1</a:t>
            </a:r>
          </a:p>
          <a:p>
            <a:endParaRPr lang="ru-RU" sz="2800" dirty="0" smtClean="0"/>
          </a:p>
          <a:p>
            <a:pPr algn="just"/>
            <a:r>
              <a:rPr lang="ru-RU" sz="2800" dirty="0" smtClean="0">
                <a:latin typeface="Bookman Old Style" pitchFamily="18" charset="0"/>
              </a:rPr>
              <a:t>      Изучите на упаковке маркировку продовольственного  товара. Данные занесите в тетрадь: наименование продукта, изготовитель, ТМ, адрес изготовителя, №ГОСТа или ТУ, товарный сорт, дата сбора и дата упаковывания, условия хранения</a:t>
            </a:r>
            <a:endParaRPr lang="ru-RU" sz="28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86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2"/>
          <a:stretch/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1" t="11016" r="16454" b="8109"/>
          <a:stretch/>
        </p:blipFill>
        <p:spPr bwMode="auto">
          <a:xfrm>
            <a:off x="2843808" y="1472010"/>
            <a:ext cx="5472608" cy="5195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9592" y="87015"/>
            <a:ext cx="79208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 smtClean="0">
                <a:solidFill>
                  <a:srgbClr val="002060"/>
                </a:solidFill>
              </a:rPr>
              <a:t>Задание №2</a:t>
            </a:r>
          </a:p>
          <a:p>
            <a:r>
              <a:rPr lang="ru-RU" sz="2800" dirty="0" smtClean="0">
                <a:latin typeface="Bookman Old Style" pitchFamily="18" charset="0"/>
              </a:rPr>
              <a:t>Изучите ГОСТ, его содержание, структуру</a:t>
            </a:r>
          </a:p>
          <a:p>
            <a:r>
              <a:rPr lang="ru-RU" sz="2800" dirty="0" smtClean="0">
                <a:latin typeface="Bookman Old Style" pitchFamily="18" charset="0"/>
              </a:rPr>
              <a:t>Занесите основные данные в тетрадь</a:t>
            </a:r>
            <a:endParaRPr lang="ru-RU" sz="28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50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2"/>
          <a:stretch/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79712" y="484994"/>
            <a:ext cx="691276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 smtClean="0">
                <a:solidFill>
                  <a:srgbClr val="002060"/>
                </a:solidFill>
              </a:rPr>
              <a:t>Задание №3</a:t>
            </a:r>
          </a:p>
          <a:p>
            <a:endParaRPr lang="ru-RU" sz="2800" dirty="0" smtClean="0"/>
          </a:p>
          <a:p>
            <a:pPr algn="just"/>
            <a:r>
              <a:rPr lang="ru-RU" sz="2800" dirty="0" smtClean="0">
                <a:latin typeface="Bookman Old Style" pitchFamily="18" charset="0"/>
              </a:rPr>
              <a:t>      Проверьте качество товара Нитрат-тестером. Возьмите прибор и измерьте каждый образец на количество нитратов  (Порядок приемки п.6.2.6. Порядок и периодичность контроля).</a:t>
            </a:r>
          </a:p>
          <a:p>
            <a:pPr algn="just"/>
            <a:r>
              <a:rPr lang="ru-RU" sz="2800" dirty="0" smtClean="0">
                <a:latin typeface="Bookman Old Style" pitchFamily="18" charset="0"/>
              </a:rPr>
              <a:t>       Данные занесите в тетрадь: изучаемый образец огурца содержит……., что является допустимым показателем (или сверх нормы)</a:t>
            </a:r>
            <a:endParaRPr lang="ru-RU" sz="28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50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2"/>
          <a:stretch/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9592" y="0"/>
            <a:ext cx="81369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002060"/>
                </a:solidFill>
              </a:rPr>
              <a:t>Задание №4</a:t>
            </a:r>
          </a:p>
          <a:p>
            <a:pPr algn="ctr"/>
            <a:endParaRPr lang="ru-RU" sz="2400" b="1" u="sng" dirty="0" smtClean="0">
              <a:solidFill>
                <a:srgbClr val="002060"/>
              </a:solidFill>
            </a:endParaRPr>
          </a:p>
          <a:p>
            <a:r>
              <a:rPr lang="ru-RU" sz="2400" dirty="0" smtClean="0"/>
              <a:t>        </a:t>
            </a:r>
            <a:r>
              <a:rPr lang="ru-RU" sz="2400" dirty="0" smtClean="0">
                <a:latin typeface="Bookman Old Style" pitchFamily="18" charset="0"/>
              </a:rPr>
              <a:t>Изучите ГОСТ33932-2016 и его органолептические показатели, которые занесены в таблицу №1. Определите ботанический сорт огурцов: </a:t>
            </a:r>
            <a:r>
              <a:rPr lang="ru-RU" sz="2400" dirty="0" err="1" smtClean="0">
                <a:latin typeface="Bookman Old Style" pitchFamily="18" charset="0"/>
              </a:rPr>
              <a:t>короткоплодные</a:t>
            </a:r>
            <a:r>
              <a:rPr lang="ru-RU" sz="2400" dirty="0" smtClean="0">
                <a:latin typeface="Bookman Old Style" pitchFamily="18" charset="0"/>
              </a:rPr>
              <a:t> (1 или 2 группа), среднеплодные, </a:t>
            </a:r>
            <a:r>
              <a:rPr lang="ru-RU" sz="2400" dirty="0" err="1" smtClean="0">
                <a:latin typeface="Bookman Old Style" pitchFamily="18" charset="0"/>
              </a:rPr>
              <a:t>длинноплодные</a:t>
            </a:r>
            <a:r>
              <a:rPr lang="ru-RU" sz="2400" dirty="0" smtClean="0">
                <a:latin typeface="Bookman Old Style" pitchFamily="18" charset="0"/>
              </a:rPr>
              <a:t> по таблице 1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0" t="15687" b="10628"/>
          <a:stretch/>
        </p:blipFill>
        <p:spPr bwMode="auto">
          <a:xfrm>
            <a:off x="603905" y="3045980"/>
            <a:ext cx="4025965" cy="2320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1" r="21682"/>
          <a:stretch/>
        </p:blipFill>
        <p:spPr bwMode="auto">
          <a:xfrm>
            <a:off x="5063938" y="3073396"/>
            <a:ext cx="3697540" cy="2320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868144" y="5546051"/>
            <a:ext cx="25757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latin typeface="Bookman Old Style" pitchFamily="18" charset="0"/>
              </a:rPr>
              <a:t>Огурцы </a:t>
            </a:r>
            <a:r>
              <a:rPr lang="ru-RU" b="1" i="1" dirty="0" err="1" smtClean="0">
                <a:latin typeface="Bookman Old Style" pitchFamily="18" charset="0"/>
              </a:rPr>
              <a:t>короткоплодные</a:t>
            </a:r>
            <a:endParaRPr lang="ru-RU" b="1" i="1" dirty="0">
              <a:latin typeface="Bookman Old Style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79916" y="5546051"/>
            <a:ext cx="23855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i="1" dirty="0" smtClean="0">
                <a:latin typeface="Bookman Old Style" pitchFamily="18" charset="0"/>
              </a:rPr>
              <a:t>Огурцы</a:t>
            </a:r>
            <a:r>
              <a:rPr lang="ru-RU" i="1" dirty="0" smtClean="0">
                <a:latin typeface="Bookman Old Style" pitchFamily="18" charset="0"/>
              </a:rPr>
              <a:t> </a:t>
            </a:r>
          </a:p>
          <a:p>
            <a:pPr algn="ctr"/>
            <a:r>
              <a:rPr lang="ru-RU" b="1" i="1" dirty="0" err="1" smtClean="0">
                <a:latin typeface="Bookman Old Style" pitchFamily="18" charset="0"/>
              </a:rPr>
              <a:t>короткоплодные</a:t>
            </a:r>
            <a:endParaRPr lang="ru-RU" b="1" i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50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2"/>
          <a:stretch/>
        </p:blipFill>
        <p:spPr bwMode="auto">
          <a:xfrm>
            <a:off x="0" y="-17778"/>
            <a:ext cx="9144000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310" y="44894"/>
            <a:ext cx="3998998" cy="309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362842"/>
            <a:ext cx="4608512" cy="2872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580112" y="908720"/>
            <a:ext cx="30243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latin typeface="Bookman Old Style" pitchFamily="18" charset="0"/>
              </a:rPr>
              <a:t>Огурцы</a:t>
            </a:r>
          </a:p>
          <a:p>
            <a:pPr algn="ctr"/>
            <a:r>
              <a:rPr lang="ru-RU" b="1" i="1" dirty="0" smtClean="0">
                <a:latin typeface="Bookman Old Style" pitchFamily="18" charset="0"/>
              </a:rPr>
              <a:t> среднеплодные</a:t>
            </a:r>
            <a:endParaRPr lang="ru-RU" b="1" i="1" dirty="0">
              <a:latin typeface="Bookman Old Style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852141" y="4223437"/>
            <a:ext cx="22461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i="1" dirty="0" smtClean="0">
                <a:latin typeface="Bookman Old Style" pitchFamily="18" charset="0"/>
              </a:rPr>
              <a:t>Огурцы</a:t>
            </a:r>
          </a:p>
          <a:p>
            <a:pPr algn="ctr"/>
            <a:r>
              <a:rPr lang="ru-RU" b="1" i="1" dirty="0" smtClean="0">
                <a:latin typeface="Bookman Old Style" pitchFamily="18" charset="0"/>
              </a:rPr>
              <a:t> </a:t>
            </a:r>
            <a:r>
              <a:rPr lang="ru-RU" b="1" i="1" dirty="0" err="1" smtClean="0">
                <a:latin typeface="Bookman Old Style" pitchFamily="18" charset="0"/>
              </a:rPr>
              <a:t>длинноплодные</a:t>
            </a:r>
            <a:endParaRPr lang="ru-RU" b="1" i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50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2"/>
          <a:stretch/>
        </p:blipFill>
        <p:spPr bwMode="auto">
          <a:xfrm>
            <a:off x="-44245" y="-120658"/>
            <a:ext cx="9144000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95736" y="1196752"/>
            <a:ext cx="66247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 smtClean="0">
                <a:solidFill>
                  <a:srgbClr val="002060"/>
                </a:solidFill>
                <a:latin typeface="Bookman Old Style" pitchFamily="18" charset="0"/>
              </a:rPr>
              <a:t>Задание № 5</a:t>
            </a:r>
          </a:p>
          <a:p>
            <a:endParaRPr lang="ru-RU" sz="2800" dirty="0" smtClean="0">
              <a:latin typeface="Bookman Old Style" pitchFamily="18" charset="0"/>
            </a:endParaRPr>
          </a:p>
          <a:p>
            <a:pPr algn="just"/>
            <a:r>
              <a:rPr lang="ru-RU" sz="2800" dirty="0" smtClean="0">
                <a:latin typeface="Bookman Old Style" pitchFamily="18" charset="0"/>
              </a:rPr>
              <a:t>Взять натуральный образец товара, вскрыть упаковку, изучить качество товара по показателям ГОСТа, провести измерения образца, занести данные в таблицу.</a:t>
            </a:r>
            <a:endParaRPr lang="ru-RU" sz="28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50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2"/>
          <a:stretch/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79712" y="476672"/>
            <a:ext cx="687021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 smtClean="0">
                <a:solidFill>
                  <a:srgbClr val="002060"/>
                </a:solidFill>
                <a:latin typeface="Bookman Old Style" pitchFamily="18" charset="0"/>
              </a:rPr>
              <a:t>Задание № 6</a:t>
            </a:r>
          </a:p>
          <a:p>
            <a:pPr algn="just"/>
            <a:endParaRPr lang="ru-RU" sz="2800" dirty="0" smtClean="0">
              <a:latin typeface="Bookman Old Style" pitchFamily="18" charset="0"/>
            </a:endParaRPr>
          </a:p>
          <a:p>
            <a:pPr algn="just"/>
            <a:r>
              <a:rPr lang="ru-RU" sz="2800" dirty="0" smtClean="0">
                <a:latin typeface="Bookman Old Style" pitchFamily="18" charset="0"/>
              </a:rPr>
              <a:t>       Проанализировать данные в таблице, сравнить с показателем размера овоща, его длины и размера наибольшего поперечного сечения. Определить градацию качества товара. Определить ботанический, товарный сорт, вид, тип, размер, калибровку. Оформить заключение эксперта.</a:t>
            </a:r>
            <a:endParaRPr lang="ru-RU" sz="28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50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2"/>
          <a:stretch/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23728" y="260648"/>
            <a:ext cx="669674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002060"/>
                </a:solidFill>
                <a:latin typeface="Bookman Old Style" pitchFamily="18" charset="0"/>
              </a:rPr>
              <a:t>Таблицу занесите в тетрадь по 6 показателям: </a:t>
            </a:r>
          </a:p>
          <a:p>
            <a:r>
              <a:rPr lang="ru-RU" sz="2400" dirty="0" smtClean="0">
                <a:latin typeface="Bookman Old Style" pitchFamily="18" charset="0"/>
              </a:rPr>
              <a:t>1.внешний вид</a:t>
            </a:r>
          </a:p>
          <a:p>
            <a:r>
              <a:rPr lang="ru-RU" sz="2400" dirty="0" smtClean="0">
                <a:latin typeface="Bookman Old Style" pitchFamily="18" charset="0"/>
              </a:rPr>
              <a:t>2.степень зрелости и состояние огурцов</a:t>
            </a:r>
          </a:p>
          <a:p>
            <a:r>
              <a:rPr lang="ru-RU" sz="2400" dirty="0" smtClean="0">
                <a:latin typeface="Bookman Old Style" pitchFamily="18" charset="0"/>
              </a:rPr>
              <a:t>3. запах и вкус </a:t>
            </a:r>
          </a:p>
          <a:p>
            <a:r>
              <a:rPr lang="ru-RU" sz="2400" dirty="0" smtClean="0">
                <a:latin typeface="Bookman Old Style" pitchFamily="18" charset="0"/>
              </a:rPr>
              <a:t>4.наличие сельскохозяйственных вредителей, плоды загнившие, увядшие, морщинистые, подмороженные, с вырванной плодоножкой.</a:t>
            </a:r>
          </a:p>
          <a:p>
            <a:r>
              <a:rPr lang="ru-RU" sz="2400" dirty="0" smtClean="0">
                <a:latin typeface="Bookman Old Style" pitchFamily="18" charset="0"/>
              </a:rPr>
              <a:t>5.наличие минеральных  и посторонних примесей</a:t>
            </a:r>
          </a:p>
          <a:p>
            <a:r>
              <a:rPr lang="ru-RU" sz="2400" dirty="0" smtClean="0">
                <a:latin typeface="Bookman Old Style" pitchFamily="18" charset="0"/>
              </a:rPr>
              <a:t>6.наличие земли, прилипшей к плодам</a:t>
            </a:r>
          </a:p>
          <a:p>
            <a:endParaRPr lang="ru-RU" sz="2400" dirty="0" smtClean="0">
              <a:latin typeface="Bookman Old Style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Bookman Old Style" pitchFamily="18" charset="0"/>
              </a:rPr>
              <a:t>       </a:t>
            </a:r>
            <a:r>
              <a:rPr lang="ru-RU" sz="2400" i="1" dirty="0" smtClean="0">
                <a:solidFill>
                  <a:srgbClr val="002060"/>
                </a:solidFill>
                <a:latin typeface="Bookman Old Style" pitchFamily="18" charset="0"/>
              </a:rPr>
              <a:t>Начертите пятую колонку справа в таблице для изучаемого образца</a:t>
            </a:r>
            <a:endParaRPr lang="ru-RU" sz="2400" i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9054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Картинки по запросу картинки для оформления слайдов презентации Доска и микроскоп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</p:pic>
      <p:sp>
        <p:nvSpPr>
          <p:cNvPr id="2" name="Прямоугольник 1"/>
          <p:cNvSpPr/>
          <p:nvPr/>
        </p:nvSpPr>
        <p:spPr>
          <a:xfrm>
            <a:off x="1008521" y="2060848"/>
            <a:ext cx="6660740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Спасибо</a:t>
            </a:r>
          </a:p>
          <a:p>
            <a:pPr algn="ctr"/>
            <a:r>
              <a:rPr lang="ru-RU" sz="8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за  работу!</a:t>
            </a:r>
            <a:endParaRPr lang="ru-RU" sz="8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534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357</Words>
  <Application>Microsoft Office PowerPoint</Application>
  <PresentationFormat>Экран (4:3)</PresentationFormat>
  <Paragraphs>47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Преподаватель</dc:creator>
  <cp:lastModifiedBy>Преподаватель</cp:lastModifiedBy>
  <cp:revision>7</cp:revision>
  <dcterms:created xsi:type="dcterms:W3CDTF">2017-11-29T06:58:03Z</dcterms:created>
  <dcterms:modified xsi:type="dcterms:W3CDTF">2017-11-29T08:31:35Z</dcterms:modified>
</cp:coreProperties>
</file>