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2"/>
  </p:notesMasterIdLst>
  <p:sldIdLst>
    <p:sldId id="396" r:id="rId2"/>
    <p:sldId id="330" r:id="rId3"/>
    <p:sldId id="331" r:id="rId4"/>
    <p:sldId id="399" r:id="rId5"/>
    <p:sldId id="345" r:id="rId6"/>
    <p:sldId id="402" r:id="rId7"/>
    <p:sldId id="354" r:id="rId8"/>
    <p:sldId id="401" r:id="rId9"/>
    <p:sldId id="390" r:id="rId10"/>
    <p:sldId id="382" r:id="rId11"/>
    <p:sldId id="386" r:id="rId12"/>
    <p:sldId id="387" r:id="rId13"/>
    <p:sldId id="383" r:id="rId14"/>
    <p:sldId id="384" r:id="rId15"/>
    <p:sldId id="389" r:id="rId16"/>
    <p:sldId id="377" r:id="rId17"/>
    <p:sldId id="400" r:id="rId18"/>
    <p:sldId id="392" r:id="rId19"/>
    <p:sldId id="393" r:id="rId20"/>
    <p:sldId id="339" r:id="rId21"/>
    <p:sldId id="365" r:id="rId22"/>
    <p:sldId id="367" r:id="rId23"/>
    <p:sldId id="369" r:id="rId24"/>
    <p:sldId id="375" r:id="rId25"/>
    <p:sldId id="374" r:id="rId26"/>
    <p:sldId id="373" r:id="rId27"/>
    <p:sldId id="388" r:id="rId28"/>
    <p:sldId id="371" r:id="rId29"/>
    <p:sldId id="379" r:id="rId30"/>
    <p:sldId id="39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474" autoAdjust="0"/>
  </p:normalViewPr>
  <p:slideViewPr>
    <p:cSldViewPr>
      <p:cViewPr>
        <p:scale>
          <a:sx n="80" d="100"/>
          <a:sy n="80" d="100"/>
        </p:scale>
        <p:origin x="-1794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254739-BD41-4DFA-8A05-0C90512CD6C2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3C533-EC07-4FDB-8089-111118FBE3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53C533-EC07-4FDB-8089-111118FBE38D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C1283-3847-431E-90CB-B35CBBB94568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AA135-0F3D-4A0F-9BBD-43E748956F6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kartoteka-na-temu-rodina-2761075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019.radikal.ru/i635/1505/23/b11a31fea45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1227" cy="6858000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643042" y="2428868"/>
            <a:ext cx="5357851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«Нравственно -патриотическое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воспитание  дошкольников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на занятиях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по 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предшкольной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подготовке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i="1" dirty="0" smtClean="0">
                <a:latin typeface="+mj-lt"/>
                <a:ea typeface="Times New Roman" pitchFamily="18" charset="0"/>
                <a:cs typeface="Times New Roman" pitchFamily="18" charset="0"/>
              </a:rPr>
              <a:t>в учреждении дополнительного образования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».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i="1" dirty="0" smtClean="0">
                <a:solidFill>
                  <a:srgbClr val="333333"/>
                </a:solidFill>
                <a:latin typeface="+mj-lt"/>
                <a:cs typeface="Times New Roman" pitchFamily="18" charset="0"/>
              </a:rPr>
              <a:t>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cs typeface="Times New Roman" pitchFamily="18" charset="0"/>
              </a:rPr>
              <a:t>                            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cs typeface="Times New Roman" pitchFamily="18" charset="0"/>
              </a:rPr>
              <a:t>О.В.Ахметова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solidFill>
                <a:srgbClr val="333333"/>
              </a:solidFill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3"/>
          <a:srcRect l="18273" r="76619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2" descr="https://avatars.mds.yandex.net/get-pdb/236760/958b0a62-498e-4f7b-a8ec-f8ecc569e744/s1200?webp=false"/>
          <p:cNvPicPr>
            <a:picLocks noChangeAspect="1" noChangeArrowheads="1"/>
          </p:cNvPicPr>
          <p:nvPr/>
        </p:nvPicPr>
        <p:blipFill>
          <a:blip r:embed="rId4"/>
          <a:srcRect b="9615"/>
          <a:stretch>
            <a:fillRect/>
          </a:stretch>
        </p:blipFill>
        <p:spPr bwMode="auto">
          <a:xfrm>
            <a:off x="1500166" y="714356"/>
            <a:ext cx="6929486" cy="441032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571604" y="285728"/>
            <a:ext cx="639758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i="1" dirty="0" smtClean="0"/>
              <a:t>Дошкольное детство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57356" y="5165229"/>
            <a:ext cx="621510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развитие:</a:t>
            </a:r>
          </a:p>
          <a:p>
            <a:pPr algn="ctr"/>
            <a:endParaRPr lang="ru-RU" sz="800" b="1" dirty="0" smtClean="0"/>
          </a:p>
          <a:p>
            <a:pPr algn="ctr"/>
            <a:r>
              <a:rPr lang="ru-RU" sz="3200" b="1" dirty="0" smtClean="0"/>
              <a:t>эмоций, чувств, мышления </a:t>
            </a:r>
          </a:p>
          <a:p>
            <a:pPr algn="ctr"/>
            <a:r>
              <a:rPr lang="ru-RU" sz="3200" b="1" dirty="0" smtClean="0"/>
              <a:t>социальной адаптации </a:t>
            </a:r>
            <a:endParaRPr lang="ru-RU" sz="3200" b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8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2"/>
          <a:srcRect l="18273" r="77896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14348" y="214290"/>
            <a:ext cx="8215369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/>
              <a:t>В занятия по </a:t>
            </a:r>
            <a:r>
              <a:rPr lang="ru-RU" sz="3200" b="1" i="1" dirty="0" err="1" smtClean="0"/>
              <a:t>предшкольной</a:t>
            </a:r>
            <a:r>
              <a:rPr lang="ru-RU" sz="3200" b="1" i="1" dirty="0" smtClean="0"/>
              <a:t> подготовке </a:t>
            </a:r>
          </a:p>
          <a:p>
            <a:endParaRPr lang="ru-RU" sz="800" b="1" i="1" dirty="0" smtClean="0"/>
          </a:p>
          <a:p>
            <a:r>
              <a:rPr lang="ru-RU" sz="2400" dirty="0" smtClean="0"/>
              <a:t>включены </a:t>
            </a:r>
            <a:r>
              <a:rPr lang="ru-RU" sz="2400" b="1" i="1" dirty="0" smtClean="0"/>
              <a:t>обучающие игры и задания </a:t>
            </a:r>
            <a:r>
              <a:rPr lang="ru-RU" sz="2400" dirty="0" smtClean="0"/>
              <a:t>нацеленные на воспитание любви, уважения:</a:t>
            </a:r>
          </a:p>
          <a:p>
            <a:endParaRPr lang="ru-RU" sz="800" dirty="0" smtClean="0"/>
          </a:p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/>
              <a:t> к своей семье;</a:t>
            </a:r>
          </a:p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/>
              <a:t> к своей нации, понимания своих национальных особенностей, толерантного отношения к представителям других национальностей;</a:t>
            </a:r>
          </a:p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/>
              <a:t> к человеку-труженику и результатам его труда; </a:t>
            </a:r>
          </a:p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/>
              <a:t> к защитникам Отечества; </a:t>
            </a:r>
          </a:p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/>
              <a:t> государственной символике, традициям государства и общенародным праздникам. </a:t>
            </a:r>
          </a:p>
          <a:p>
            <a:endParaRPr lang="ru-RU" sz="3200" dirty="0"/>
          </a:p>
        </p:txBody>
      </p:sp>
      <p:sp>
        <p:nvSpPr>
          <p:cNvPr id="19464" name="AutoShape 8" descr="https://us.123rf.com/450wm/echiechi/echiechi1406/echiechi140600007/29673819-thailand-flag-abstract-background-vector-illustration.jpg?ver=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2"/>
          <a:srcRect l="18273" r="76619"/>
          <a:stretch>
            <a:fillRect/>
          </a:stretch>
        </p:blipFill>
        <p:spPr bwMode="auto">
          <a:xfrm>
            <a:off x="0" y="357166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1071546"/>
            <a:ext cx="8358246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/>
              <a:t>Дошкольник впервые открывает Родину в семье. Это ближайшее его окружение, где он черпает такие понятия, как доброжелательность, терпимость, понимание, любовь и уважение, взаимопомощь. На занятиях по </a:t>
            </a:r>
            <a:r>
              <a:rPr lang="ru-RU" sz="2800" dirty="0" err="1" smtClean="0"/>
              <a:t>предшкольной</a:t>
            </a:r>
            <a:r>
              <a:rPr lang="ru-RU" sz="2800" dirty="0" smtClean="0"/>
              <a:t> подготовке тема </a:t>
            </a:r>
            <a:r>
              <a:rPr lang="ru-RU" sz="3600" b="1" i="1" dirty="0" smtClean="0">
                <a:solidFill>
                  <a:srgbClr val="FF0000"/>
                </a:solidFill>
              </a:rPr>
              <a:t>«Семья» </a:t>
            </a:r>
            <a:r>
              <a:rPr lang="ru-RU" sz="2800" dirty="0" smtClean="0"/>
              <a:t>является основной в  нравственно - патриотическом воспитании дошкольников. Она интегрируется во все остальные темы: «Россия», «Республика Татарстан», «Защитники Отечества», «Родная природа», «Все профессии важны».</a:t>
            </a:r>
            <a:r>
              <a:rPr lang="ru-RU" sz="2800" b="1" i="1" dirty="0" smtClean="0"/>
              <a:t> </a:t>
            </a:r>
          </a:p>
          <a:p>
            <a:pPr algn="just"/>
            <a:endParaRPr lang="ru-RU" sz="2200" b="1" i="1" dirty="0" smtClean="0"/>
          </a:p>
          <a:p>
            <a:r>
              <a:rPr lang="ru-RU" sz="2200" dirty="0" smtClean="0"/>
              <a:t>      </a:t>
            </a:r>
            <a:endParaRPr lang="ru-RU" sz="22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trinixy.ru/uploads/posts/comm_images/1422605839_637f12a06ad872d29c3c8a5a8c9d99b0.jpg"/>
          <p:cNvPicPr>
            <a:picLocks noChangeAspect="1" noChangeArrowheads="1"/>
          </p:cNvPicPr>
          <p:nvPr/>
        </p:nvPicPr>
        <p:blipFill>
          <a:blip r:embed="rId2"/>
          <a:srcRect l="15938" t="6148" r="15624" b="3176"/>
          <a:stretch>
            <a:fillRect/>
          </a:stretch>
        </p:blipFill>
        <p:spPr bwMode="auto">
          <a:xfrm>
            <a:off x="6357950" y="357166"/>
            <a:ext cx="2500330" cy="202081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44" y="142852"/>
            <a:ext cx="51846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Круг. Окружность.»</a:t>
            </a:r>
            <a:endParaRPr lang="ru-RU" sz="3200" b="1" i="1" dirty="0"/>
          </a:p>
        </p:txBody>
      </p:sp>
      <p:pic>
        <p:nvPicPr>
          <p:cNvPr id="6" name="Picture 2" descr="http://b1.culture.ru/c/4670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1"/>
            <a:ext cx="4930618" cy="3500439"/>
          </a:xfrm>
          <a:prstGeom prst="rect">
            <a:avLst/>
          </a:prstGeom>
          <a:noFill/>
        </p:spPr>
      </p:pic>
      <p:pic>
        <p:nvPicPr>
          <p:cNvPr id="5" name="Picture 2" descr="http://eda.dozor.com.ua/content/documents/11/1054/images/1140x810+%D1%81%D0%B8%D1%82%D0%B8%D0%BB%D0%B0%D0%B9%D1%82_20+copy.jpg"/>
          <p:cNvPicPr>
            <a:picLocks noChangeAspect="1" noChangeArrowheads="1"/>
          </p:cNvPicPr>
          <p:nvPr/>
        </p:nvPicPr>
        <p:blipFill>
          <a:blip r:embed="rId4"/>
          <a:srcRect l="52425" t="13392" r="793" b="5136"/>
          <a:stretch>
            <a:fillRect/>
          </a:stretch>
        </p:blipFill>
        <p:spPr bwMode="auto">
          <a:xfrm>
            <a:off x="5357818" y="2411570"/>
            <a:ext cx="3786182" cy="444643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14282" y="642918"/>
            <a:ext cx="89297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расширение представления детей о семье, </a:t>
            </a: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об </a:t>
            </a:r>
            <a:r>
              <a:rPr lang="ru-RU" sz="2400" dirty="0" smtClean="0"/>
              <a:t>обязанностях членов семьи;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развитие доброжелательности, терпимости, </a:t>
            </a:r>
            <a:endParaRPr lang="ru-RU" sz="2400" dirty="0" smtClean="0"/>
          </a:p>
          <a:p>
            <a:r>
              <a:rPr lang="ru-RU" sz="2400" dirty="0" smtClean="0"/>
              <a:t>понимания</a:t>
            </a:r>
            <a:r>
              <a:rPr lang="ru-RU" sz="2400" dirty="0" smtClean="0"/>
              <a:t>, уважения, взаимопомощи </a:t>
            </a:r>
            <a:endParaRPr lang="ru-RU" sz="2400" dirty="0" smtClean="0"/>
          </a:p>
          <a:p>
            <a:r>
              <a:rPr lang="ru-RU" sz="2400" dirty="0" smtClean="0"/>
              <a:t>в </a:t>
            </a:r>
            <a:r>
              <a:rPr lang="ru-RU" sz="2400" dirty="0" smtClean="0"/>
              <a:t>семейной </a:t>
            </a:r>
            <a:r>
              <a:rPr lang="ru-RU" sz="2400" dirty="0" smtClean="0"/>
              <a:t>жизни</a:t>
            </a:r>
            <a:endParaRPr lang="ru-RU" sz="24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142852"/>
            <a:ext cx="56510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/>
              <a:t>Тема: «</a:t>
            </a:r>
            <a:r>
              <a:rPr lang="ru-RU" sz="3600" b="1" i="1" dirty="0" smtClean="0"/>
              <a:t>Порядковый счёт».</a:t>
            </a:r>
            <a:endParaRPr lang="ru-RU" sz="3600" b="1" i="1" dirty="0"/>
          </a:p>
        </p:txBody>
      </p:sp>
      <p:pic>
        <p:nvPicPr>
          <p:cNvPr id="5" name="Picture 4" descr="34 (515x700, 316Kb)"/>
          <p:cNvPicPr>
            <a:picLocks noChangeAspect="1" noChangeArrowheads="1"/>
          </p:cNvPicPr>
          <p:nvPr/>
        </p:nvPicPr>
        <p:blipFill>
          <a:blip r:embed="rId2"/>
          <a:srcRect l="5825" t="12854" r="6795" b="43214"/>
          <a:stretch>
            <a:fillRect/>
          </a:stretch>
        </p:blipFill>
        <p:spPr bwMode="auto">
          <a:xfrm>
            <a:off x="571472" y="928670"/>
            <a:ext cx="7840228" cy="535785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214290"/>
            <a:ext cx="78990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Решение задач. Старше, младше».</a:t>
            </a:r>
            <a:endParaRPr lang="ru-RU" sz="3200" b="1" i="1" dirty="0"/>
          </a:p>
        </p:txBody>
      </p:sp>
      <p:pic>
        <p:nvPicPr>
          <p:cNvPr id="5" name="Picture 2" descr="http://previews.123rf.com/images/clairev/clairev1211/clairev121100029/16273046-Family-faces-theme-image-1--Stock-Vector-family-cartoon-grandparents.jpg"/>
          <p:cNvPicPr>
            <a:picLocks noChangeAspect="1" noChangeArrowheads="1"/>
          </p:cNvPicPr>
          <p:nvPr/>
        </p:nvPicPr>
        <p:blipFill>
          <a:blip r:embed="rId2" cstate="print"/>
          <a:srcRect l="1518" r="1333"/>
          <a:stretch>
            <a:fillRect/>
          </a:stretch>
        </p:blipFill>
        <p:spPr bwMode="auto">
          <a:xfrm>
            <a:off x="357158" y="2500306"/>
            <a:ext cx="5730305" cy="3357586"/>
          </a:xfrm>
          <a:prstGeom prst="rect">
            <a:avLst/>
          </a:prstGeom>
          <a:noFill/>
        </p:spPr>
      </p:pic>
      <p:pic>
        <p:nvPicPr>
          <p:cNvPr id="6" name="Picture 8" descr="https://2ch.hk/old/src/62661/14700684273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480" y="928670"/>
            <a:ext cx="2857520" cy="2556382"/>
          </a:xfrm>
          <a:prstGeom prst="rect">
            <a:avLst/>
          </a:prstGeom>
          <a:noFill/>
        </p:spPr>
      </p:pic>
      <p:pic>
        <p:nvPicPr>
          <p:cNvPr id="7" name="Picture 4" descr="http://b.inrub.ru/img_c/mlshoolni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4000504"/>
            <a:ext cx="2307425" cy="271462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14282" y="857232"/>
            <a:ext cx="56436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ориентация </a:t>
            </a:r>
            <a:r>
              <a:rPr lang="ru-RU" sz="2400" dirty="0" smtClean="0"/>
              <a:t>в родственных </a:t>
            </a:r>
            <a:r>
              <a:rPr lang="ru-RU" sz="2400" dirty="0" smtClean="0"/>
              <a:t>отношениях; </a:t>
            </a: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 любовь </a:t>
            </a:r>
            <a:r>
              <a:rPr lang="ru-RU" sz="2400" dirty="0" smtClean="0"/>
              <a:t>к родным </a:t>
            </a:r>
            <a:r>
              <a:rPr lang="ru-RU" sz="2400" dirty="0" smtClean="0"/>
              <a:t>людям;</a:t>
            </a:r>
            <a:endParaRPr lang="ru-RU" sz="2400" dirty="0" smtClean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previews.123rf.com/images/clairev/clairev1211/clairev121100031/16273042-Family-theme-image-2-Stock-Vector-family-cartoon-grandparen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357298"/>
            <a:ext cx="5715040" cy="350376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85852" y="5214950"/>
            <a:ext cx="38603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/>
              <a:t>6 + 1       4 + 3 </a:t>
            </a:r>
            <a:endParaRPr lang="ru-RU" sz="4800" dirty="0"/>
          </a:p>
        </p:txBody>
      </p:sp>
      <p:pic>
        <p:nvPicPr>
          <p:cNvPr id="5" name="Picture 2" descr="https://im0-tub-ru.yandex.net/i?id=453df7d2e3ecd375c38ad79b94ead0e4-l&amp;n=13"/>
          <p:cNvPicPr>
            <a:picLocks noChangeAspect="1" noChangeArrowheads="1"/>
          </p:cNvPicPr>
          <p:nvPr/>
        </p:nvPicPr>
        <p:blipFill>
          <a:blip r:embed="rId3"/>
          <a:srcRect l="45623" t="9171" r="26764" b="15421"/>
          <a:stretch>
            <a:fillRect/>
          </a:stretch>
        </p:blipFill>
        <p:spPr bwMode="auto">
          <a:xfrm>
            <a:off x="6858016" y="2786058"/>
            <a:ext cx="1643074" cy="328614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85720" y="214290"/>
            <a:ext cx="45726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Состав числа 7».</a:t>
            </a:r>
            <a:endParaRPr lang="ru-RU" sz="3200" b="1" i="1" dirty="0"/>
          </a:p>
        </p:txBody>
      </p:sp>
      <p:pic>
        <p:nvPicPr>
          <p:cNvPr id="3" name="Picture 2" descr="http://vmeste.opredelim.com/tw_files2/urls_554/16/d-15784/img21.jpg"/>
          <p:cNvPicPr>
            <a:picLocks noChangeAspect="1" noChangeArrowheads="1"/>
          </p:cNvPicPr>
          <p:nvPr/>
        </p:nvPicPr>
        <p:blipFill>
          <a:blip r:embed="rId4"/>
          <a:srcRect t="52500" r="59687"/>
          <a:stretch>
            <a:fillRect/>
          </a:stretch>
        </p:blipFill>
        <p:spPr bwMode="auto">
          <a:xfrm>
            <a:off x="6500826" y="857232"/>
            <a:ext cx="2020973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900igr.net/datas/matematika/Igra-CHisla/0010-010-Po-2-l-U.jpg"/>
          <p:cNvPicPr/>
          <p:nvPr/>
        </p:nvPicPr>
        <p:blipFill>
          <a:blip r:embed="rId2"/>
          <a:srcRect l="56453" t="53448" r="25162" b="36633"/>
          <a:stretch>
            <a:fillRect/>
          </a:stretch>
        </p:blipFill>
        <p:spPr bwMode="auto">
          <a:xfrm>
            <a:off x="857224" y="3571876"/>
            <a:ext cx="707236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57158" y="0"/>
            <a:ext cx="850112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r>
              <a:rPr lang="ru-RU" sz="2400" b="1" i="1" dirty="0" smtClean="0"/>
              <a:t>Обучающие игры и задания нравственно-патриотического содержания по теме </a:t>
            </a:r>
            <a:r>
              <a:rPr lang="ru-RU" sz="4400" b="1" i="1" dirty="0" smtClean="0">
                <a:solidFill>
                  <a:srgbClr val="FF0000"/>
                </a:solidFill>
              </a:rPr>
              <a:t>«Россия»</a:t>
            </a:r>
            <a:r>
              <a:rPr lang="ru-RU" sz="3200" b="1" i="1" dirty="0" smtClean="0"/>
              <a:t> </a:t>
            </a:r>
            <a:r>
              <a:rPr lang="ru-RU" sz="2400" b="1" i="1" dirty="0" smtClean="0"/>
              <a:t>решают задачи:</a:t>
            </a:r>
            <a:endParaRPr lang="ru-RU" sz="800" dirty="0" smtClean="0"/>
          </a:p>
          <a:p>
            <a:pPr algn="ctr"/>
            <a:endParaRPr lang="ru-RU" sz="8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формирования </a:t>
            </a:r>
            <a:r>
              <a:rPr lang="ru-RU" sz="2400" dirty="0" smtClean="0"/>
              <a:t>у детей </a:t>
            </a:r>
            <a:r>
              <a:rPr lang="ru-RU" sz="2400" dirty="0" smtClean="0"/>
              <a:t>представления </a:t>
            </a:r>
            <a:r>
              <a:rPr lang="ru-RU" sz="2400" dirty="0" smtClean="0"/>
              <a:t>о стране, в которой мы живем;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воспитания чувства </a:t>
            </a:r>
            <a:r>
              <a:rPr lang="ru-RU" sz="2400" dirty="0" smtClean="0"/>
              <a:t>гордости за свою </a:t>
            </a:r>
            <a:r>
              <a:rPr lang="ru-RU" sz="2400" dirty="0" smtClean="0"/>
              <a:t>Родину</a:t>
            </a:r>
            <a:endParaRPr lang="ru-RU" sz="2400" dirty="0" smtClean="0"/>
          </a:p>
          <a:p>
            <a:endParaRPr lang="ru-RU" sz="32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14480" y="2643182"/>
            <a:ext cx="4838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Число и цифра 1».</a:t>
            </a:r>
            <a:r>
              <a:rPr lang="ru-RU" sz="3200" dirty="0" smtClean="0"/>
              <a:t>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bigslide.ru/images/24/23427/960/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00240"/>
            <a:ext cx="5262599" cy="3946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https://cdn2.arhivurokov.ru/multiurok/html/2018/05/02/s_5ae992a10dd9d/892931_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1714488"/>
            <a:ext cx="2570873" cy="192882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85720" y="214290"/>
            <a:ext cx="828680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Число и цифра 3».</a:t>
            </a:r>
          </a:p>
          <a:p>
            <a:endParaRPr lang="ru-RU" sz="800" b="1" i="1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знакомство </a:t>
            </a:r>
            <a:r>
              <a:rPr lang="ru-RU" sz="2400" dirty="0" smtClean="0"/>
              <a:t>с Государственным флагом РФ, назначением, символикой цветов и их </a:t>
            </a:r>
            <a:r>
              <a:rPr lang="ru-RU" sz="2400" dirty="0" smtClean="0"/>
              <a:t>взаиморасположением;</a:t>
            </a:r>
            <a:r>
              <a:rPr lang="ru-RU" sz="2400" b="1" dirty="0" smtClean="0"/>
              <a:t> </a:t>
            </a:r>
            <a:endParaRPr lang="ru-RU" sz="24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977236" y="4000504"/>
            <a:ext cx="316676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Флаг России классный:</a:t>
            </a:r>
          </a:p>
          <a:p>
            <a:r>
              <a:rPr lang="ru-RU" sz="2400" dirty="0" smtClean="0"/>
              <a:t>Белый,</a:t>
            </a:r>
          </a:p>
          <a:p>
            <a:r>
              <a:rPr lang="ru-RU" sz="2400" dirty="0" smtClean="0"/>
              <a:t>Синий, </a:t>
            </a:r>
          </a:p>
          <a:p>
            <a:r>
              <a:rPr lang="ru-RU" sz="2400" dirty="0" smtClean="0"/>
              <a:t>Красный!</a:t>
            </a:r>
            <a:endParaRPr lang="ru-RU" sz="24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http://prodetstvo.ru/netcat_files/Image/frower3.gif"/>
          <p:cNvPicPr>
            <a:picLocks noChangeAspect="1" noChangeArrowheads="1"/>
          </p:cNvPicPr>
          <p:nvPr/>
        </p:nvPicPr>
        <p:blipFill>
          <a:blip r:embed="rId2"/>
          <a:srcRect l="30000" t="10000" r="23333" b="31031"/>
          <a:stretch>
            <a:fillRect/>
          </a:stretch>
        </p:blipFill>
        <p:spPr bwMode="auto">
          <a:xfrm>
            <a:off x="142844" y="4143380"/>
            <a:ext cx="1500198" cy="2500330"/>
          </a:xfrm>
          <a:prstGeom prst="rect">
            <a:avLst/>
          </a:prstGeom>
          <a:noFill/>
        </p:spPr>
      </p:pic>
      <p:pic>
        <p:nvPicPr>
          <p:cNvPr id="20484" name="Picture 4" descr="http://2.bp.blogspot.com/-ZcN3Vwr59_A/TkllU1H5-fI/AAAAAAAAACA/M54gA7xRH8o/s1600/%25D0%2591%25D1%2580%25D0%25B5%25D1%2581%25D1%2582%25D0%25BA%25D0%25B0%25D1%258F+%25D0%25BA%25D1%2580%25D0%25B5%25D0%25BF%25D0%25BE%25D1%2581%25D1%2582%25D1%258C+%25D0%259F%25D1%2580%25D0%25BE%25D0%25B3%25D1%2580%25D0%25B5%25D1%2581%25D1%2581.jpg"/>
          <p:cNvPicPr>
            <a:picLocks noChangeAspect="1" noChangeArrowheads="1"/>
          </p:cNvPicPr>
          <p:nvPr/>
        </p:nvPicPr>
        <p:blipFill>
          <a:blip r:embed="rId3" cstate="print"/>
          <a:srcRect t="6790" b="3243"/>
          <a:stretch>
            <a:fillRect/>
          </a:stretch>
        </p:blipFill>
        <p:spPr bwMode="auto">
          <a:xfrm>
            <a:off x="5195332" y="0"/>
            <a:ext cx="3948668" cy="235743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42844" y="142852"/>
            <a:ext cx="47457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Число и цифра 9».</a:t>
            </a:r>
            <a:endParaRPr lang="ru-RU" sz="3200" b="1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4643446"/>
            <a:ext cx="10182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1942</a:t>
            </a:r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16" name="Picture 8" descr="http://prodetstvo.ru/netcat_files/Image/frower3.gif"/>
          <p:cNvPicPr>
            <a:picLocks noChangeAspect="1" noChangeArrowheads="1"/>
          </p:cNvPicPr>
          <p:nvPr/>
        </p:nvPicPr>
        <p:blipFill>
          <a:blip r:embed="rId2"/>
          <a:srcRect l="30000" t="10000" r="23333" b="31666"/>
          <a:stretch>
            <a:fillRect/>
          </a:stretch>
        </p:blipFill>
        <p:spPr bwMode="auto">
          <a:xfrm>
            <a:off x="1785918" y="4071942"/>
            <a:ext cx="1500198" cy="2500330"/>
          </a:xfrm>
          <a:prstGeom prst="rect">
            <a:avLst/>
          </a:prstGeom>
          <a:noFill/>
        </p:spPr>
      </p:pic>
      <p:pic>
        <p:nvPicPr>
          <p:cNvPr id="17" name="Picture 8" descr="http://prodetstvo.ru/netcat_files/Image/frower3.gif"/>
          <p:cNvPicPr>
            <a:picLocks noChangeAspect="1" noChangeArrowheads="1"/>
          </p:cNvPicPr>
          <p:nvPr/>
        </p:nvPicPr>
        <p:blipFill>
          <a:blip r:embed="rId2"/>
          <a:srcRect l="30000" t="10000" r="23333" b="31666"/>
          <a:stretch>
            <a:fillRect/>
          </a:stretch>
        </p:blipFill>
        <p:spPr bwMode="auto">
          <a:xfrm>
            <a:off x="3428992" y="4143380"/>
            <a:ext cx="1500198" cy="2500330"/>
          </a:xfrm>
          <a:prstGeom prst="rect">
            <a:avLst/>
          </a:prstGeom>
          <a:noFill/>
        </p:spPr>
      </p:pic>
      <p:pic>
        <p:nvPicPr>
          <p:cNvPr id="18" name="Picture 8" descr="http://prodetstvo.ru/netcat_files/Image/frower3.gif"/>
          <p:cNvPicPr>
            <a:picLocks noChangeAspect="1" noChangeArrowheads="1"/>
          </p:cNvPicPr>
          <p:nvPr/>
        </p:nvPicPr>
        <p:blipFill>
          <a:blip r:embed="rId2"/>
          <a:srcRect l="30000" t="10000" r="23333" b="31666"/>
          <a:stretch>
            <a:fillRect/>
          </a:stretch>
        </p:blipFill>
        <p:spPr bwMode="auto">
          <a:xfrm>
            <a:off x="5072066" y="4071942"/>
            <a:ext cx="1500198" cy="2500330"/>
          </a:xfrm>
          <a:prstGeom prst="rect">
            <a:avLst/>
          </a:prstGeom>
          <a:noFill/>
        </p:spPr>
      </p:pic>
      <p:pic>
        <p:nvPicPr>
          <p:cNvPr id="19" name="Picture 8" descr="http://prodetstvo.ru/netcat_files/Image/frower3.gif"/>
          <p:cNvPicPr>
            <a:picLocks noChangeAspect="1" noChangeArrowheads="1"/>
          </p:cNvPicPr>
          <p:nvPr/>
        </p:nvPicPr>
        <p:blipFill>
          <a:blip r:embed="rId2"/>
          <a:srcRect l="30000" t="10000" r="23333" b="31666"/>
          <a:stretch>
            <a:fillRect/>
          </a:stretch>
        </p:blipFill>
        <p:spPr bwMode="auto">
          <a:xfrm>
            <a:off x="6715140" y="4071942"/>
            <a:ext cx="1500198" cy="2500330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2071670" y="4572008"/>
            <a:ext cx="10182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1944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714744" y="4643446"/>
            <a:ext cx="10182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1941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357818" y="4572008"/>
            <a:ext cx="10182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1945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000892" y="4572008"/>
            <a:ext cx="10182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1943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2844" y="1285860"/>
            <a:ext cx="850112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sz="2400" dirty="0" smtClean="0"/>
              <a:t>расширение </a:t>
            </a:r>
            <a:r>
              <a:rPr lang="ru-RU" sz="2400" dirty="0" smtClean="0"/>
              <a:t>и </a:t>
            </a:r>
            <a:r>
              <a:rPr lang="ru-RU" sz="2400" dirty="0" smtClean="0"/>
              <a:t>углубление </a:t>
            </a:r>
            <a:r>
              <a:rPr lang="ru-RU" sz="2400" dirty="0" smtClean="0"/>
              <a:t>знания </a:t>
            </a:r>
          </a:p>
          <a:p>
            <a:r>
              <a:rPr lang="ru-RU" sz="2400" dirty="0" smtClean="0"/>
              <a:t>детей о государственных </a:t>
            </a:r>
            <a:r>
              <a:rPr lang="ru-RU" sz="2400" dirty="0" smtClean="0"/>
              <a:t>праздниках</a:t>
            </a:r>
            <a:r>
              <a:rPr lang="ru-RU" sz="2400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</a:t>
            </a:r>
            <a:r>
              <a:rPr lang="ru-RU" sz="2400" dirty="0" smtClean="0"/>
              <a:t>развитие чувства </a:t>
            </a:r>
            <a:r>
              <a:rPr lang="ru-RU" sz="2400" dirty="0" smtClean="0"/>
              <a:t>сопричастности </a:t>
            </a:r>
          </a:p>
          <a:p>
            <a:r>
              <a:rPr lang="ru-RU" sz="2400" dirty="0" smtClean="0"/>
              <a:t>к истории </a:t>
            </a:r>
            <a:r>
              <a:rPr lang="ru-RU" sz="2400" dirty="0" smtClean="0"/>
              <a:t>страны, интереса </a:t>
            </a:r>
            <a:r>
              <a:rPr lang="ru-RU" sz="2400" dirty="0" smtClean="0"/>
              <a:t>к истории </a:t>
            </a:r>
            <a:r>
              <a:rPr lang="ru-RU" sz="2400" dirty="0" smtClean="0"/>
              <a:t> своей </a:t>
            </a:r>
            <a:r>
              <a:rPr lang="ru-RU" sz="2400" dirty="0" smtClean="0"/>
              <a:t>семьи, </a:t>
            </a:r>
            <a:r>
              <a:rPr lang="ru-RU" sz="2400" dirty="0" smtClean="0"/>
              <a:t>воспитание любви </a:t>
            </a:r>
            <a:r>
              <a:rPr lang="ru-RU" sz="2400" dirty="0" smtClean="0"/>
              <a:t>и </a:t>
            </a:r>
            <a:r>
              <a:rPr lang="ru-RU" sz="2400" dirty="0" smtClean="0"/>
              <a:t>уважения </a:t>
            </a:r>
            <a:r>
              <a:rPr lang="ru-RU" sz="2400" dirty="0" smtClean="0"/>
              <a:t>к близким родным людям, как к защитникам </a:t>
            </a:r>
            <a:r>
              <a:rPr lang="ru-RU" sz="2400" dirty="0" smtClean="0"/>
              <a:t>Родины</a:t>
            </a:r>
            <a:endParaRPr lang="ru-RU" sz="2400" dirty="0" smtClean="0"/>
          </a:p>
          <a:p>
            <a:pPr>
              <a:buFont typeface="Arial" pitchFamily="34" charset="0"/>
              <a:buChar char="•"/>
            </a:pPr>
            <a:endParaRPr lang="ru-RU" sz="2400" dirty="0" smtClean="0"/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http://www.detiseti.ru/images/library/tasks/squares/kletki_texnika.gif"/>
          <p:cNvPicPr>
            <a:picLocks noChangeAspect="1" noChangeArrowheads="1"/>
          </p:cNvPicPr>
          <p:nvPr/>
        </p:nvPicPr>
        <p:blipFill>
          <a:blip r:embed="rId2"/>
          <a:srcRect t="7895" r="53947" b="6578"/>
          <a:stretch>
            <a:fillRect/>
          </a:stretch>
        </p:blipFill>
        <p:spPr bwMode="auto">
          <a:xfrm>
            <a:off x="5857883" y="755210"/>
            <a:ext cx="3286117" cy="6102789"/>
          </a:xfrm>
          <a:prstGeom prst="rect">
            <a:avLst/>
          </a:prstGeom>
          <a:noFill/>
        </p:spPr>
      </p:pic>
      <p:pic>
        <p:nvPicPr>
          <p:cNvPr id="5" name="Picture 8" descr="https://www.promaminky.cz/uploads/photos/howto/kostickate-kresleni-1561/large/12004718-306646076126182-6846889746225747150-n-wd-pt-48097.jpg"/>
          <p:cNvPicPr>
            <a:picLocks noChangeAspect="1" noChangeArrowheads="1"/>
          </p:cNvPicPr>
          <p:nvPr/>
        </p:nvPicPr>
        <p:blipFill>
          <a:blip r:embed="rId3"/>
          <a:srcRect l="3028" t="11429" r="73127" b="64464"/>
          <a:stretch>
            <a:fillRect/>
          </a:stretch>
        </p:blipFill>
        <p:spPr bwMode="auto">
          <a:xfrm>
            <a:off x="285720" y="4929198"/>
            <a:ext cx="2500298" cy="178592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14282" y="142852"/>
            <a:ext cx="83582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Графический диктант».</a:t>
            </a:r>
            <a:endParaRPr lang="ru-RU" sz="3200" b="1" i="1" dirty="0"/>
          </a:p>
        </p:txBody>
      </p:sp>
      <p:pic>
        <p:nvPicPr>
          <p:cNvPr id="1026" name="Picture 2" descr="https://ds02.infourok.ru/uploads/ex/0661/000019e8-dbd29d4f/hello_html_m7f084eaa.png"/>
          <p:cNvPicPr>
            <a:picLocks noChangeAspect="1" noChangeArrowheads="1"/>
          </p:cNvPicPr>
          <p:nvPr/>
        </p:nvPicPr>
        <p:blipFill>
          <a:blip r:embed="rId4"/>
          <a:srcRect b="5431"/>
          <a:stretch>
            <a:fillRect/>
          </a:stretch>
        </p:blipFill>
        <p:spPr bwMode="auto">
          <a:xfrm>
            <a:off x="3143240" y="3530241"/>
            <a:ext cx="2357454" cy="3327759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14282" y="642918"/>
            <a:ext cx="578647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расширение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представления детей о людях, защищающих Россию;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знакомство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 понятием «рода войск»;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развитие интереса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 военной технике;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воспитание уважительного отношения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к армии и людям, которые защищают нашу страну,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любви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и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уважения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к близким родным людям, как к защитникам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Родины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43554" y="5657671"/>
            <a:ext cx="35004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Пилот в космической ракете 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На Землю глянул с высоты. 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Еще никто, никто на свете 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Такой не видел красоты.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0"/>
            <a:ext cx="47149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Круг. Шар.»</a:t>
            </a:r>
            <a:endParaRPr lang="ru-RU" sz="3200" b="1" i="1" dirty="0"/>
          </a:p>
        </p:txBody>
      </p:sp>
      <p:pic>
        <p:nvPicPr>
          <p:cNvPr id="6" name="Picture 2" descr="https://hi-news.ru/wp-content/uploads/2016/08/earth-stars-1300x731.jpg"/>
          <p:cNvPicPr>
            <a:picLocks noChangeAspect="1" noChangeArrowheads="1"/>
          </p:cNvPicPr>
          <p:nvPr/>
        </p:nvPicPr>
        <p:blipFill>
          <a:blip r:embed="rId2"/>
          <a:srcRect l="24997" t="13253" r="24661" b="13941"/>
          <a:stretch>
            <a:fillRect/>
          </a:stretch>
        </p:blipFill>
        <p:spPr bwMode="auto">
          <a:xfrm>
            <a:off x="0" y="2643182"/>
            <a:ext cx="5233442" cy="4256076"/>
          </a:xfrm>
          <a:prstGeom prst="rect">
            <a:avLst/>
          </a:prstGeom>
          <a:noFill/>
        </p:spPr>
      </p:pic>
      <p:pic>
        <p:nvPicPr>
          <p:cNvPr id="37890" name="Picture 2" descr="https://www.nastol.com.ua/pic/201311/1600x1200/nastol.com.ua-66789.jpg"/>
          <p:cNvPicPr>
            <a:picLocks noChangeAspect="1" noChangeArrowheads="1"/>
          </p:cNvPicPr>
          <p:nvPr/>
        </p:nvPicPr>
        <p:blipFill>
          <a:blip r:embed="rId3" cstate="print"/>
          <a:srcRect l="15385" t="4103" r="20000"/>
          <a:stretch>
            <a:fillRect/>
          </a:stretch>
        </p:blipFill>
        <p:spPr bwMode="auto">
          <a:xfrm>
            <a:off x="5357818" y="2643650"/>
            <a:ext cx="3786181" cy="421435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500042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знакомство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 понятием «космос»;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воспитание чувства гордости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за героев  летчиков – космонавтов, покоривших Космос;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уважения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к этой опасной и трудной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профессии</a:t>
            </a:r>
            <a:r>
              <a:rPr lang="ru-RU" sz="24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учить детей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мечтать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ds02.infourok.ru/uploads/ex/001d/000493fc-83f00203/hello_html_m2bf8d046.gif"/>
          <p:cNvPicPr>
            <a:picLocks noChangeAspect="1" noChangeArrowheads="1"/>
          </p:cNvPicPr>
          <p:nvPr/>
        </p:nvPicPr>
        <p:blipFill>
          <a:blip r:embed="rId2"/>
          <a:srcRect t="12669" r="67500"/>
          <a:stretch>
            <a:fillRect/>
          </a:stretch>
        </p:blipFill>
        <p:spPr bwMode="auto">
          <a:xfrm>
            <a:off x="1428728" y="3286124"/>
            <a:ext cx="2571768" cy="340921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2844" y="214290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Тема:  «</a:t>
            </a:r>
            <a:r>
              <a:rPr lang="ru-RU" sz="3200" b="1" i="1" dirty="0" smtClean="0"/>
              <a:t>Графический  диктант».</a:t>
            </a:r>
            <a:endParaRPr lang="ru-RU" sz="3200" b="1" i="1" dirty="0"/>
          </a:p>
        </p:txBody>
      </p:sp>
      <p:pic>
        <p:nvPicPr>
          <p:cNvPr id="30" name="Picture 8" descr="http://sarapulmama.ru/wp-content/uploads/2011/10/bashenka1.jpg"/>
          <p:cNvPicPr>
            <a:picLocks noChangeAspect="1" noChangeArrowheads="1"/>
          </p:cNvPicPr>
          <p:nvPr/>
        </p:nvPicPr>
        <p:blipFill>
          <a:blip r:embed="rId3"/>
          <a:srcRect l="23191"/>
          <a:stretch>
            <a:fillRect/>
          </a:stretch>
        </p:blipFill>
        <p:spPr bwMode="auto">
          <a:xfrm>
            <a:off x="5572132" y="2843222"/>
            <a:ext cx="2500298" cy="4014778"/>
          </a:xfrm>
          <a:prstGeom prst="rect">
            <a:avLst/>
          </a:prstGeom>
          <a:noFill/>
        </p:spPr>
      </p:pic>
      <p:pic>
        <p:nvPicPr>
          <p:cNvPr id="5" name="Рисунок 4" descr="http://www.igraza.ru/images/stories/tr2.png"/>
          <p:cNvPicPr/>
          <p:nvPr/>
        </p:nvPicPr>
        <p:blipFill>
          <a:blip r:embed="rId4"/>
          <a:srcRect l="9016"/>
          <a:stretch>
            <a:fillRect/>
          </a:stretch>
        </p:blipFill>
        <p:spPr bwMode="auto">
          <a:xfrm>
            <a:off x="4857752" y="928670"/>
            <a:ext cx="364333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Вправо-влево-вверх-вниз-3 (480x653, 106Kb)"/>
          <p:cNvPicPr>
            <a:picLocks noChangeAspect="1" noChangeArrowheads="1"/>
          </p:cNvPicPr>
          <p:nvPr/>
        </p:nvPicPr>
        <p:blipFill>
          <a:blip r:embed="rId5"/>
          <a:srcRect l="12499" t="16079" r="68742" b="63929"/>
          <a:stretch>
            <a:fillRect/>
          </a:stretch>
        </p:blipFill>
        <p:spPr bwMode="auto">
          <a:xfrm>
            <a:off x="214282" y="1142984"/>
            <a:ext cx="1285884" cy="1694840"/>
          </a:xfrm>
          <a:prstGeom prst="rect">
            <a:avLst/>
          </a:prstGeom>
          <a:noFill/>
        </p:spPr>
      </p:pic>
      <p:pic>
        <p:nvPicPr>
          <p:cNvPr id="7" name="Picture 2" descr="Вправо-влево-вверх-вниз-3 (480x653, 106Kb)"/>
          <p:cNvPicPr>
            <a:picLocks noChangeAspect="1" noChangeArrowheads="1"/>
          </p:cNvPicPr>
          <p:nvPr/>
        </p:nvPicPr>
        <p:blipFill>
          <a:blip r:embed="rId5"/>
          <a:srcRect l="12499" t="16079" r="68742" b="63929"/>
          <a:stretch>
            <a:fillRect/>
          </a:stretch>
        </p:blipFill>
        <p:spPr bwMode="auto">
          <a:xfrm rot="10800000">
            <a:off x="1500166" y="1142984"/>
            <a:ext cx="1347766" cy="1776403"/>
          </a:xfrm>
          <a:prstGeom prst="rect">
            <a:avLst/>
          </a:prstGeom>
          <a:noFill/>
        </p:spPr>
      </p:pic>
      <p:pic>
        <p:nvPicPr>
          <p:cNvPr id="8" name="Picture 2" descr="Вправо-влево-вверх-вниз-3 (480x653, 106Kb)"/>
          <p:cNvPicPr>
            <a:picLocks noChangeAspect="1" noChangeArrowheads="1"/>
          </p:cNvPicPr>
          <p:nvPr/>
        </p:nvPicPr>
        <p:blipFill>
          <a:blip r:embed="rId5"/>
          <a:srcRect l="72614" t="32575" r="11236" b="47837"/>
          <a:stretch>
            <a:fillRect/>
          </a:stretch>
        </p:blipFill>
        <p:spPr bwMode="auto">
          <a:xfrm flipV="1">
            <a:off x="3000364" y="1214422"/>
            <a:ext cx="1143008" cy="171451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2"/>
          <a:srcRect l="18273" r="77896"/>
          <a:stretch>
            <a:fillRect/>
          </a:stretch>
        </p:blipFill>
        <p:spPr bwMode="auto">
          <a:xfrm>
            <a:off x="0" y="0"/>
            <a:ext cx="9286908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142852"/>
            <a:ext cx="47457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Число и цифра 8».</a:t>
            </a:r>
            <a:endParaRPr lang="ru-RU" sz="3200" b="1" i="1" dirty="0"/>
          </a:p>
        </p:txBody>
      </p:sp>
      <p:pic>
        <p:nvPicPr>
          <p:cNvPr id="5" name="Picture 2" descr="http://www.playcast.ru/uploads/2017/03/02/21848576.jpg"/>
          <p:cNvPicPr>
            <a:picLocks noChangeAspect="1" noChangeArrowheads="1"/>
          </p:cNvPicPr>
          <p:nvPr/>
        </p:nvPicPr>
        <p:blipFill>
          <a:blip r:embed="rId3"/>
          <a:srcRect l="3725" r="4387" b="17339"/>
          <a:stretch>
            <a:fillRect/>
          </a:stretch>
        </p:blipFill>
        <p:spPr bwMode="auto">
          <a:xfrm>
            <a:off x="357158" y="1643050"/>
            <a:ext cx="8527526" cy="4857784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14282" y="714356"/>
            <a:ext cx="878687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воспитание любви и уважения к маме, послушания,  стремления помогать ей, заботиться о ней;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img0.liveinternet.ru/images/attach/c/8/100/50/100050746_large_img027.jpg"/>
          <p:cNvPicPr/>
          <p:nvPr/>
        </p:nvPicPr>
        <p:blipFill>
          <a:blip r:embed="rId2"/>
          <a:srcRect l="1220" t="2202" b="53287"/>
          <a:stretch>
            <a:fillRect/>
          </a:stretch>
        </p:blipFill>
        <p:spPr bwMode="auto">
          <a:xfrm>
            <a:off x="5929322" y="571480"/>
            <a:ext cx="321467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142852"/>
            <a:ext cx="707674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Раз, два, три, четыре, пять – </a:t>
            </a:r>
          </a:p>
          <a:p>
            <a:r>
              <a:rPr lang="ru-RU" sz="3200" b="1" i="1" dirty="0" smtClean="0"/>
              <a:t>мы собрались поиграть</a:t>
            </a:r>
            <a:r>
              <a:rPr lang="ru-RU" sz="3200" dirty="0" smtClean="0"/>
              <a:t>» </a:t>
            </a:r>
            <a:r>
              <a:rPr lang="ru-RU" sz="3200" b="1" i="1" dirty="0" smtClean="0"/>
              <a:t>.</a:t>
            </a:r>
            <a:endParaRPr lang="ru-RU" sz="3200" b="1" i="1" dirty="0"/>
          </a:p>
        </p:txBody>
      </p:sp>
      <p:pic>
        <p:nvPicPr>
          <p:cNvPr id="37892" name="Picture 4" descr="https://ds02.infourok.ru/uploads/ex/0401/000470d0-1ca4ea34/img18.jpg"/>
          <p:cNvPicPr>
            <a:picLocks noChangeAspect="1" noChangeArrowheads="1"/>
          </p:cNvPicPr>
          <p:nvPr/>
        </p:nvPicPr>
        <p:blipFill>
          <a:blip r:embed="rId3"/>
          <a:srcRect l="34615" t="15503" r="24039" b="76805"/>
          <a:stretch>
            <a:fillRect/>
          </a:stretch>
        </p:blipFill>
        <p:spPr bwMode="auto">
          <a:xfrm>
            <a:off x="3357554" y="2285992"/>
            <a:ext cx="2143140" cy="281955"/>
          </a:xfrm>
          <a:prstGeom prst="rect">
            <a:avLst/>
          </a:prstGeom>
          <a:noFill/>
        </p:spPr>
      </p:pic>
      <p:pic>
        <p:nvPicPr>
          <p:cNvPr id="5" name="Picture 4" descr="https://ds02.infourok.ru/uploads/ex/0401/000470d0-1ca4ea34/img18.jpg"/>
          <p:cNvPicPr>
            <a:picLocks noChangeAspect="1" noChangeArrowheads="1"/>
          </p:cNvPicPr>
          <p:nvPr/>
        </p:nvPicPr>
        <p:blipFill>
          <a:blip r:embed="rId3"/>
          <a:srcRect t="25589" b="5009"/>
          <a:stretch>
            <a:fillRect/>
          </a:stretch>
        </p:blipFill>
        <p:spPr bwMode="auto">
          <a:xfrm>
            <a:off x="500034" y="2633634"/>
            <a:ext cx="8115745" cy="4224366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42844" y="1142984"/>
            <a:ext cx="564357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расширение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знания детей о Новогоднем празднике: семейном, добром, весёлом, его символах,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обычаях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fs00.infourok.ru/images/doc/301/300468/img3.jpg"/>
          <p:cNvPicPr>
            <a:picLocks noChangeAspect="1" noChangeArrowheads="1"/>
          </p:cNvPicPr>
          <p:nvPr/>
        </p:nvPicPr>
        <p:blipFill>
          <a:blip r:embed="rId2"/>
          <a:srcRect l="10156" t="22917" r="12500" b="21311"/>
          <a:stretch>
            <a:fillRect/>
          </a:stretch>
        </p:blipFill>
        <p:spPr bwMode="auto">
          <a:xfrm>
            <a:off x="0" y="1903329"/>
            <a:ext cx="9161479" cy="4954671"/>
          </a:xfrm>
          <a:prstGeom prst="rect">
            <a:avLst/>
          </a:prstGeom>
          <a:noFill/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285720" y="142852"/>
            <a:ext cx="8286808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400" b="1" i="1" dirty="0" smtClean="0"/>
              <a:t>Обучающие игры и задания нравственно-патриотического содержания на занятиях по теме </a:t>
            </a:r>
            <a:r>
              <a:rPr lang="ru-RU" sz="3200" b="1" i="1" dirty="0" smtClean="0">
                <a:solidFill>
                  <a:srgbClr val="FF0000"/>
                </a:solidFill>
              </a:rPr>
              <a:t>«Республика Татарстан»  </a:t>
            </a:r>
            <a:r>
              <a:rPr lang="ru-RU" sz="2400" b="1" i="1" dirty="0" smtClean="0"/>
              <a:t>решают задачи:</a:t>
            </a:r>
          </a:p>
          <a:p>
            <a:pPr algn="just"/>
            <a:endParaRPr lang="ru-RU" sz="2400" b="1" i="1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28596" y="1357298"/>
            <a:ext cx="57002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знакомство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с понятием «малая родина»;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1928802"/>
            <a:ext cx="50982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Внутри - снаружи.»</a:t>
            </a:r>
            <a:endParaRPr lang="ru-RU" sz="3200" b="1" i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142852"/>
            <a:ext cx="857256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План. Карта»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  </a:t>
            </a:r>
            <a:r>
              <a:rPr lang="ru-RU" sz="2400" dirty="0" smtClean="0"/>
              <a:t>расширение </a:t>
            </a:r>
            <a:r>
              <a:rPr lang="ru-RU" sz="2400" dirty="0" smtClean="0"/>
              <a:t>представления детей о городе Казани;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  </a:t>
            </a:r>
            <a:r>
              <a:rPr lang="ru-RU" sz="2400" dirty="0" smtClean="0"/>
              <a:t>воспитание чувства </a:t>
            </a:r>
            <a:r>
              <a:rPr lang="ru-RU" sz="2400" dirty="0" smtClean="0"/>
              <a:t>гордости и </a:t>
            </a:r>
            <a:r>
              <a:rPr lang="ru-RU" sz="2400" dirty="0" smtClean="0"/>
              <a:t>восхищения </a:t>
            </a:r>
            <a:r>
              <a:rPr lang="ru-RU" sz="2400" dirty="0" smtClean="0"/>
              <a:t>достопримечательностями </a:t>
            </a:r>
            <a:r>
              <a:rPr lang="ru-RU" sz="2400" dirty="0" smtClean="0"/>
              <a:t>родного города;</a:t>
            </a:r>
          </a:p>
          <a:p>
            <a:endParaRPr lang="ru-RU" sz="3200" b="1" i="1" dirty="0"/>
          </a:p>
        </p:txBody>
      </p:sp>
      <p:pic>
        <p:nvPicPr>
          <p:cNvPr id="45060" name="Picture 4" descr="http://www.restsouz.ru/upload/iblock/5bd/5bd61745e6e09459df828f99216e7442.jpg"/>
          <p:cNvPicPr>
            <a:picLocks noChangeAspect="1" noChangeArrowheads="1"/>
          </p:cNvPicPr>
          <p:nvPr/>
        </p:nvPicPr>
        <p:blipFill>
          <a:blip r:embed="rId2"/>
          <a:srcRect l="1481" r="1482"/>
          <a:stretch>
            <a:fillRect/>
          </a:stretch>
        </p:blipFill>
        <p:spPr bwMode="auto">
          <a:xfrm>
            <a:off x="0" y="2143116"/>
            <a:ext cx="9144000" cy="4527557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avatars.mds.yandex.net/get-pdb/38069/b5e65d29-942a-4764-8e0b-60c5c9ff3237/s1200"/>
          <p:cNvPicPr>
            <a:picLocks noChangeAspect="1" noChangeArrowheads="1"/>
          </p:cNvPicPr>
          <p:nvPr/>
        </p:nvPicPr>
        <p:blipFill>
          <a:blip r:embed="rId2"/>
          <a:srcRect l="10369" t="4256" b="2127"/>
          <a:stretch>
            <a:fillRect/>
          </a:stretch>
        </p:blipFill>
        <p:spPr bwMode="auto">
          <a:xfrm>
            <a:off x="5786446" y="0"/>
            <a:ext cx="3357554" cy="683598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56435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Тема: </a:t>
            </a:r>
          </a:p>
          <a:p>
            <a:r>
              <a:rPr lang="ru-RU" sz="3200" b="1" dirty="0" smtClean="0"/>
              <a:t>«</a:t>
            </a:r>
            <a:r>
              <a:rPr lang="ru-RU" sz="3200" b="1" i="1" dirty="0" smtClean="0"/>
              <a:t>Геометрические тела».</a:t>
            </a:r>
            <a:endParaRPr lang="ru-RU" sz="3200" b="1" i="1" dirty="0"/>
          </a:p>
        </p:txBody>
      </p:sp>
      <p:pic>
        <p:nvPicPr>
          <p:cNvPr id="6146" name="Picture 2" descr="https://www.xn--80adhenyc1c9b7d.xn--p1ai/wa-data/public/shop/products/95/59/15995/images/55373/55373.750x0.jpg"/>
          <p:cNvPicPr>
            <a:picLocks noChangeAspect="1" noChangeArrowheads="1"/>
          </p:cNvPicPr>
          <p:nvPr/>
        </p:nvPicPr>
        <p:blipFill>
          <a:blip r:embed="rId3"/>
          <a:srcRect l="17000" t="29668" r="13999" b="16930"/>
          <a:stretch>
            <a:fillRect/>
          </a:stretch>
        </p:blipFill>
        <p:spPr bwMode="auto">
          <a:xfrm>
            <a:off x="214282" y="1500174"/>
            <a:ext cx="5038761" cy="328614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https://ds04.infourok.ru/uploads/ex/00aa/00097689-ecd52ea2/hello_html_337aa820.jpg"/>
          <p:cNvPicPr>
            <a:picLocks noChangeAspect="1" noChangeArrowheads="1"/>
          </p:cNvPicPr>
          <p:nvPr/>
        </p:nvPicPr>
        <p:blipFill>
          <a:blip r:embed="rId2"/>
          <a:srcRect l="8489" t="4099" r="9795" b="6070"/>
          <a:stretch>
            <a:fillRect/>
          </a:stretch>
        </p:blipFill>
        <p:spPr bwMode="auto">
          <a:xfrm>
            <a:off x="5689933" y="0"/>
            <a:ext cx="3264866" cy="366063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214290"/>
            <a:ext cx="629589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Ритм. Закономерность».</a:t>
            </a:r>
          </a:p>
          <a:p>
            <a:r>
              <a:rPr lang="ru-RU" sz="2800" b="1" i="1" dirty="0" smtClean="0"/>
              <a:t>Колокольчик – тюльпан.</a:t>
            </a:r>
            <a:endParaRPr lang="ru-RU" sz="2800" b="1" i="1" dirty="0"/>
          </a:p>
        </p:txBody>
      </p:sp>
      <p:pic>
        <p:nvPicPr>
          <p:cNvPr id="29704" name="Picture 8" descr="https://static.tildacdn.com/tild6338-6533-4161-a633-646364336631/phot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24" y="4857760"/>
            <a:ext cx="1285876" cy="1500189"/>
          </a:xfrm>
          <a:prstGeom prst="rect">
            <a:avLst/>
          </a:prstGeom>
          <a:noFill/>
        </p:spPr>
      </p:pic>
      <p:pic>
        <p:nvPicPr>
          <p:cNvPr id="9" name="Picture 2" descr="https://ds04.infourok.ru/uploads/ex/0725/000bb36c-ccc52534/640/img5.jpg"/>
          <p:cNvPicPr>
            <a:picLocks noChangeAspect="1" noChangeArrowheads="1"/>
          </p:cNvPicPr>
          <p:nvPr/>
        </p:nvPicPr>
        <p:blipFill>
          <a:blip r:embed="rId4"/>
          <a:srcRect l="3515" t="31250" r="70704" b="42187"/>
          <a:stretch>
            <a:fillRect/>
          </a:stretch>
        </p:blipFill>
        <p:spPr bwMode="auto">
          <a:xfrm>
            <a:off x="142844" y="3643314"/>
            <a:ext cx="1143008" cy="883233"/>
          </a:xfrm>
          <a:prstGeom prst="rect">
            <a:avLst/>
          </a:prstGeom>
          <a:noFill/>
        </p:spPr>
      </p:pic>
      <p:pic>
        <p:nvPicPr>
          <p:cNvPr id="11" name="Picture 6" descr="https://ds05.infourok.ru/uploads/ex/0a38/0001cb6f-d7fa4149/1/img4.jpg"/>
          <p:cNvPicPr>
            <a:picLocks noChangeAspect="1" noChangeArrowheads="1"/>
          </p:cNvPicPr>
          <p:nvPr/>
        </p:nvPicPr>
        <p:blipFill>
          <a:blip r:embed="rId5"/>
          <a:srcRect l="40625" t="63949" r="46875" b="20833"/>
          <a:stretch>
            <a:fillRect/>
          </a:stretch>
        </p:blipFill>
        <p:spPr bwMode="auto">
          <a:xfrm>
            <a:off x="2285984" y="3714752"/>
            <a:ext cx="857256" cy="782712"/>
          </a:xfrm>
          <a:prstGeom prst="rect">
            <a:avLst/>
          </a:prstGeom>
          <a:noFill/>
        </p:spPr>
      </p:pic>
      <p:pic>
        <p:nvPicPr>
          <p:cNvPr id="12" name="Picture 6" descr="https://ds05.infourok.ru/uploads/ex/0a38/0001cb6f-d7fa4149/1/img4.jpg"/>
          <p:cNvPicPr>
            <a:picLocks noChangeAspect="1" noChangeArrowheads="1"/>
          </p:cNvPicPr>
          <p:nvPr/>
        </p:nvPicPr>
        <p:blipFill>
          <a:blip r:embed="rId5"/>
          <a:srcRect l="40625" t="63949" r="46875" b="20833"/>
          <a:stretch>
            <a:fillRect/>
          </a:stretch>
        </p:blipFill>
        <p:spPr bwMode="auto">
          <a:xfrm>
            <a:off x="3143240" y="3714752"/>
            <a:ext cx="857256" cy="782712"/>
          </a:xfrm>
          <a:prstGeom prst="rect">
            <a:avLst/>
          </a:prstGeom>
          <a:noFill/>
        </p:spPr>
      </p:pic>
      <p:pic>
        <p:nvPicPr>
          <p:cNvPr id="13" name="Picture 2" descr="https://ds04.infourok.ru/uploads/ex/0725/000bb36c-ccc52534/640/img5.jpg"/>
          <p:cNvPicPr>
            <a:picLocks noChangeAspect="1" noChangeArrowheads="1"/>
          </p:cNvPicPr>
          <p:nvPr/>
        </p:nvPicPr>
        <p:blipFill>
          <a:blip r:embed="rId4"/>
          <a:srcRect l="3515" t="31250" r="70704" b="42187"/>
          <a:stretch>
            <a:fillRect/>
          </a:stretch>
        </p:blipFill>
        <p:spPr bwMode="auto">
          <a:xfrm>
            <a:off x="4071934" y="3659550"/>
            <a:ext cx="1143008" cy="883233"/>
          </a:xfrm>
          <a:prstGeom prst="rect">
            <a:avLst/>
          </a:prstGeom>
          <a:noFill/>
        </p:spPr>
      </p:pic>
      <p:pic>
        <p:nvPicPr>
          <p:cNvPr id="14" name="Picture 6" descr="https://ds05.infourok.ru/uploads/ex/0a38/0001cb6f-d7fa4149/1/img4.jpg"/>
          <p:cNvPicPr>
            <a:picLocks noChangeAspect="1" noChangeArrowheads="1"/>
          </p:cNvPicPr>
          <p:nvPr/>
        </p:nvPicPr>
        <p:blipFill>
          <a:blip r:embed="rId5"/>
          <a:srcRect l="40625" t="63949" r="46875" b="20833"/>
          <a:stretch>
            <a:fillRect/>
          </a:stretch>
        </p:blipFill>
        <p:spPr bwMode="auto">
          <a:xfrm>
            <a:off x="6000760" y="3714752"/>
            <a:ext cx="857256" cy="782712"/>
          </a:xfrm>
          <a:prstGeom prst="rect">
            <a:avLst/>
          </a:prstGeom>
          <a:noFill/>
        </p:spPr>
      </p:pic>
      <p:pic>
        <p:nvPicPr>
          <p:cNvPr id="15" name="Picture 6" descr="https://ds05.infourok.ru/uploads/ex/0a38/0001cb6f-d7fa4149/1/img4.jpg"/>
          <p:cNvPicPr>
            <a:picLocks noChangeAspect="1" noChangeArrowheads="1"/>
          </p:cNvPicPr>
          <p:nvPr/>
        </p:nvPicPr>
        <p:blipFill>
          <a:blip r:embed="rId5"/>
          <a:srcRect l="40625" t="63949" r="46875" b="20833"/>
          <a:stretch>
            <a:fillRect/>
          </a:stretch>
        </p:blipFill>
        <p:spPr bwMode="auto">
          <a:xfrm>
            <a:off x="5143504" y="3714752"/>
            <a:ext cx="857256" cy="782712"/>
          </a:xfrm>
          <a:prstGeom prst="rect">
            <a:avLst/>
          </a:prstGeom>
          <a:noFill/>
        </p:spPr>
      </p:pic>
      <p:pic>
        <p:nvPicPr>
          <p:cNvPr id="16" name="Picture 2" descr="https://ds04.infourok.ru/uploads/ex/0725/000bb36c-ccc52534/640/img5.jpg"/>
          <p:cNvPicPr>
            <a:picLocks noChangeAspect="1" noChangeArrowheads="1"/>
          </p:cNvPicPr>
          <p:nvPr/>
        </p:nvPicPr>
        <p:blipFill>
          <a:blip r:embed="rId4"/>
          <a:srcRect l="3515" t="31250" r="70704" b="42187"/>
          <a:stretch>
            <a:fillRect/>
          </a:stretch>
        </p:blipFill>
        <p:spPr bwMode="auto">
          <a:xfrm>
            <a:off x="8000992" y="3643314"/>
            <a:ext cx="1143008" cy="883233"/>
          </a:xfrm>
          <a:prstGeom prst="rect">
            <a:avLst/>
          </a:prstGeom>
          <a:noFill/>
        </p:spPr>
      </p:pic>
      <p:pic>
        <p:nvPicPr>
          <p:cNvPr id="17" name="Picture 2" descr="https://ds04.infourok.ru/uploads/ex/0725/000bb36c-ccc52534/640/img5.jpg"/>
          <p:cNvPicPr>
            <a:picLocks noChangeAspect="1" noChangeArrowheads="1"/>
          </p:cNvPicPr>
          <p:nvPr/>
        </p:nvPicPr>
        <p:blipFill>
          <a:blip r:embed="rId4"/>
          <a:srcRect l="3515" t="31250" r="70704" b="42187"/>
          <a:stretch>
            <a:fillRect/>
          </a:stretch>
        </p:blipFill>
        <p:spPr bwMode="auto">
          <a:xfrm>
            <a:off x="6858016" y="3643314"/>
            <a:ext cx="1143008" cy="883233"/>
          </a:xfrm>
          <a:prstGeom prst="rect">
            <a:avLst/>
          </a:prstGeom>
          <a:noFill/>
        </p:spPr>
      </p:pic>
      <p:pic>
        <p:nvPicPr>
          <p:cNvPr id="29706" name="Picture 10" descr="https://avatars.mds.yandex.net/get-pdb/1221986/246187e9-b4e2-4142-addc-efd588171ca8/s1200?webp=false"/>
          <p:cNvPicPr>
            <a:picLocks noChangeAspect="1" noChangeArrowheads="1"/>
          </p:cNvPicPr>
          <p:nvPr/>
        </p:nvPicPr>
        <p:blipFill>
          <a:blip r:embed="rId6"/>
          <a:srcRect l="19769" r="29200" b="92903"/>
          <a:stretch>
            <a:fillRect/>
          </a:stretch>
        </p:blipFill>
        <p:spPr bwMode="auto">
          <a:xfrm>
            <a:off x="357158" y="5143512"/>
            <a:ext cx="7929618" cy="1176327"/>
          </a:xfrm>
          <a:prstGeom prst="rect">
            <a:avLst/>
          </a:prstGeom>
          <a:noFill/>
        </p:spPr>
      </p:pic>
      <p:sp>
        <p:nvSpPr>
          <p:cNvPr id="23554" name="AutoShape 2" descr="https://mordoviatv.ru/wp-content/uploads/2016/08/tataryi-1024x76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https://mordoviatv.ru/wp-content/uploads/2016/08/tataryi-1024x76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 descr="https://ds04.infourok.ru/uploads/ex/0725/000bb36c-ccc52534/640/img5.jpg"/>
          <p:cNvPicPr>
            <a:picLocks noChangeAspect="1" noChangeArrowheads="1"/>
          </p:cNvPicPr>
          <p:nvPr/>
        </p:nvPicPr>
        <p:blipFill>
          <a:blip r:embed="rId4"/>
          <a:srcRect l="3515" t="31250" r="70704" b="42187"/>
          <a:stretch>
            <a:fillRect/>
          </a:stretch>
        </p:blipFill>
        <p:spPr bwMode="auto">
          <a:xfrm>
            <a:off x="1214414" y="3643314"/>
            <a:ext cx="1143008" cy="883233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85720" y="1500174"/>
            <a:ext cx="535781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развитие интереса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к татарскому фольклору, декоративно – прикладному искусству татарского народа;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 (512x700, 319Kb)"/>
          <p:cNvPicPr>
            <a:picLocks noChangeAspect="1" noChangeArrowheads="1"/>
          </p:cNvPicPr>
          <p:nvPr/>
        </p:nvPicPr>
        <p:blipFill>
          <a:blip r:embed="rId2"/>
          <a:srcRect l="27306" t="12490" r="51600" b="72070"/>
          <a:stretch>
            <a:fillRect/>
          </a:stretch>
        </p:blipFill>
        <p:spPr bwMode="auto">
          <a:xfrm>
            <a:off x="7572364" y="0"/>
            <a:ext cx="1571636" cy="1570579"/>
          </a:xfrm>
          <a:prstGeom prst="rect">
            <a:avLst/>
          </a:prstGeom>
          <a:noFill/>
        </p:spPr>
      </p:pic>
      <p:pic>
        <p:nvPicPr>
          <p:cNvPr id="5" name="Picture 2" descr="30 (512x700, 319Kb)"/>
          <p:cNvPicPr>
            <a:picLocks noChangeAspect="1" noChangeArrowheads="1"/>
          </p:cNvPicPr>
          <p:nvPr/>
        </p:nvPicPr>
        <p:blipFill>
          <a:blip r:embed="rId2"/>
          <a:srcRect l="49805" t="12460" r="29119" b="72103"/>
          <a:stretch>
            <a:fillRect/>
          </a:stretch>
        </p:blipFill>
        <p:spPr bwMode="auto">
          <a:xfrm>
            <a:off x="7572351" y="1571612"/>
            <a:ext cx="1571649" cy="1571636"/>
          </a:xfrm>
          <a:prstGeom prst="rect">
            <a:avLst/>
          </a:prstGeom>
          <a:noFill/>
        </p:spPr>
      </p:pic>
      <p:pic>
        <p:nvPicPr>
          <p:cNvPr id="32770" name="Picture 2" descr="30 (512x700, 319Kb)"/>
          <p:cNvPicPr>
            <a:picLocks noChangeAspect="1" noChangeArrowheads="1"/>
          </p:cNvPicPr>
          <p:nvPr/>
        </p:nvPicPr>
        <p:blipFill>
          <a:blip r:embed="rId2"/>
          <a:srcRect l="72693" t="12473" r="6249" b="72103"/>
          <a:stretch>
            <a:fillRect/>
          </a:stretch>
        </p:blipFill>
        <p:spPr bwMode="auto">
          <a:xfrm>
            <a:off x="5000628" y="0"/>
            <a:ext cx="1571634" cy="1571612"/>
          </a:xfrm>
          <a:prstGeom prst="rect">
            <a:avLst/>
          </a:prstGeom>
          <a:noFill/>
        </p:spPr>
      </p:pic>
      <p:pic>
        <p:nvPicPr>
          <p:cNvPr id="4" name="Picture 2" descr="30 (512x700, 319Kb)"/>
          <p:cNvPicPr>
            <a:picLocks noChangeAspect="1" noChangeArrowheads="1"/>
          </p:cNvPicPr>
          <p:nvPr/>
        </p:nvPicPr>
        <p:blipFill>
          <a:blip r:embed="rId2"/>
          <a:srcRect l="4832" t="12642" r="74200" b="72320"/>
          <a:stretch>
            <a:fillRect/>
          </a:stretch>
        </p:blipFill>
        <p:spPr bwMode="auto">
          <a:xfrm>
            <a:off x="5000628" y="1571612"/>
            <a:ext cx="1571604" cy="153885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572264" y="1571612"/>
            <a:ext cx="500066" cy="50006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072330" y="1071546"/>
            <a:ext cx="500066" cy="50006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7072330" y="1571612"/>
            <a:ext cx="500066" cy="5000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572264" y="1071546"/>
            <a:ext cx="500066" cy="500066"/>
          </a:xfrm>
          <a:prstGeom prst="rec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28575">
                <a:solidFill>
                  <a:schemeClr val="tx1"/>
                </a:solidFill>
              </a:ln>
            </a:endParaRPr>
          </a:p>
        </p:txBody>
      </p:sp>
      <p:pic>
        <p:nvPicPr>
          <p:cNvPr id="18" name="Picture 2" descr="https://im0-tub-ru.yandex.net/i?id=c1eb81bc9aac9fc29f1493d54c250c69-l&amp;n=13"/>
          <p:cNvPicPr>
            <a:picLocks noChangeAspect="1" noChangeArrowheads="1"/>
          </p:cNvPicPr>
          <p:nvPr/>
        </p:nvPicPr>
        <p:blipFill>
          <a:blip r:embed="rId3"/>
          <a:srcRect r="49361" b="50477"/>
          <a:stretch>
            <a:fillRect/>
          </a:stretch>
        </p:blipFill>
        <p:spPr bwMode="auto">
          <a:xfrm>
            <a:off x="7072330" y="5072074"/>
            <a:ext cx="1542451" cy="16430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Picture 2" descr="https://im0-tub-ru.yandex.net/i?id=c1eb81bc9aac9fc29f1493d54c250c69-l&amp;n=13"/>
          <p:cNvPicPr>
            <a:picLocks noChangeAspect="1" noChangeArrowheads="1"/>
          </p:cNvPicPr>
          <p:nvPr/>
        </p:nvPicPr>
        <p:blipFill>
          <a:blip r:embed="rId3"/>
          <a:srcRect l="50492" t="3032" r="2171" b="52498"/>
          <a:stretch>
            <a:fillRect/>
          </a:stretch>
        </p:blipFill>
        <p:spPr bwMode="auto">
          <a:xfrm>
            <a:off x="7000892" y="3357562"/>
            <a:ext cx="1605731" cy="16430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" name="Picture 2" descr="https://im0-tub-ru.yandex.net/i?id=c1eb81bc9aac9fc29f1493d54c250c69-l&amp;n=13"/>
          <p:cNvPicPr>
            <a:picLocks noChangeAspect="1" noChangeArrowheads="1"/>
          </p:cNvPicPr>
          <p:nvPr/>
        </p:nvPicPr>
        <p:blipFill>
          <a:blip r:embed="rId3"/>
          <a:srcRect t="51545" r="49361" b="2975"/>
          <a:stretch>
            <a:fillRect/>
          </a:stretch>
        </p:blipFill>
        <p:spPr bwMode="auto">
          <a:xfrm>
            <a:off x="5286380" y="5072074"/>
            <a:ext cx="1679572" cy="16430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" name="Picture 2" descr="https://im0-tub-ru.yandex.net/i?id=c1eb81bc9aac9fc29f1493d54c250c69-l&amp;n=13"/>
          <p:cNvPicPr>
            <a:picLocks noChangeAspect="1" noChangeArrowheads="1"/>
          </p:cNvPicPr>
          <p:nvPr/>
        </p:nvPicPr>
        <p:blipFill>
          <a:blip r:embed="rId3"/>
          <a:srcRect l="50492" t="51410" b="2975"/>
          <a:stretch>
            <a:fillRect/>
          </a:stretch>
        </p:blipFill>
        <p:spPr bwMode="auto">
          <a:xfrm>
            <a:off x="5286380" y="3357562"/>
            <a:ext cx="1643042" cy="16489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2" name="Прямоугольник 21"/>
          <p:cNvSpPr/>
          <p:nvPr/>
        </p:nvSpPr>
        <p:spPr>
          <a:xfrm>
            <a:off x="500034" y="5500702"/>
            <a:ext cx="43576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Тема: «</a:t>
            </a:r>
            <a:r>
              <a:rPr lang="ru-RU" sz="3200" b="1" i="1" dirty="0" smtClean="0"/>
              <a:t>Времена года».</a:t>
            </a:r>
            <a:endParaRPr lang="ru-RU" sz="3200" b="1" i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0" y="428604"/>
            <a:ext cx="48577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/>
              <a:t>Обучающие игры и задания нравственно-патриотического содержания на занятиях по теме </a:t>
            </a:r>
            <a:r>
              <a:rPr lang="ru-RU" sz="3200" b="1" i="1" dirty="0" smtClean="0">
                <a:solidFill>
                  <a:srgbClr val="FF0000"/>
                </a:solidFill>
              </a:rPr>
              <a:t>«Родная природа»  </a:t>
            </a:r>
            <a:r>
              <a:rPr lang="ru-RU" sz="2400" b="1" i="1" dirty="0" smtClean="0"/>
              <a:t>решают задачи: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0" y="2571744"/>
            <a:ext cx="51435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развитие интереса  </a:t>
            </a:r>
            <a:r>
              <a:rPr lang="ru-RU" sz="2400" dirty="0" smtClean="0"/>
              <a:t>к изучению родного края;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 </a:t>
            </a:r>
            <a:r>
              <a:rPr lang="ru-RU" sz="2400" dirty="0" smtClean="0"/>
              <a:t>воспитание чувства </a:t>
            </a:r>
            <a:r>
              <a:rPr lang="ru-RU" sz="2400" dirty="0" smtClean="0"/>
              <a:t>гордости, любви, </a:t>
            </a:r>
            <a:r>
              <a:rPr lang="ru-RU" sz="2400" dirty="0" smtClean="0"/>
              <a:t>ответственности </a:t>
            </a:r>
            <a:r>
              <a:rPr lang="ru-RU" sz="2400" dirty="0" smtClean="0"/>
              <a:t>за родную природу, </a:t>
            </a:r>
            <a:r>
              <a:rPr lang="ru-RU" sz="2400" dirty="0" smtClean="0"/>
              <a:t>бережного отношения </a:t>
            </a:r>
            <a:r>
              <a:rPr lang="ru-RU" sz="2400" dirty="0" smtClean="0"/>
              <a:t>к ней;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 </a:t>
            </a:r>
            <a:r>
              <a:rPr lang="ru-RU" sz="2400" dirty="0" smtClean="0"/>
              <a:t>развивать умение  </a:t>
            </a:r>
            <a:r>
              <a:rPr lang="ru-RU" sz="2400" dirty="0" smtClean="0"/>
              <a:t>видеть красоту природы.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raduga.name/wp-content/uploads/2014/04/45455.jpg"/>
          <p:cNvPicPr>
            <a:picLocks noChangeAspect="1" noChangeArrowheads="1"/>
          </p:cNvPicPr>
          <p:nvPr/>
        </p:nvPicPr>
        <p:blipFill>
          <a:blip r:embed="rId2"/>
          <a:srcRect l="4688" t="20231" r="5312" b="6791"/>
          <a:stretch>
            <a:fillRect/>
          </a:stretch>
        </p:blipFill>
        <p:spPr bwMode="auto">
          <a:xfrm>
            <a:off x="1357290" y="0"/>
            <a:ext cx="6357982" cy="6858000"/>
          </a:xfrm>
          <a:prstGeom prst="rect">
            <a:avLst/>
          </a:prstGeom>
          <a:noFill/>
        </p:spPr>
      </p:pic>
      <p:pic>
        <p:nvPicPr>
          <p:cNvPr id="7" name="Picture 10" descr="https://ds02.infourok.ru/uploads/ex/1296/0004cd85-4e071eb0/img7.jpg"/>
          <p:cNvPicPr>
            <a:picLocks noChangeAspect="1" noChangeArrowheads="1"/>
          </p:cNvPicPr>
          <p:nvPr/>
        </p:nvPicPr>
        <p:blipFill>
          <a:blip r:embed="rId3" cstate="print"/>
          <a:srcRect l="21855" t="26365" r="15702" b="9805"/>
          <a:stretch>
            <a:fillRect/>
          </a:stretch>
        </p:blipFill>
        <p:spPr bwMode="auto">
          <a:xfrm>
            <a:off x="5715008" y="2786058"/>
            <a:ext cx="1118160" cy="857256"/>
          </a:xfrm>
          <a:prstGeom prst="rect">
            <a:avLst/>
          </a:prstGeom>
          <a:noFill/>
        </p:spPr>
      </p:pic>
      <p:pic>
        <p:nvPicPr>
          <p:cNvPr id="8" name="Picture 14" descr="http://kartik.ru/img/kartinki-dlya-detey/belochka-kartinki-dlya-detey/small/belochka-kartinki-dlya-detey-58463.jpg"/>
          <p:cNvPicPr>
            <a:picLocks noChangeAspect="1" noChangeArrowheads="1"/>
          </p:cNvPicPr>
          <p:nvPr/>
        </p:nvPicPr>
        <p:blipFill>
          <a:blip r:embed="rId4"/>
          <a:srcRect l="2564" t="32500" r="53846" b="20000"/>
          <a:stretch>
            <a:fillRect/>
          </a:stretch>
        </p:blipFill>
        <p:spPr bwMode="auto">
          <a:xfrm flipH="1">
            <a:off x="2500298" y="928670"/>
            <a:ext cx="857256" cy="946969"/>
          </a:xfrm>
          <a:prstGeom prst="rect">
            <a:avLst/>
          </a:prstGeom>
          <a:noFill/>
        </p:spPr>
      </p:pic>
      <p:pic>
        <p:nvPicPr>
          <p:cNvPr id="20" name="Picture 34" descr="https://img-fotki.yandex.ru/get/3611/inmira.16/0_37423_5b3e54ca_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4786322"/>
            <a:ext cx="1285884" cy="915549"/>
          </a:xfrm>
          <a:prstGeom prst="rect">
            <a:avLst/>
          </a:prstGeom>
          <a:noFill/>
        </p:spPr>
      </p:pic>
      <p:pic>
        <p:nvPicPr>
          <p:cNvPr id="30" name="Picture 2" descr="http://raduga.name/wp-content/uploads/2014/04/45455.jpg"/>
          <p:cNvPicPr>
            <a:picLocks noChangeAspect="1" noChangeArrowheads="1"/>
          </p:cNvPicPr>
          <p:nvPr/>
        </p:nvPicPr>
        <p:blipFill>
          <a:blip r:embed="rId2"/>
          <a:srcRect l="27946" t="84847" r="52893" b="8311"/>
          <a:stretch>
            <a:fillRect/>
          </a:stretch>
        </p:blipFill>
        <p:spPr bwMode="auto">
          <a:xfrm>
            <a:off x="3857620" y="6143644"/>
            <a:ext cx="2214578" cy="714356"/>
          </a:xfrm>
          <a:prstGeom prst="rect">
            <a:avLst/>
          </a:prstGeom>
          <a:noFill/>
        </p:spPr>
      </p:pic>
      <p:pic>
        <p:nvPicPr>
          <p:cNvPr id="32" name="Picture 2" descr="http://raduga.name/wp-content/uploads/2014/04/45455.jpg"/>
          <p:cNvPicPr>
            <a:picLocks noChangeAspect="1" noChangeArrowheads="1"/>
          </p:cNvPicPr>
          <p:nvPr/>
        </p:nvPicPr>
        <p:blipFill>
          <a:blip r:embed="rId2"/>
          <a:srcRect l="25924" t="63562" r="66492" b="28836"/>
          <a:stretch>
            <a:fillRect/>
          </a:stretch>
        </p:blipFill>
        <p:spPr bwMode="auto">
          <a:xfrm rot="10800000">
            <a:off x="6429388" y="4071942"/>
            <a:ext cx="928694" cy="68545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572264" y="0"/>
            <a:ext cx="24288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Тема: </a:t>
            </a:r>
          </a:p>
          <a:p>
            <a:pPr algn="ctr"/>
            <a:r>
              <a:rPr lang="ru-RU" sz="3200" b="1" dirty="0" smtClean="0"/>
              <a:t>«</a:t>
            </a:r>
            <a:r>
              <a:rPr lang="ru-RU" sz="3200" b="1" i="1" dirty="0" smtClean="0"/>
              <a:t>Сравнение </a:t>
            </a:r>
          </a:p>
          <a:p>
            <a:pPr algn="ctr"/>
            <a:r>
              <a:rPr lang="ru-RU" sz="3200" b="1" i="1" dirty="0" smtClean="0"/>
              <a:t>по толщине».</a:t>
            </a:r>
            <a:endParaRPr lang="ru-RU" sz="3200" b="1" i="1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2"/>
          <a:srcRect l="18273" r="77896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0"/>
            <a:ext cx="8429684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Лексические темы на занятиях по обучению грамоте, нацеленные  на нравственно-патриотическое воспитание </a:t>
            </a:r>
          </a:p>
          <a:p>
            <a:pPr algn="ctr"/>
            <a:endParaRPr lang="ru-RU" sz="800" b="1" dirty="0" smtClean="0"/>
          </a:p>
          <a:p>
            <a:pPr algn="just"/>
            <a:r>
              <a:rPr lang="ru-RU" sz="2200" b="1" dirty="0" smtClean="0"/>
              <a:t>Тема </a:t>
            </a:r>
            <a:r>
              <a:rPr lang="ru-RU" sz="2800" b="1" i="1" dirty="0" smtClean="0"/>
              <a:t>«Семья»</a:t>
            </a:r>
            <a:r>
              <a:rPr lang="ru-RU" sz="2800" b="1" dirty="0" smtClean="0"/>
              <a:t>:</a:t>
            </a:r>
          </a:p>
          <a:p>
            <a:pPr algn="just">
              <a:buFont typeface="Arial" pitchFamily="34" charset="0"/>
              <a:buChar char="•"/>
            </a:pPr>
            <a:r>
              <a:rPr lang="ru-RU" sz="2200" dirty="0" smtClean="0"/>
              <a:t> </a:t>
            </a:r>
            <a:r>
              <a:rPr lang="ru-RU" sz="2400" dirty="0" smtClean="0"/>
              <a:t>«Моя семья»</a:t>
            </a:r>
            <a:endParaRPr lang="ru-RU" sz="2400" b="1" dirty="0" smtClean="0"/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«Город и деревня»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 «Дом»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«Мебель»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«Посуда»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«Игрушки»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«Одежда» «Обувь» 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«Головные уборы»</a:t>
            </a:r>
          </a:p>
          <a:p>
            <a:endParaRPr lang="ru-RU" sz="800" b="1" dirty="0" smtClean="0"/>
          </a:p>
          <a:p>
            <a:endParaRPr lang="ru-RU" sz="800" b="1" dirty="0" smtClean="0"/>
          </a:p>
          <a:p>
            <a:endParaRPr lang="ru-RU" sz="800" b="1" dirty="0" smtClean="0"/>
          </a:p>
          <a:p>
            <a:endParaRPr lang="ru-RU" sz="800" b="1" dirty="0" smtClean="0"/>
          </a:p>
          <a:p>
            <a:endParaRPr lang="ru-RU" sz="800" b="1" dirty="0" smtClean="0"/>
          </a:p>
          <a:p>
            <a:endParaRPr lang="ru-RU" sz="2800" dirty="0" smtClean="0"/>
          </a:p>
          <a:p>
            <a:endParaRPr lang="ru-RU" sz="2400" dirty="0" smtClean="0"/>
          </a:p>
          <a:p>
            <a:endParaRPr lang="ru-RU" sz="2400" dirty="0" smtClean="0"/>
          </a:p>
        </p:txBody>
      </p:sp>
      <p:pic>
        <p:nvPicPr>
          <p:cNvPr id="5" name="Picture 2" descr="http://physicsbooks.narod.ru/torrent/Buneev.jpg"/>
          <p:cNvPicPr>
            <a:picLocks noChangeAspect="1" noChangeArrowheads="1"/>
          </p:cNvPicPr>
          <p:nvPr/>
        </p:nvPicPr>
        <p:blipFill>
          <a:blip r:embed="rId3"/>
          <a:srcRect r="50000" b="50161"/>
          <a:stretch>
            <a:fillRect/>
          </a:stretch>
        </p:blipFill>
        <p:spPr bwMode="auto">
          <a:xfrm>
            <a:off x="5286380" y="1500174"/>
            <a:ext cx="3511782" cy="4572032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2"/>
          <a:srcRect l="18273" r="77896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14348" y="285728"/>
            <a:ext cx="1847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endParaRPr lang="ru-RU" sz="2400" b="1" dirty="0" smtClean="0"/>
          </a:p>
          <a:p>
            <a:pPr algn="just"/>
            <a:endParaRPr lang="ru-RU" sz="2400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357166"/>
            <a:ext cx="4876528" cy="64940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Тема </a:t>
            </a:r>
            <a:r>
              <a:rPr lang="ru-RU" sz="2800" b="1" i="1" dirty="0" smtClean="0"/>
              <a:t>«Все профессии важны»</a:t>
            </a:r>
            <a:r>
              <a:rPr lang="ru-RU" sz="2800" b="1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</a:t>
            </a:r>
            <a:r>
              <a:rPr lang="ru-RU" sz="2400" dirty="0" smtClean="0"/>
              <a:t>«Профессии»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«Транспорт»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 «Цирк»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«Рабочие инструменты»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«Молочные продукты»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«Хлеб всему голова»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«Театр»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«Музыкальные инструменты»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«Головные уборы»</a:t>
            </a:r>
          </a:p>
          <a:p>
            <a:endParaRPr lang="ru-RU" sz="1200" dirty="0" smtClean="0"/>
          </a:p>
          <a:p>
            <a:r>
              <a:rPr lang="ru-RU" sz="2200" b="1" dirty="0" smtClean="0"/>
              <a:t>Тема</a:t>
            </a:r>
            <a:r>
              <a:rPr lang="ru-RU" sz="2400" b="1" dirty="0" smtClean="0"/>
              <a:t> </a:t>
            </a:r>
            <a:r>
              <a:rPr lang="ru-RU" sz="2800" b="1" i="1" dirty="0" smtClean="0"/>
              <a:t>«Родная природа»</a:t>
            </a:r>
            <a:r>
              <a:rPr lang="ru-RU" sz="2400" b="1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</a:t>
            </a:r>
            <a:r>
              <a:rPr lang="ru-RU" sz="2400" dirty="0" smtClean="0"/>
              <a:t>«Осень» «Зима» «Весна» «Лето»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«Лес. Деревья» «Цветы»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«Дикие и домашние животные»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«Зимующие и перелётные птицы»</a:t>
            </a:r>
          </a:p>
          <a:p>
            <a:endParaRPr lang="ru-RU" sz="2400" dirty="0" smtClean="0"/>
          </a:p>
        </p:txBody>
      </p:sp>
      <p:pic>
        <p:nvPicPr>
          <p:cNvPr id="5" name="Picture 2" descr="http://physicsbooks.narod.ru/torrent/Buneev.jpg"/>
          <p:cNvPicPr>
            <a:picLocks noChangeAspect="1" noChangeArrowheads="1"/>
          </p:cNvPicPr>
          <p:nvPr/>
        </p:nvPicPr>
        <p:blipFill>
          <a:blip r:embed="rId3"/>
          <a:srcRect t="49839" r="50000"/>
          <a:stretch>
            <a:fillRect/>
          </a:stretch>
        </p:blipFill>
        <p:spPr bwMode="auto">
          <a:xfrm>
            <a:off x="5643570" y="1005037"/>
            <a:ext cx="3286148" cy="4305949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50"/>
            <a:ext cx="4677481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428129"/>
            <a:ext cx="4429124" cy="54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00115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«Звук и буква А. Моя семья»</a:t>
            </a:r>
          </a:p>
          <a:p>
            <a:pPr marL="457200" indent="-457200">
              <a:buAutoNum type="arabicPeriod"/>
            </a:pPr>
            <a:r>
              <a:rPr lang="ru-RU" sz="2400" dirty="0" smtClean="0"/>
              <a:t>Следуя по стрелкам, определи, кто кому кем является в этой семье.</a:t>
            </a:r>
          </a:p>
          <a:p>
            <a:r>
              <a:rPr lang="ru-RU" sz="2400" dirty="0" smtClean="0"/>
              <a:t>2.    Что неправильно на рисунках?</a:t>
            </a:r>
          </a:p>
          <a:p>
            <a:endParaRPr lang="ru-RU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" name="Рисунок 32"/>
          <p:cNvPicPr>
            <a:picLocks noChangeAspect="1" noChangeArrowheads="1"/>
          </p:cNvPicPr>
          <p:nvPr/>
        </p:nvPicPr>
        <p:blipFill>
          <a:blip r:embed="rId2"/>
          <a:srcRect l="34650" t="29207" r="32523" b="18124"/>
          <a:stretch>
            <a:fillRect/>
          </a:stretch>
        </p:blipFill>
        <p:spPr bwMode="auto">
          <a:xfrm>
            <a:off x="6286512" y="3408590"/>
            <a:ext cx="1071570" cy="995029"/>
          </a:xfrm>
          <a:prstGeom prst="rect">
            <a:avLst/>
          </a:prstGeom>
          <a:noFill/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3"/>
          <a:srcRect l="64069" t="5624" b="18124"/>
          <a:stretch>
            <a:fillRect/>
          </a:stretch>
        </p:blipFill>
        <p:spPr bwMode="auto">
          <a:xfrm>
            <a:off x="4000496" y="1142984"/>
            <a:ext cx="1285884" cy="1424701"/>
          </a:xfrm>
          <a:prstGeom prst="rect">
            <a:avLst/>
          </a:prstGeom>
          <a:noFill/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"/>
          <a:srcRect l="65198" t="5624" b="18124"/>
          <a:stretch>
            <a:fillRect/>
          </a:stretch>
        </p:blipFill>
        <p:spPr bwMode="auto">
          <a:xfrm>
            <a:off x="1785918" y="2928934"/>
            <a:ext cx="1143008" cy="1459312"/>
          </a:xfrm>
          <a:prstGeom prst="rect">
            <a:avLst/>
          </a:prstGeom>
          <a:noFill/>
        </p:spPr>
      </p:pic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3000364" y="1285860"/>
            <a:ext cx="500066" cy="46672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2000232" y="1285860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2500298" y="1285860"/>
            <a:ext cx="500066" cy="46672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-142900"/>
            <a:ext cx="9144000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Определи местоположение  звука и буквы 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в словах.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0" y="457200"/>
            <a:ext cx="7892097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</a:t>
            </a:r>
            <a:r>
              <a:rPr kumimoji="0" lang="ru-RU" sz="4000" b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Ба|буш|ка</a:t>
            </a:r>
            <a:r>
              <a:rPr kumimoji="0" lang="ru-RU" sz="4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и      </a:t>
            </a:r>
            <a:r>
              <a:rPr kumimoji="0" lang="ru-RU" sz="4000" b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де|душ|ка</a:t>
            </a:r>
            <a:r>
              <a:rPr kumimoji="0" lang="ru-RU" sz="4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40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0" y="457200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0" y="457200"/>
            <a:ext cx="18473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Rectangle 12"/>
          <p:cNvSpPr>
            <a:spLocks noChangeArrowheads="1"/>
          </p:cNvSpPr>
          <p:nvPr/>
        </p:nvSpPr>
        <p:spPr bwMode="auto">
          <a:xfrm>
            <a:off x="6643702" y="1285860"/>
            <a:ext cx="428628" cy="42862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2" name="Rectangle 12"/>
          <p:cNvSpPr>
            <a:spLocks noChangeArrowheads="1"/>
          </p:cNvSpPr>
          <p:nvPr/>
        </p:nvSpPr>
        <p:spPr bwMode="auto">
          <a:xfrm>
            <a:off x="6215074" y="1285860"/>
            <a:ext cx="428628" cy="42862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3" name="Rectangle 12"/>
          <p:cNvSpPr>
            <a:spLocks noChangeArrowheads="1"/>
          </p:cNvSpPr>
          <p:nvPr/>
        </p:nvSpPr>
        <p:spPr bwMode="auto">
          <a:xfrm>
            <a:off x="5786446" y="1285861"/>
            <a:ext cx="428628" cy="42862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214282" y="3214686"/>
            <a:ext cx="13862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ма|ма</a:t>
            </a:r>
            <a:endParaRPr lang="ru-RU" sz="4000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3000364" y="3214686"/>
            <a:ext cx="14189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па|па</a:t>
            </a:r>
            <a:r>
              <a:rPr lang="ru-RU" sz="4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4000" dirty="0"/>
          </a:p>
        </p:txBody>
      </p:sp>
      <p:sp>
        <p:nvSpPr>
          <p:cNvPr id="46" name="Rectangle 17"/>
          <p:cNvSpPr>
            <a:spLocks noChangeArrowheads="1"/>
          </p:cNvSpPr>
          <p:nvPr/>
        </p:nvSpPr>
        <p:spPr bwMode="auto">
          <a:xfrm>
            <a:off x="4786314" y="4000504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5286380" y="4000504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8" name="Rectangle 17"/>
          <p:cNvSpPr>
            <a:spLocks noChangeArrowheads="1"/>
          </p:cNvSpPr>
          <p:nvPr/>
        </p:nvSpPr>
        <p:spPr bwMode="auto">
          <a:xfrm>
            <a:off x="5786446" y="4000504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9" name="Rectangle 17"/>
          <p:cNvSpPr>
            <a:spLocks noChangeArrowheads="1"/>
          </p:cNvSpPr>
          <p:nvPr/>
        </p:nvSpPr>
        <p:spPr bwMode="auto">
          <a:xfrm>
            <a:off x="7500958" y="3929066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" name="Rectangle 17"/>
          <p:cNvSpPr>
            <a:spLocks noChangeArrowheads="1"/>
          </p:cNvSpPr>
          <p:nvPr/>
        </p:nvSpPr>
        <p:spPr bwMode="auto">
          <a:xfrm>
            <a:off x="8501090" y="3929066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" name="Rectangle 17"/>
          <p:cNvSpPr>
            <a:spLocks noChangeArrowheads="1"/>
          </p:cNvSpPr>
          <p:nvPr/>
        </p:nvSpPr>
        <p:spPr bwMode="auto">
          <a:xfrm>
            <a:off x="8001024" y="3929066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2" name="Rectangle 17"/>
          <p:cNvSpPr>
            <a:spLocks noChangeArrowheads="1"/>
          </p:cNvSpPr>
          <p:nvPr/>
        </p:nvSpPr>
        <p:spPr bwMode="auto">
          <a:xfrm>
            <a:off x="3929058" y="4000504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3" name="Rectangle 17"/>
          <p:cNvSpPr>
            <a:spLocks noChangeArrowheads="1"/>
          </p:cNvSpPr>
          <p:nvPr/>
        </p:nvSpPr>
        <p:spPr bwMode="auto">
          <a:xfrm>
            <a:off x="3428992" y="4000504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" name="Rectangle 17"/>
          <p:cNvSpPr>
            <a:spLocks noChangeArrowheads="1"/>
          </p:cNvSpPr>
          <p:nvPr/>
        </p:nvSpPr>
        <p:spPr bwMode="auto">
          <a:xfrm>
            <a:off x="2928926" y="4000504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5" name="Rectangle 17"/>
          <p:cNvSpPr>
            <a:spLocks noChangeArrowheads="1"/>
          </p:cNvSpPr>
          <p:nvPr/>
        </p:nvSpPr>
        <p:spPr bwMode="auto">
          <a:xfrm>
            <a:off x="1285852" y="4000504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6" name="Rectangle 17"/>
          <p:cNvSpPr>
            <a:spLocks noChangeArrowheads="1"/>
          </p:cNvSpPr>
          <p:nvPr/>
        </p:nvSpPr>
        <p:spPr bwMode="auto">
          <a:xfrm>
            <a:off x="785786" y="4000504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285720" y="4000504"/>
            <a:ext cx="500066" cy="4667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4929190" y="3214686"/>
            <a:ext cx="11412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брат</a:t>
            </a:r>
            <a:endParaRPr lang="ru-RU" sz="40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7428659" y="3143248"/>
            <a:ext cx="18692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сест|ра</a:t>
            </a:r>
            <a:r>
              <a:rPr lang="ru-RU" sz="4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endParaRPr lang="ru-RU" sz="40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000232" y="5072074"/>
            <a:ext cx="51571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вместе дружная семья.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2"/>
          <a:srcRect l="18273" r="77896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282" y="0"/>
            <a:ext cx="8501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Физкультминутки</a:t>
            </a:r>
            <a:endParaRPr lang="ru-RU" sz="3200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500042"/>
            <a:ext cx="864399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России</a:t>
            </a:r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горы - высокие,            (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тянемся на носочках вверх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Реки глубокие,                                 (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присаживаемся на корточки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Степи широкие,                               (широко разводим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руки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Леса большие,                                 (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руки вверх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мы - ребята вот такие!               (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показываем большой палец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2500306"/>
            <a:ext cx="864399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Флаг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нас прекрасный           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(рисуем глазами прямоугольник)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Белый, синий, красный.           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(рисуем глазами зигзаг)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Белый – мир и чистота,            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(рисуем глазами овал на потолке)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Синий – верность, небеса,      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(рисуем глазами овал по флагу)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Красный – мужество, отвага   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(рисуем глазами овал по полу)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Вот цвета родного флага!        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(поморгать глазами)</a:t>
            </a:r>
          </a:p>
          <a:p>
            <a:endParaRPr lang="ru-RU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в высотном доме             (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тянемся на носочках вверх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Стою я на балконе,                     (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и.п.)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Казань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передо мною               (широко разводим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руки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Лежит, как на ладони.               (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руки вперед - ладонями вверх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ru-RU" sz="2400" dirty="0" err="1" smtClean="0"/>
              <a:t>Р.Миннуллин</a:t>
            </a:r>
            <a:endParaRPr lang="ru-RU" sz="2400" dirty="0" smtClean="0"/>
          </a:p>
          <a:p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2"/>
          <a:srcRect l="18273" r="77896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857224" y="857232"/>
            <a:ext cx="7286676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Формирование у детей первоначальных представлений о государственном устройстве и природных особенностях России, ярких исторических событиях, достижениях, открытиях, победах России в прошлом и настоящем, воспитание гордости за свою страну, ее народ, культуру, традиции- является началом активной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социальной (в том числе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патриотической)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позиции дошкольника,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 участника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общественной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жизни .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2"/>
          <a:srcRect l="18273" r="77896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642910" y="642918"/>
            <a:ext cx="7786710" cy="353943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СПИСОК  ИСПОЛЬЗОВАННЫХ  ИСТОЧНИКОВ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римерная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общеобразовательная программа дошкольного образования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рождения до школы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/Под ред. Н.Е.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Вераксы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Т.С. Комаровой, М.А.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Васильевой.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М.: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МОЗАИКА-СИНТЕЗ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2014.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368 с. 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400" dirty="0" err="1" smtClean="0"/>
              <a:t>Бунеев</a:t>
            </a:r>
            <a:r>
              <a:rPr lang="ru-RU" sz="1400" dirty="0" smtClean="0"/>
              <a:t> Р.Н., </a:t>
            </a:r>
            <a:r>
              <a:rPr lang="ru-RU" sz="1400" dirty="0" err="1" smtClean="0"/>
              <a:t>Бунеева</a:t>
            </a:r>
            <a:r>
              <a:rPr lang="ru-RU" sz="1400" dirty="0" smtClean="0"/>
              <a:t> Е.В., Кислова Т.Р.  По дороге к Азбуке.</a:t>
            </a:r>
            <a:r>
              <a:rPr lang="ru-RU" sz="1400" b="1" dirty="0" smtClean="0"/>
              <a:t> </a:t>
            </a:r>
            <a:r>
              <a:rPr lang="ru-RU" sz="1400" dirty="0" smtClean="0"/>
              <a:t> Ч1. Ч2.  - М.: </a:t>
            </a:r>
            <a:r>
              <a:rPr lang="ru-RU" sz="1400" dirty="0" err="1" smtClean="0"/>
              <a:t>Баласс</a:t>
            </a:r>
            <a:r>
              <a:rPr lang="ru-RU" sz="1400" dirty="0" smtClean="0"/>
              <a:t>, 2008. — Ч1 — 64c., Ч2 — 64.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400" dirty="0" err="1" smtClean="0"/>
              <a:t>Петерсон</a:t>
            </a:r>
            <a:r>
              <a:rPr lang="ru-RU" sz="1400" dirty="0" smtClean="0"/>
              <a:t> Л.Г. </a:t>
            </a:r>
            <a:r>
              <a:rPr lang="ru-RU" sz="1400" dirty="0" err="1" smtClean="0"/>
              <a:t>Кочемасова</a:t>
            </a:r>
            <a:r>
              <a:rPr lang="ru-RU" sz="1400" dirty="0" smtClean="0"/>
              <a:t> Е.Е. </a:t>
            </a:r>
            <a:r>
              <a:rPr lang="ru-RU" sz="1400" dirty="0" err="1" smtClean="0"/>
              <a:t>Игралочка</a:t>
            </a:r>
            <a:r>
              <a:rPr lang="ru-RU" sz="1400" dirty="0" smtClean="0"/>
              <a:t>.</a:t>
            </a:r>
            <a:r>
              <a:rPr lang="ru-RU" sz="1400" b="1" dirty="0" smtClean="0"/>
              <a:t> </a:t>
            </a:r>
            <a:r>
              <a:rPr lang="ru-RU" sz="1400" dirty="0" smtClean="0"/>
              <a:t>Математика для детей 4-5 лет. Часть 2. ФГОС ДО – М.: «</a:t>
            </a:r>
            <a:r>
              <a:rPr lang="ru-RU" sz="1400" dirty="0" err="1" smtClean="0"/>
              <a:t>Ювента</a:t>
            </a:r>
            <a:r>
              <a:rPr lang="ru-RU" sz="1400" dirty="0" smtClean="0"/>
              <a:t>», 2016. -80 с.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400" dirty="0" smtClean="0"/>
              <a:t>Харисов Ф.Ф., Харисова Ч.М. Мой первый татарский словарь. – Казань: «</a:t>
            </a:r>
            <a:r>
              <a:rPr lang="ru-RU" sz="1400" dirty="0" err="1" smtClean="0"/>
              <a:t>Магариф</a:t>
            </a:r>
            <a:r>
              <a:rPr lang="ru-RU" sz="1400" dirty="0" smtClean="0"/>
              <a:t>», 1995. – 87 с.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ru-RU" sz="1400" dirty="0" smtClean="0"/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u="sng" dirty="0" smtClean="0">
                <a:hlinkClick r:id="rId3"/>
              </a:rPr>
              <a:t>https://infourok.ru/kartoteka-na-temu-rodina-2761075.html</a:t>
            </a:r>
            <a:endParaRPr lang="ru-RU" sz="1400" u="sng" dirty="0" smtClean="0"/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dirty="0" smtClean="0"/>
              <a:t>https://kladraz.ru/blogs/elena-valerevna-reva/neposredstveno-obrazovatelnaja-dejatelnost-v-starshei-grupe-po-nravstveno-patrioticheskomu-vospitaniyu-nasha-rodina-rosija.html</a:t>
            </a:r>
            <a:endParaRPr lang="ru-RU" sz="1400" dirty="0" smtClean="0"/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ru-RU" sz="14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http://www.coollady.ru/pic/0004/043/035.jpg"/>
          <p:cNvPicPr>
            <a:picLocks noChangeAspect="1" noChangeArrowheads="1"/>
          </p:cNvPicPr>
          <p:nvPr/>
        </p:nvPicPr>
        <p:blipFill>
          <a:blip r:embed="rId2"/>
          <a:srcRect l="18273" r="77896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57290" y="2643182"/>
            <a:ext cx="69076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3693</TotalTime>
  <Words>937</Words>
  <Application>Microsoft Office PowerPoint</Application>
  <PresentationFormat>Экран (4:3)</PresentationFormat>
  <Paragraphs>164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Пользователь Windows</cp:lastModifiedBy>
  <cp:revision>388</cp:revision>
  <dcterms:created xsi:type="dcterms:W3CDTF">2017-01-08T06:55:04Z</dcterms:created>
  <dcterms:modified xsi:type="dcterms:W3CDTF">2020-10-11T09:46:41Z</dcterms:modified>
</cp:coreProperties>
</file>