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2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07930" y="84455"/>
            <a:ext cx="2008505" cy="19297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1580" y="1387097"/>
            <a:ext cx="9144000" cy="2187001"/>
          </a:xfrm>
        </p:spPr>
        <p:txBody>
          <a:bodyPr>
            <a:normAutofit/>
          </a:bodyPr>
          <a:p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Волонтёрская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деятельность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средство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патриотического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воспитания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дошкольников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возраст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2–3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года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)</a:t>
            </a:r>
            <a:r>
              <a:rPr lang="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учётом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современных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подходов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требований</a:t>
            </a:r>
            <a:r>
              <a:rPr lang="en-US" altLang="ru-RU" sz="2665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665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39005" y="3963035"/>
            <a:ext cx="6544945" cy="1136015"/>
          </a:xfrm>
        </p:spPr>
        <p:txBody>
          <a:bodyPr>
            <a:noAutofit/>
          </a:bodyPr>
          <a:p>
            <a:pPr algn="r"/>
            <a:r>
              <a:rPr lang="ru-RU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Подготовил воспитатель: Очирова Наталья</a:t>
            </a:r>
            <a:endParaRPr lang="ru-RU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01065" y="382905"/>
            <a:ext cx="92062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Муниципальное казенное дошкольное образовательное учереждение 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Малодербетовский детский сад №3 «Баир»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10470" y="84455"/>
            <a:ext cx="2005965" cy="19272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/>
              <a:t>Введение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1411605"/>
            <a:ext cx="10515600" cy="4351338"/>
          </a:xfrm>
        </p:spPr>
        <p:txBody>
          <a:bodyPr/>
          <a:p>
            <a:r>
              <a:rPr lang="en-US" altLang="en-US" b="1">
                <a:effectLst/>
                <a:latin typeface="Times New Roman" panose="02020603050405020304" charset="0"/>
                <a:cs typeface="Times New Roman" panose="02020603050405020304" charset="0"/>
              </a:rPr>
              <a:t>Патриотическое</a:t>
            </a:r>
            <a:r>
              <a:rPr lang="en-US" altLang="ru-RU" b="1">
                <a:effectLst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effectLst/>
                <a:latin typeface="Times New Roman" panose="02020603050405020304" charset="0"/>
                <a:cs typeface="Times New Roman" panose="02020603050405020304" charset="0"/>
              </a:rPr>
              <a:t>воспитание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одна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из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важнейших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задач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дошкольного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образования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современных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условиях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формирование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любви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семье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дому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детскому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саду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родной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стране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начинается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самого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раннего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возраста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Волонтёрская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деятельность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даже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самых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простых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формах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способствует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развитию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малышей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таких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качеств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доброта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отзывчивость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желание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помогать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другим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основой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патриотизма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гражданственности</a:t>
            </a:r>
            <a:endParaRPr lang="en-US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en-US"/>
              <a:t>Что</a:t>
            </a:r>
            <a:r>
              <a:rPr lang="en-US" altLang="ru-RU"/>
              <a:t> </a:t>
            </a:r>
            <a:r>
              <a:rPr lang="en-US" altLang="en-US"/>
              <a:t>такое</a:t>
            </a:r>
            <a:r>
              <a:rPr lang="en-US" altLang="ru-RU"/>
              <a:t> </a:t>
            </a:r>
            <a:r>
              <a:rPr lang="en-US" altLang="en-US"/>
              <a:t>патриотизм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волонтёрство</a:t>
            </a:r>
            <a:endParaRPr lang="en-US" altLang="en-US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647700" y="1654810"/>
            <a:ext cx="518985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Патриотизм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чувство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любви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своей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семье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дому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детскому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саду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родному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краю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стране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дошкольников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патриотизм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проявляется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заботе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близких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бережном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отношении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природе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уважении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окружающим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интересе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традициям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символам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России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021070" y="1584325"/>
            <a:ext cx="578294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Волонтёрство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добровольная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помощь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другим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людям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животным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природе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без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ожидания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вознаграждения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малышей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волонтёрство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простые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дела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помочь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маме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покормить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птиц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полить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цветы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сделать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открытку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бабушки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Изображение 6" descr="IMG_20260326_0916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9950" y="3140710"/>
            <a:ext cx="2729865" cy="27298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/>
              <a:t>Как</a:t>
            </a:r>
            <a:r>
              <a:rPr lang="en-US" altLang="ru-RU"/>
              <a:t> </a:t>
            </a:r>
            <a:r>
              <a:rPr lang="en-US" altLang="en-US"/>
              <a:t>связаны</a:t>
            </a:r>
            <a:r>
              <a:rPr lang="en-US" altLang="ru-RU"/>
              <a:t> </a:t>
            </a:r>
            <a:r>
              <a:rPr lang="en-US" altLang="en-US"/>
              <a:t>патриотизм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волонтёрство</a:t>
            </a:r>
            <a:endParaRPr lang="en-US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583565" y="1348105"/>
            <a:ext cx="10515600" cy="4351338"/>
          </a:xfrm>
        </p:spPr>
        <p:txBody>
          <a:bodyPr/>
          <a:p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Волонтёрская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деятельность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формирует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чувство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сопричастности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окружающих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учит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проявлять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заботу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внимание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Помогая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другим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ребёнок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учится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быть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ответственным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добрым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отзывчивым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именно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качества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лежат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основе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патриотизма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Через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волонтёрство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понимают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быть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патриотом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значит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делать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дела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своей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семьи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друзей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природы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страны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1887855"/>
            <a:ext cx="10515600" cy="1325563"/>
          </a:xfrm>
        </p:spPr>
        <p:txBody>
          <a:bodyPr>
            <a:normAutofit fontScale="90000"/>
          </a:bodyPr>
          <a:p>
            <a:pPr algn="ctr"/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Программа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патриотическому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воспитанию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 sz="4890">
                <a:latin typeface="Times New Roman" panose="02020603050405020304" charset="0"/>
                <a:cs typeface="Times New Roman" panose="02020603050405020304" charset="0"/>
              </a:rPr>
              <a:t> 2–3 </a:t>
            </a:r>
            <a:r>
              <a:rPr lang="en-US" altLang="en-US" sz="4890">
                <a:latin typeface="Times New Roman" panose="02020603050405020304" charset="0"/>
                <a:cs typeface="Times New Roman" panose="02020603050405020304" charset="0"/>
              </a:rPr>
              <a:t>лет</a:t>
            </a:r>
            <a:r>
              <a:rPr lang="ru-RU" altLang="en-US" sz="489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489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en-US"/>
              <a:t>Основные</a:t>
            </a:r>
            <a:r>
              <a:rPr lang="en-US" altLang="ru-RU"/>
              <a:t> </a:t>
            </a:r>
            <a:r>
              <a:rPr lang="en-US" altLang="en-US"/>
              <a:t>направления</a:t>
            </a:r>
            <a:endParaRPr lang="en-US" altLang="en-US"/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  <p:graphicFrame>
        <p:nvGraphicFramePr>
          <p:cNvPr id="8" name="Таблица 7"/>
          <p:cNvGraphicFramePr/>
          <p:nvPr/>
        </p:nvGraphicFramePr>
        <p:xfrm>
          <a:off x="678180" y="1654810"/>
          <a:ext cx="10485120" cy="0"/>
        </p:xfrm>
        <a:graphic>
          <a:graphicData uri="http://schemas.openxmlformats.org/drawingml/2006/table">
            <a:tbl>
              <a:tblPr/>
              <a:tblGrid>
                <a:gridCol w="3495040"/>
                <a:gridCol w="3495040"/>
                <a:gridCol w="3495040"/>
              </a:tblGrid>
              <a:tr h="0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000" b="1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Направление</a:t>
                      </a:r>
                      <a:endParaRPr lang="en-US" altLang="zh-CN" sz="2000" b="1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000" b="1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Содержание работы</a:t>
                      </a:r>
                      <a:endParaRPr lang="en-US" altLang="zh-CN" sz="2000" b="1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000" b="1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Примеры деятельности</a:t>
                      </a:r>
                      <a:endParaRPr lang="en-US" altLang="zh-CN" sz="2000" b="1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Любовь к семье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Беседы о семье, рисование семьи, аппликация «Мой дом»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«Мама — мой первый друг», пальчиковая игра «Дружная семья»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Забота о природе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Кормление птиц, полив цветов, сбор мусора на участке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Экологическая акция «Помоги птицам», прогулка «Цветы для клумбы»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Добрые дела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Помощь взрослым, изготовление открыток для близких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Акция «Открытка бабушке», помощь в уборке игрушек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Знакомство с символами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Рассматривание флага, прослушивание гимна (в игровой форме)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0" i="0">
                          <a:latin typeface="Times New Roman" panose="02020603050405020304" charset="0"/>
                          <a:ea typeface="SB Sans Text var(--plasma-dropzone-border-color) 1 1"/>
                          <a:cs typeface="Times New Roman" panose="02020603050405020304" charset="0"/>
                        </a:rPr>
                        <a:t>Рисование флага России, дидактическая игра «Собери флаг»</a:t>
                      </a:r>
                      <a:endParaRPr lang="en-US" altLang="zh-CN" sz="1800" b="0" i="0">
                        <a:latin typeface="Times New Roman" panose="02020603050405020304" charset="0"/>
                        <a:ea typeface="SB Sans Text var(--plasma-dropzone-border-color) 1 1"/>
                        <a:cs typeface="Times New Roman" panose="02020603050405020304" charset="0"/>
                      </a:endParaRPr>
                    </a:p>
                  </a:txBody>
                  <a:tcPr marL="133350" marR="133350" marT="0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en-US"/>
              <a:t>Формы</a:t>
            </a:r>
            <a:r>
              <a:rPr lang="en-US" altLang="ru-RU"/>
              <a:t> </a:t>
            </a:r>
            <a:r>
              <a:rPr lang="en-US" altLang="en-US"/>
              <a:t>работы</a:t>
            </a:r>
            <a:endParaRPr lang="en-US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Беседы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мы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помогаем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дома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Кто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такие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волонтёры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Игры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слова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Подарок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другу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Творчество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Рисование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лепка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аппликация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темы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семьи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природы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Совместные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акции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 b="1">
                <a:latin typeface="Times New Roman" panose="02020603050405020304" charset="0"/>
                <a:cs typeface="Times New Roman" panose="02020603050405020304" charset="0"/>
              </a:rPr>
              <a:t>родителями</a:t>
            </a:r>
            <a:r>
              <a:rPr lang="en-US" altLang="ru-RU" sz="24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Семейный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день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добрых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дел</a:t>
            </a:r>
            <a:r>
              <a:rPr lang="" altLang="en-US" sz="24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4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en-US"/>
              <a:t>План</a:t>
            </a:r>
            <a:r>
              <a:rPr lang="en-US" altLang="ru-RU"/>
              <a:t> </a:t>
            </a:r>
            <a:r>
              <a:rPr lang="en-US" altLang="en-US"/>
              <a:t>на</a:t>
            </a:r>
            <a:r>
              <a:rPr lang="en-US" altLang="ru-RU"/>
              <a:t> </a:t>
            </a:r>
            <a:r>
              <a:rPr lang="en-US" altLang="en-US"/>
              <a:t>месяц</a:t>
            </a:r>
            <a:endParaRPr lang="en-US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Неделя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1: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Беседа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Моя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семья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Рисование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ладошками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Моя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семья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Неделя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2: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Экологическая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акция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Покормим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птиц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Изготовление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кормушек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Неделя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3: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Акция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Открытка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бабушки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Лепка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рисование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Неделя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4: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Игра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слова</a:t>
            </a:r>
            <a:r>
              <a:rPr lang="" altLang="en-US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Совместная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уборка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игрушек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/>
              <a:t>Заключение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1358900"/>
            <a:ext cx="10515600" cy="4351338"/>
          </a:xfrm>
        </p:spPr>
        <p:txBody>
          <a:bodyPr/>
          <a:p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Волонтёрская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деятельность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раннем</a:t>
            </a:r>
            <a:r>
              <a:rPr lang="en-US" altLang="ru-RU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latin typeface="Times New Roman" panose="02020603050405020304" charset="0"/>
                <a:cs typeface="Times New Roman" panose="02020603050405020304" charset="0"/>
              </a:rPr>
              <a:t>возрасте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только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способ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формирования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нравственных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качеств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но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основа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патриотического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воспитания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Через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простые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дела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малыши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учатся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любить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заботиться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близких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беречь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природу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уважать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окружающих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Важно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вовлекать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этот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процесс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родителей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патриотизм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доброта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становились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семейными</a:t>
            </a: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ценностями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/>
              <a:t>Приложение</a:t>
            </a:r>
            <a:endParaRPr lang="ru-RU" altLang="en-US"/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647700" y="1783715"/>
            <a:ext cx="5250815" cy="23685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 b="1">
                <a:latin typeface="Times New Roman" panose="02020603050405020304" charset="0"/>
                <a:cs typeface="Times New Roman" panose="02020603050405020304" charset="0"/>
              </a:rPr>
              <a:t>Т</a:t>
            </a:r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емы</a:t>
            </a:r>
            <a:r>
              <a:rPr lang="en-US" altLang="ru-RU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бесед</a:t>
            </a:r>
            <a:r>
              <a:rPr lang="en-US" altLang="ru-RU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занятий</a:t>
            </a:r>
            <a:r>
              <a:rPr lang="ru-RU" altLang="en-US" sz="28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ru-RU" altLang="en-US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en-US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Моя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семья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моя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гордость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мы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помогаем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маме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папе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Птицы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зимой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нуждаются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нашей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заботе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Открытка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любимого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человека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875145" y="1783715"/>
            <a:ext cx="4583430" cy="2646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Игровые</a:t>
            </a:r>
            <a:r>
              <a:rPr lang="en-US" altLang="ru-RU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800" b="1">
                <a:latin typeface="Times New Roman" panose="02020603050405020304" charset="0"/>
                <a:cs typeface="Times New Roman" panose="02020603050405020304" charset="0"/>
              </a:rPr>
              <a:t>упражнения</a:t>
            </a:r>
            <a:r>
              <a:rPr lang="ru-RU" altLang="en-US" sz="2800" b="1"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en-US" altLang="en-US" sz="2800" b="1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Передай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улыбку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игра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сплочение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).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Добрые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слова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называть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ласковые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слова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друг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другу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).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>
              <a:buFont typeface="Wingdings" panose="05000000000000000000" charset="0"/>
              <a:buChar char="v"/>
            </a:pP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Помоги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игрушке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убрать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игрушки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вместе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).</a:t>
            </a: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13255"/>
            <a:ext cx="10515600" cy="1325563"/>
          </a:xfrm>
        </p:spPr>
        <p:txBody>
          <a:bodyPr/>
          <a:p>
            <a:pPr algn="ctr"/>
            <a:r>
              <a:rPr lang="ru-RU" altLang="en-US" sz="6000"/>
              <a:t>Спасибо за внимание!</a:t>
            </a:r>
            <a:endParaRPr lang="ru-RU" altLang="en-US" sz="6000"/>
          </a:p>
        </p:txBody>
      </p:sp>
      <p:pic>
        <p:nvPicPr>
          <p:cNvPr id="6" name="Изображение 5" descr="IMG_20260326_0916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1945" y="84455"/>
            <a:ext cx="1634490" cy="157035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3426</Words>
  <Application>WPS Presentation</Application>
  <PresentationFormat>宽屏</PresentationFormat>
  <Paragraphs>90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4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Times New Roman</vt:lpstr>
      <vt:lpstr>SB Sans Text var(--plasma-dropzone-border-color) 1 1</vt:lpstr>
      <vt:lpstr>Segoe Print</vt:lpstr>
      <vt:lpstr>Monotype Corsiva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Наталья Очирова</cp:lastModifiedBy>
  <cp:revision>5</cp:revision>
  <dcterms:created xsi:type="dcterms:W3CDTF">2025-07-23T00:59:00Z</dcterms:created>
  <dcterms:modified xsi:type="dcterms:W3CDTF">2026-03-26T16:48:56Z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E9570D2E314C4FE9B5D2497FAA2293AB_13</vt:lpwstr>
  </property>
</Properties>
</file>