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4"/>
  </p:notesMasterIdLst>
  <p:sldIdLst>
    <p:sldId id="256" r:id="rId2"/>
    <p:sldId id="272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71" r:id="rId13"/>
    <p:sldId id="266" r:id="rId14"/>
    <p:sldId id="267" r:id="rId15"/>
    <p:sldId id="268" r:id="rId16"/>
    <p:sldId id="269" r:id="rId17"/>
    <p:sldId id="276" r:id="rId18"/>
    <p:sldId id="279" r:id="rId19"/>
    <p:sldId id="281" r:id="rId20"/>
    <p:sldId id="278" r:id="rId21"/>
    <p:sldId id="270" r:id="rId22"/>
    <p:sldId id="274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94" autoAdjust="0"/>
    <p:restoredTop sz="94660"/>
  </p:normalViewPr>
  <p:slideViewPr>
    <p:cSldViewPr>
      <p:cViewPr varScale="1">
        <p:scale>
          <a:sx n="70" d="100"/>
          <a:sy n="70" d="100"/>
        </p:scale>
        <p:origin x="-114" y="-1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A73861-CD64-4A1D-AEC7-1AFA11C05E3F}" type="datetimeFigureOut">
              <a:rPr lang="ru-RU" smtClean="0"/>
              <a:pPr/>
              <a:t>26.04.2022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6EF10A-C8D5-443D-A65B-2A24DE87B66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91089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6EF10A-C8D5-443D-A65B-2A24DE87B665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46949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6EF10A-C8D5-443D-A65B-2A24DE87B665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90303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6EF10A-C8D5-443D-A65B-2A24DE87B665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28973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179C32-D3A5-4438-BEEC-3ED186EAF3F8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99694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179C32-D3A5-4438-BEEC-3ED186EAF3F8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87441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C1F9C4A-E31D-4323-ADE9-F26BE6B6C530}" type="datetimeFigureOut">
              <a:rPr lang="ru-RU" smtClean="0"/>
              <a:pPr/>
              <a:t>26.04.2022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C6FA9E7-9FF9-46F7-B9C9-F7AD0CED10F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C1F9C4A-E31D-4323-ADE9-F26BE6B6C530}" type="datetimeFigureOut">
              <a:rPr lang="ru-RU" smtClean="0"/>
              <a:pPr/>
              <a:t>26.04.2022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C6FA9E7-9FF9-46F7-B9C9-F7AD0CED10F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C1F9C4A-E31D-4323-ADE9-F26BE6B6C530}" type="datetimeFigureOut">
              <a:rPr lang="ru-RU" smtClean="0"/>
              <a:pPr/>
              <a:t>26.04.2022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C6FA9E7-9FF9-46F7-B9C9-F7AD0CED10F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C1F9C4A-E31D-4323-ADE9-F26BE6B6C530}" type="datetimeFigureOut">
              <a:rPr lang="ru-RU" smtClean="0"/>
              <a:pPr/>
              <a:t>26.04.2022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C6FA9E7-9FF9-46F7-B9C9-F7AD0CED10F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C1F9C4A-E31D-4323-ADE9-F26BE6B6C530}" type="datetimeFigureOut">
              <a:rPr lang="ru-RU" smtClean="0"/>
              <a:pPr/>
              <a:t>26.04.2022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C6FA9E7-9FF9-46F7-B9C9-F7AD0CED10F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C1F9C4A-E31D-4323-ADE9-F26BE6B6C530}" type="datetimeFigureOut">
              <a:rPr lang="ru-RU" smtClean="0"/>
              <a:pPr/>
              <a:t>26.04.2022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C6FA9E7-9FF9-46F7-B9C9-F7AD0CED10F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C1F9C4A-E31D-4323-ADE9-F26BE6B6C530}" type="datetimeFigureOut">
              <a:rPr lang="ru-RU" smtClean="0"/>
              <a:pPr/>
              <a:t>26.04.2022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C6FA9E7-9FF9-46F7-B9C9-F7AD0CED10F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C1F9C4A-E31D-4323-ADE9-F26BE6B6C530}" type="datetimeFigureOut">
              <a:rPr lang="ru-RU" smtClean="0"/>
              <a:pPr/>
              <a:t>26.04.2022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C6FA9E7-9FF9-46F7-B9C9-F7AD0CED10F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C1F9C4A-E31D-4323-ADE9-F26BE6B6C530}" type="datetimeFigureOut">
              <a:rPr lang="ru-RU" smtClean="0"/>
              <a:pPr/>
              <a:t>26.04.2022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C6FA9E7-9FF9-46F7-B9C9-F7AD0CED10F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C1F9C4A-E31D-4323-ADE9-F26BE6B6C530}" type="datetimeFigureOut">
              <a:rPr lang="ru-RU" smtClean="0"/>
              <a:pPr/>
              <a:t>26.04.2022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C6FA9E7-9FF9-46F7-B9C9-F7AD0CED10F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C1F9C4A-E31D-4323-ADE9-F26BE6B6C530}" type="datetimeFigureOut">
              <a:rPr lang="ru-RU" smtClean="0"/>
              <a:pPr/>
              <a:t>26.04.2022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C6FA9E7-9FF9-46F7-B9C9-F7AD0CED10F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EC1F9C4A-E31D-4323-ADE9-F26BE6B6C530}" type="datetimeFigureOut">
              <a:rPr lang="ru-RU" smtClean="0"/>
              <a:pPr/>
              <a:t>26.04.2022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8C6FA9E7-9FF9-46F7-B9C9-F7AD0CED10F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0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2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5720" y="1785926"/>
            <a:ext cx="8209056" cy="1571636"/>
          </a:xfrm>
        </p:spPr>
        <p:txBody>
          <a:bodyPr/>
          <a:lstStyle/>
          <a:p>
            <a:r>
              <a:rPr lang="ru-RU" dirty="0" smtClean="0"/>
              <a:t>Элективная программа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14348" y="3571876"/>
            <a:ext cx="7772400" cy="914400"/>
          </a:xfrm>
        </p:spPr>
        <p:txBody>
          <a:bodyPr>
            <a:normAutofit fontScale="85000" lnSpcReduction="10000"/>
          </a:bodyPr>
          <a:lstStyle/>
          <a:p>
            <a:r>
              <a:rPr lang="ru-RU" sz="4000" b="1" dirty="0" smtClean="0"/>
              <a:t>« Маленькие путешествия»</a:t>
            </a:r>
            <a:endParaRPr lang="ru-RU" sz="40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770514" y="670628"/>
            <a:ext cx="75724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Муниципальное дошкольное образовательное учреждение «Центр развития ребёнка – детский сад «Дружба»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2071670" y="6143644"/>
            <a:ext cx="47149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Качканарский городской округ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5429256" y="4357694"/>
            <a:ext cx="31432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Составитель:</a:t>
            </a:r>
          </a:p>
          <a:p>
            <a:r>
              <a:rPr lang="ru-RU" dirty="0" smtClean="0"/>
              <a:t>Потехина Ирина Анатольевна</a:t>
            </a:r>
          </a:p>
        </p:txBody>
      </p:sp>
      <p:pic>
        <p:nvPicPr>
          <p:cNvPr id="1026" name="Picture 2" descr="C:\Documents and Settings\Наталья\Рабочий стол\эмблема дс Дружба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07597" y="1412776"/>
            <a:ext cx="1643054" cy="121586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24413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980728"/>
            <a:ext cx="8433604" cy="792088"/>
          </a:xfrm>
        </p:spPr>
        <p:txBody>
          <a:bodyPr/>
          <a:lstStyle/>
          <a:p>
            <a:r>
              <a:rPr lang="ru-RU" dirty="0" smtClean="0"/>
              <a:t>Пояснительная записка.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52872" y="1772816"/>
            <a:ext cx="8112672" cy="706954"/>
          </a:xfrm>
        </p:spPr>
        <p:txBody>
          <a:bodyPr>
            <a:noAutofit/>
          </a:bodyPr>
          <a:lstStyle/>
          <a:p>
            <a:r>
              <a:rPr lang="ru-RU" sz="1100" dirty="0" smtClean="0"/>
              <a:t>Ознакомление дошкольников </a:t>
            </a:r>
            <a:r>
              <a:rPr lang="ru-RU" sz="1100" dirty="0"/>
              <a:t>с родным городом и страной – это знакомство с историей своего народа, его обычаями. Это </a:t>
            </a:r>
            <a:r>
              <a:rPr lang="ru-RU" sz="1100" dirty="0" smtClean="0"/>
              <a:t>одна </a:t>
            </a:r>
            <a:r>
              <a:rPr lang="ru-RU" sz="1100" dirty="0"/>
              <a:t>из задач патриотического воспитания.</a:t>
            </a:r>
          </a:p>
          <a:p>
            <a:r>
              <a:rPr lang="ru-RU" sz="1100" dirty="0"/>
              <a:t>Дети дошкольного возраста быстро </a:t>
            </a:r>
            <a:r>
              <a:rPr lang="ru-RU" sz="1100" dirty="0" smtClean="0"/>
              <a:t>осваивают и запоминают новую информацию, если она подаётся в необычной обстановке. Каждое посещение нового места может стать настоящим  захватывающим приключением, запоминающимся на долгие годы. Одним из таких важных событий в жизни дошкольника бывает посещение музея, парка, поездка в другой город, где ребёнок  узнаёт много нового, весёлого и интересно  проводит время с родными, близкими и друзьями, обогащает свой жизненный опыт. Ребёнок начинает понимать широту мира и расширять своё жизненное пространство. У него появляется устойчивый интерес и желание отправиться в новое увлекательное путешествие. </a:t>
            </a:r>
          </a:p>
          <a:p>
            <a:r>
              <a:rPr lang="ru-RU" sz="1100" dirty="0" smtClean="0"/>
              <a:t>Наше  ознакомление с многообразием  окружающего  началось с посещения музеев родного города, а затем и области. Во  время   посещения музеев  детей сопровождал  специалист – экскурсовод, который на доступном языке рассказывал интересные подробности о том или ином явлении, которое  отображалось  в экспозиции музея.</a:t>
            </a:r>
          </a:p>
          <a:p>
            <a:r>
              <a:rPr lang="ru-RU" sz="1100" dirty="0" smtClean="0"/>
              <a:t>Походы в музеи, парки , театры, цирк стали и полезной формой  организации  семейного досуга. Дети узнавали что-то новое, совершенствовали  восприятие, конкретизировали представления об окружающем в обществе родителей или представителей старшего поколения, что способствовало сближению ребёнка с семьёй, созданию семейной истории, формированию общих семейных интересов и ценностей, приобщению к семейным традициям.</a:t>
            </a:r>
            <a:endParaRPr lang="ru-RU" sz="11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331640" y="116631"/>
            <a:ext cx="695513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/>
              <a:t>	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187019" y="6052008"/>
            <a:ext cx="4743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Качканарский городской округ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27595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5013176"/>
            <a:ext cx="8183880" cy="1051560"/>
          </a:xfrm>
        </p:spPr>
        <p:txBody>
          <a:bodyPr>
            <a:normAutofit fontScale="90000"/>
          </a:bodyPr>
          <a:lstStyle/>
          <a:p>
            <a:r>
              <a:rPr lang="ru-RU" sz="2400" i="1" dirty="0" smtClean="0"/>
              <a:t>Цель: Возможность разнообразить досуг детей дошкольного возраста и обогатить  их жизненный</a:t>
            </a:r>
            <a:r>
              <a:rPr lang="ru-RU" sz="2400" i="1" smtClean="0"/>
              <a:t>, </a:t>
            </a:r>
            <a:r>
              <a:rPr lang="ru-RU" sz="2400" i="1" smtClean="0"/>
              <a:t>чувственный </a:t>
            </a:r>
            <a:r>
              <a:rPr lang="ru-RU" sz="2400" i="1" dirty="0" smtClean="0"/>
              <a:t>опыт.</a:t>
            </a:r>
            <a:endParaRPr lang="ru-RU" sz="2400" i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4021" y="531408"/>
            <a:ext cx="5581996" cy="4185458"/>
          </a:xfrm>
        </p:spPr>
      </p:pic>
      <p:sp>
        <p:nvSpPr>
          <p:cNvPr id="5" name="Прямоугольник 4"/>
          <p:cNvSpPr/>
          <p:nvPr/>
        </p:nvSpPr>
        <p:spPr>
          <a:xfrm>
            <a:off x="1331640" y="116631"/>
            <a:ext cx="695513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/>
              <a:t>	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071670" y="6143644"/>
            <a:ext cx="47149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Качканарский городской округ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582158" y="210751"/>
            <a:ext cx="22058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>
                <a:solidFill>
                  <a:prstClr val="black"/>
                </a:solidFill>
              </a:rPr>
              <a:t> http://www.o-detstve.ru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44170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>
        <p:pull/>
      </p:transition>
    </mc:Choice>
    <mc:Fallback xmlns="">
      <p:transition advClick="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Задачи: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/>
        <p:txBody>
          <a:bodyPr>
            <a:normAutofit lnSpcReduction="10000"/>
          </a:bodyPr>
          <a:lstStyle/>
          <a:p>
            <a:r>
              <a:rPr lang="ru-RU" sz="1800" dirty="0" smtClean="0"/>
              <a:t>1.Развивать познавательную активность детей, давать им возможность расширить свой кругозор.   </a:t>
            </a:r>
          </a:p>
          <a:p>
            <a:r>
              <a:rPr lang="ru-RU" sz="1800" dirty="0" smtClean="0"/>
              <a:t>2.Пополнять или систематизировать знания в разных областях.</a:t>
            </a:r>
          </a:p>
          <a:p>
            <a:r>
              <a:rPr lang="ru-RU" sz="1800" dirty="0" smtClean="0"/>
              <a:t>3.Испытывать положительные эмоции от общения с семьёй и друзьями.</a:t>
            </a:r>
          </a:p>
          <a:p>
            <a:r>
              <a:rPr lang="ru-RU" sz="1800" dirty="0" smtClean="0"/>
              <a:t>        </a:t>
            </a:r>
            <a:r>
              <a:rPr lang="ru-RU" dirty="0" smtClean="0"/>
              <a:t>                      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1557215"/>
            <a:ext cx="4625975" cy="3470520"/>
          </a:xfrm>
        </p:spPr>
      </p:pic>
      <p:sp>
        <p:nvSpPr>
          <p:cNvPr id="7" name="TextBox 6"/>
          <p:cNvSpPr txBox="1"/>
          <p:nvPr/>
        </p:nvSpPr>
        <p:spPr>
          <a:xfrm>
            <a:off x="2071670" y="6143644"/>
            <a:ext cx="47149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Качканарский городской округ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99041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 зависимости  от вида музея в работе с детьми реализовались частные задачи.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509" y="1249435"/>
            <a:ext cx="3931920" cy="2951018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7593" y="1251513"/>
            <a:ext cx="3927764" cy="2946862"/>
          </a:xfrm>
        </p:spPr>
      </p:pic>
      <p:sp>
        <p:nvSpPr>
          <p:cNvPr id="7" name="Прямоугольник 6"/>
          <p:cNvSpPr/>
          <p:nvPr/>
        </p:nvSpPr>
        <p:spPr>
          <a:xfrm>
            <a:off x="1331640" y="116631"/>
            <a:ext cx="695513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/>
              <a:t>	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071670" y="6143644"/>
            <a:ext cx="47149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Качканарский городской округ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94271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800" dirty="0" smtClean="0"/>
              <a:t>Конно- спортивный </a:t>
            </a:r>
            <a:r>
              <a:rPr lang="ru-RU" sz="2800" dirty="0" smtClean="0"/>
              <a:t>комплекс «Верба».Нижнетуринский район.</a:t>
            </a:r>
            <a:endParaRPr lang="ru-RU" sz="28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052736"/>
            <a:ext cx="4143119" cy="3107339"/>
          </a:xfrm>
        </p:spPr>
      </p:pic>
      <p:pic>
        <p:nvPicPr>
          <p:cNvPr id="10" name="Объект 9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1124744"/>
            <a:ext cx="3927764" cy="2946862"/>
          </a:xfrm>
        </p:spPr>
      </p:pic>
      <p:sp>
        <p:nvSpPr>
          <p:cNvPr id="6" name="Прямоугольник 5"/>
          <p:cNvSpPr/>
          <p:nvPr/>
        </p:nvSpPr>
        <p:spPr>
          <a:xfrm>
            <a:off x="1331640" y="116631"/>
            <a:ext cx="695513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4077668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Ферма по выращиванию оленей и страусов. Посёлок Висим.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509" y="1251513"/>
            <a:ext cx="3931920" cy="2946862"/>
          </a:xfrm>
        </p:spPr>
      </p:pic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7593" y="1251513"/>
            <a:ext cx="3927764" cy="2946862"/>
          </a:xfrm>
        </p:spPr>
      </p:pic>
      <p:sp>
        <p:nvSpPr>
          <p:cNvPr id="6" name="Прямоугольник 5"/>
          <p:cNvSpPr/>
          <p:nvPr/>
        </p:nvSpPr>
        <p:spPr>
          <a:xfrm>
            <a:off x="1331640" y="116631"/>
            <a:ext cx="695513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/>
              <a:t>	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071670" y="6143644"/>
            <a:ext cx="47149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Качканарский городской округ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37035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1400" dirty="0" smtClean="0"/>
              <a:t>Задачи: </a:t>
            </a:r>
            <a:br>
              <a:rPr lang="ru-RU" sz="1400" dirty="0" smtClean="0"/>
            </a:br>
            <a:r>
              <a:rPr lang="ru-RU" sz="1400" dirty="0" smtClean="0"/>
              <a:t>1.Закрепить представления  детей о флоре и фауне  природной зоны.</a:t>
            </a:r>
            <a:br>
              <a:rPr lang="ru-RU" sz="1400" dirty="0" smtClean="0"/>
            </a:br>
            <a:r>
              <a:rPr lang="en-US" sz="1400" dirty="0" smtClean="0"/>
              <a:t>2.</a:t>
            </a:r>
            <a:r>
              <a:rPr lang="ru-RU" sz="1400" dirty="0" smtClean="0"/>
              <a:t>Формировать способность наблюдать за жизнью , повадками животных в естественной среде.</a:t>
            </a:r>
            <a:br>
              <a:rPr lang="ru-RU" sz="1400" dirty="0" smtClean="0"/>
            </a:br>
            <a:r>
              <a:rPr lang="ru-RU" sz="1400" dirty="0" smtClean="0"/>
              <a:t>3.Развивать умение видеть красоту и многообразие окружающего мира.</a:t>
            </a:r>
            <a:br>
              <a:rPr lang="ru-RU" sz="1400" dirty="0" smtClean="0"/>
            </a:br>
            <a:r>
              <a:rPr lang="ru-RU" sz="1400" dirty="0" smtClean="0"/>
              <a:t>4.Способствовать возникновению желания бережно и с любовью относиться к ней.</a:t>
            </a:r>
            <a:endParaRPr lang="ru-RU" sz="1400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587" y="1251513"/>
            <a:ext cx="3927764" cy="2946862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530225"/>
            <a:ext cx="3003426" cy="4004569"/>
          </a:xfrm>
        </p:spPr>
      </p:pic>
      <p:sp>
        <p:nvSpPr>
          <p:cNvPr id="5" name="Прямоугольник 4"/>
          <p:cNvSpPr/>
          <p:nvPr/>
        </p:nvSpPr>
        <p:spPr>
          <a:xfrm>
            <a:off x="1331640" y="116631"/>
            <a:ext cx="695513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/>
              <a:t>	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071670" y="6143644"/>
            <a:ext cx="47149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Качканарский городской округ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01360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Музей « УВЗ».г.Н-Тагил.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509" y="1249435"/>
            <a:ext cx="3931920" cy="2951018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7593" y="1251513"/>
            <a:ext cx="3927764" cy="2946862"/>
          </a:xfrm>
        </p:spPr>
      </p:pic>
      <p:sp>
        <p:nvSpPr>
          <p:cNvPr id="7" name="Прямоугольник 6"/>
          <p:cNvSpPr/>
          <p:nvPr/>
        </p:nvSpPr>
        <p:spPr>
          <a:xfrm>
            <a:off x="1331640" y="116631"/>
            <a:ext cx="695513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/>
              <a:t>	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071670" y="6143644"/>
            <a:ext cx="47149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Качканарский городской округ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10056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1600" dirty="0" smtClean="0"/>
              <a:t>Задачи:</a:t>
            </a:r>
            <a:br>
              <a:rPr lang="ru-RU" sz="1600" dirty="0" smtClean="0"/>
            </a:br>
            <a:r>
              <a:rPr lang="ru-RU" sz="1600" dirty="0" smtClean="0"/>
              <a:t>1.Расширять и закреплять представления детей о достижениях завода.</a:t>
            </a:r>
            <a:br>
              <a:rPr lang="ru-RU" sz="1600" dirty="0" smtClean="0"/>
            </a:br>
            <a:r>
              <a:rPr lang="ru-RU" sz="1600" dirty="0" smtClean="0"/>
              <a:t>2.Осознавать их практическое применение в жизни.</a:t>
            </a:r>
            <a:br>
              <a:rPr lang="ru-RU" sz="1600" dirty="0" smtClean="0"/>
            </a:br>
            <a:r>
              <a:rPr lang="ru-RU" sz="1600" dirty="0" smtClean="0"/>
              <a:t>3.Обогащать интеллектуальный опыт </a:t>
            </a:r>
            <a:r>
              <a:rPr lang="ru-RU" sz="1600" dirty="0" err="1" smtClean="0"/>
              <a:t>деией</a:t>
            </a:r>
            <a:r>
              <a:rPr lang="ru-RU" sz="1600" dirty="0" smtClean="0"/>
              <a:t>.</a:t>
            </a:r>
            <a:br>
              <a:rPr lang="ru-RU" sz="1600" dirty="0" smtClean="0"/>
            </a:br>
            <a:endParaRPr lang="ru-RU" sz="1600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509" y="1251513"/>
            <a:ext cx="3931920" cy="2946862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6150" y="1251989"/>
            <a:ext cx="3930650" cy="2945910"/>
          </a:xfrm>
        </p:spPr>
      </p:pic>
      <p:sp>
        <p:nvSpPr>
          <p:cNvPr id="5" name="Прямоугольник 4"/>
          <p:cNvSpPr/>
          <p:nvPr/>
        </p:nvSpPr>
        <p:spPr>
          <a:xfrm>
            <a:off x="1331640" y="116631"/>
            <a:ext cx="695513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/>
              <a:t>	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071670" y="6143644"/>
            <a:ext cx="47149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Качканарский городской округ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1300456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Историко- краеведческий музей «Природы и окружающей среды».г.Н-Тагил.</a:t>
            </a:r>
            <a:endParaRPr lang="ru-RU" dirty="0"/>
          </a:p>
        </p:txBody>
      </p:sp>
      <p:pic>
        <p:nvPicPr>
          <p:cNvPr id="11" name="Объект 10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548680"/>
            <a:ext cx="3081479" cy="4108639"/>
          </a:xfrm>
        </p:spPr>
      </p:pic>
      <p:pic>
        <p:nvPicPr>
          <p:cNvPr id="12" name="Объект 11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836712"/>
            <a:ext cx="3930650" cy="2947987"/>
          </a:xfrm>
        </p:spPr>
      </p:pic>
      <p:sp>
        <p:nvSpPr>
          <p:cNvPr id="5" name="Прямоугольник 4"/>
          <p:cNvSpPr/>
          <p:nvPr/>
        </p:nvSpPr>
        <p:spPr>
          <a:xfrm>
            <a:off x="1286967" y="-56561"/>
            <a:ext cx="695513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/>
              <a:t>	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071670" y="6143644"/>
            <a:ext cx="47149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Качканарский городской округ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20199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Музей « </a:t>
            </a:r>
            <a:r>
              <a:rPr lang="ru-RU" dirty="0" err="1" smtClean="0"/>
              <a:t>ГОКа</a:t>
            </a:r>
            <a:r>
              <a:rPr lang="ru-RU" dirty="0" smtClean="0"/>
              <a:t>».г.Качканар.</a:t>
            </a:r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641" y="1268760"/>
            <a:ext cx="3932238" cy="2949178"/>
          </a:xfrm>
        </p:spPr>
      </p:pic>
      <p:pic>
        <p:nvPicPr>
          <p:cNvPr id="4" name="Объект 3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6150" y="1250950"/>
            <a:ext cx="3930650" cy="2947987"/>
          </a:xfrm>
        </p:spPr>
      </p:pic>
      <p:sp>
        <p:nvSpPr>
          <p:cNvPr id="5" name="TextBox 4"/>
          <p:cNvSpPr txBox="1"/>
          <p:nvPr/>
        </p:nvSpPr>
        <p:spPr>
          <a:xfrm>
            <a:off x="2071670" y="6143644"/>
            <a:ext cx="47149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Качканарский городской округ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56369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1800" dirty="0" smtClean="0"/>
              <a:t>Задачи:</a:t>
            </a:r>
            <a:br>
              <a:rPr lang="ru-RU" sz="1800" dirty="0" smtClean="0"/>
            </a:br>
            <a:r>
              <a:rPr lang="ru-RU" sz="1800" dirty="0" smtClean="0"/>
              <a:t>1.Расширять и закреплять представления детей о родном крае.</a:t>
            </a:r>
            <a:br>
              <a:rPr lang="ru-RU" sz="1800" dirty="0" smtClean="0"/>
            </a:br>
            <a:r>
              <a:rPr lang="ru-RU" sz="1800" dirty="0" smtClean="0"/>
              <a:t>2.Воспитывать любовь и бережное отношение к малой родине.</a:t>
            </a:r>
            <a:br>
              <a:rPr lang="ru-RU" sz="1800" dirty="0" smtClean="0"/>
            </a:br>
            <a:r>
              <a:rPr lang="ru-RU" sz="1800" dirty="0" smtClean="0"/>
              <a:t>3.Формировать желание участвовать в </a:t>
            </a:r>
            <a:r>
              <a:rPr lang="ru-RU" sz="1800" dirty="0" err="1" smtClean="0"/>
              <a:t>общесвенной</a:t>
            </a:r>
            <a:r>
              <a:rPr lang="ru-RU" sz="1800" dirty="0" smtClean="0"/>
              <a:t> жизни города.</a:t>
            </a:r>
            <a:br>
              <a:rPr lang="ru-RU" sz="1800" dirty="0" smtClean="0"/>
            </a:br>
            <a:endParaRPr lang="ru-RU" sz="18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248" y="683617"/>
            <a:ext cx="3468489" cy="2601367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620688"/>
            <a:ext cx="3786634" cy="2839975"/>
          </a:xfrm>
        </p:spPr>
      </p:pic>
      <p:sp>
        <p:nvSpPr>
          <p:cNvPr id="6" name="Прямоугольник 5"/>
          <p:cNvSpPr/>
          <p:nvPr/>
        </p:nvSpPr>
        <p:spPr>
          <a:xfrm>
            <a:off x="1331640" y="116631"/>
            <a:ext cx="695513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/>
              <a:t>	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071670" y="6143644"/>
            <a:ext cx="47149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Качканарский городской округ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31350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Сказка « По- щучьему велению».Нижнетагильский драматический театр.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509" y="1251513"/>
            <a:ext cx="3931920" cy="2946862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6150" y="1251989"/>
            <a:ext cx="3930650" cy="2945910"/>
          </a:xfrm>
        </p:spPr>
      </p:pic>
      <p:sp>
        <p:nvSpPr>
          <p:cNvPr id="7" name="Прямоугольник 6"/>
          <p:cNvSpPr/>
          <p:nvPr/>
        </p:nvSpPr>
        <p:spPr>
          <a:xfrm>
            <a:off x="1331640" y="116631"/>
            <a:ext cx="695513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/>
              <a:t>	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071670" y="6143644"/>
            <a:ext cx="47149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Качканарский городской округ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06406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5000636"/>
            <a:ext cx="8183880" cy="1051560"/>
          </a:xfrm>
        </p:spPr>
        <p:txBody>
          <a:bodyPr/>
          <a:lstStyle/>
          <a:p>
            <a:r>
              <a:rPr lang="ru-RU" dirty="0" smtClean="0"/>
              <a:t>«Цирк». г. </a:t>
            </a:r>
            <a:r>
              <a:rPr lang="ru-RU" dirty="0" err="1" smtClean="0"/>
              <a:t>Нижний-Тагил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/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6150" y="531093"/>
            <a:ext cx="3930650" cy="4387702"/>
          </a:xfrm>
        </p:spPr>
      </p:pic>
      <p:sp>
        <p:nvSpPr>
          <p:cNvPr id="7" name="Прямоугольник 6"/>
          <p:cNvSpPr/>
          <p:nvPr/>
        </p:nvSpPr>
        <p:spPr>
          <a:xfrm>
            <a:off x="1331640" y="116631"/>
            <a:ext cx="695513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/>
              <a:t>	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071670" y="6143644"/>
            <a:ext cx="47149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Качканарский городской округ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13745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412776"/>
            <a:ext cx="8363272" cy="347224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Задачи:</a:t>
            </a:r>
            <a:br>
              <a:rPr lang="ru-RU" dirty="0" smtClean="0"/>
            </a:br>
            <a:r>
              <a:rPr lang="ru-RU" dirty="0" smtClean="0"/>
              <a:t>1.Расширять и закреплять представления детей о театре, театральных жанрах.</a:t>
            </a:r>
            <a:br>
              <a:rPr lang="ru-RU" dirty="0" smtClean="0"/>
            </a:br>
            <a:r>
              <a:rPr lang="ru-RU" dirty="0" smtClean="0"/>
              <a:t>2.Обогащать эстетический опыт.</a:t>
            </a:r>
            <a:br>
              <a:rPr lang="ru-RU" dirty="0" smtClean="0"/>
            </a:br>
            <a:r>
              <a:rPr lang="ru-RU" dirty="0" smtClean="0"/>
              <a:t>3.Воспитывать любовь к этим видам </a:t>
            </a:r>
            <a:r>
              <a:rPr lang="ru-RU" dirty="0" err="1" smtClean="0"/>
              <a:t>искуства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331640" y="116631"/>
            <a:ext cx="695513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/>
              <a:t>	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071670" y="6143644"/>
            <a:ext cx="47149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Качканарский городской округ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64164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Гончарная мастерская</a:t>
            </a:r>
            <a:endParaRPr lang="ru-RU" sz="3200" b="1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8789" y="1244338"/>
            <a:ext cx="3312683" cy="4416910"/>
          </a:xfrm>
        </p:spPr>
      </p:pic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2060848"/>
            <a:ext cx="4088547" cy="3066410"/>
          </a:xfrm>
        </p:spPr>
      </p:pic>
    </p:spTree>
    <p:extLst>
      <p:ext uri="{BB962C8B-B14F-4D97-AF65-F5344CB8AC3E}">
        <p14:creationId xmlns:p14="http://schemas.microsoft.com/office/powerpoint/2010/main" val="85472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/>
              <a:t>Фабрика игрушек «Алина»</a:t>
            </a:r>
            <a:endParaRPr lang="ru-RU" sz="3200" b="1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268760"/>
            <a:ext cx="4038600" cy="3028950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8788" y="1272619"/>
            <a:ext cx="4034671" cy="3026003"/>
          </a:xfrm>
        </p:spPr>
      </p:pic>
    </p:spTree>
    <p:extLst>
      <p:ext uri="{BB962C8B-B14F-4D97-AF65-F5344CB8AC3E}">
        <p14:creationId xmlns:p14="http://schemas.microsoft.com/office/powerpoint/2010/main" val="3534709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412776"/>
            <a:ext cx="8363272" cy="347224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Задачи:</a:t>
            </a:r>
            <a:br>
              <a:rPr lang="ru-RU" dirty="0" smtClean="0"/>
            </a:br>
            <a:r>
              <a:rPr lang="ru-RU" dirty="0" smtClean="0"/>
              <a:t>1.Расширять и закреплять представления детей о родном крае.</a:t>
            </a:r>
            <a:br>
              <a:rPr lang="ru-RU" dirty="0" smtClean="0"/>
            </a:br>
            <a:r>
              <a:rPr lang="ru-RU" dirty="0" smtClean="0"/>
              <a:t>2.Обогащать эстетический опыт.</a:t>
            </a:r>
            <a:br>
              <a:rPr lang="ru-RU" dirty="0" smtClean="0"/>
            </a:br>
            <a:r>
              <a:rPr lang="ru-RU" dirty="0" smtClean="0"/>
              <a:t>3.Воспитывать любовь к русскому народному   искусству.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331640" y="116631"/>
            <a:ext cx="695513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/>
              <a:t>	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071670" y="6143644"/>
            <a:ext cx="47149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Качканарский городской округ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39551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/>
              <a:t>Невьянская Башня</a:t>
            </a:r>
            <a:endParaRPr lang="ru-RU" sz="3200" b="1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124744"/>
            <a:ext cx="3182866" cy="4243821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1052736"/>
            <a:ext cx="3325416" cy="4433888"/>
          </a:xfrm>
        </p:spPr>
      </p:pic>
    </p:spTree>
    <p:extLst>
      <p:ext uri="{BB962C8B-B14F-4D97-AF65-F5344CB8AC3E}">
        <p14:creationId xmlns:p14="http://schemas.microsoft.com/office/powerpoint/2010/main" val="1884217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 smtClean="0"/>
              <a:t>У нас на Урале мы рады друзьям,</a:t>
            </a:r>
            <a:br>
              <a:rPr lang="ru-RU" sz="2800" dirty="0" smtClean="0"/>
            </a:br>
            <a:r>
              <a:rPr lang="ru-RU" sz="2800" dirty="0" smtClean="0"/>
              <a:t>Почёт, уваженье желанным гостям.</a:t>
            </a:r>
            <a:br>
              <a:rPr lang="ru-RU" sz="2800" dirty="0" smtClean="0"/>
            </a:br>
            <a:r>
              <a:rPr lang="ru-RU" sz="2800" dirty="0" smtClean="0"/>
              <a:t>У нас на Урале кто раз побывал,</a:t>
            </a:r>
            <a:br>
              <a:rPr lang="ru-RU" sz="2800" dirty="0" smtClean="0"/>
            </a:br>
            <a:r>
              <a:rPr lang="ru-RU" sz="2800" dirty="0" smtClean="0"/>
              <a:t>Вовек не забудет наш славный Урал.</a:t>
            </a:r>
            <a:endParaRPr lang="ru-RU" sz="2800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530225"/>
            <a:ext cx="5335182" cy="4001387"/>
          </a:xfrm>
        </p:spPr>
      </p:pic>
      <p:sp>
        <p:nvSpPr>
          <p:cNvPr id="4" name="Прямоугольник 3"/>
          <p:cNvSpPr/>
          <p:nvPr/>
        </p:nvSpPr>
        <p:spPr>
          <a:xfrm>
            <a:off x="1305820" y="0"/>
            <a:ext cx="695513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/>
              <a:t>	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071670" y="6143644"/>
            <a:ext cx="47149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Качканарский городской округ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27620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13" y="549275"/>
            <a:ext cx="8183562" cy="588963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>
                <a:solidFill>
                  <a:schemeClr val="accent1">
                    <a:tint val="88000"/>
                    <a:satMod val="150000"/>
                  </a:schemeClr>
                </a:solidFill>
              </a:rPr>
              <a:t>Список литературы</a:t>
            </a:r>
            <a:r>
              <a:rPr lang="ru-RU" dirty="0" smtClean="0">
                <a:solidFill>
                  <a:schemeClr val="accent1">
                    <a:tint val="88000"/>
                    <a:satMod val="150000"/>
                  </a:schemeClr>
                </a:solidFill>
              </a:rPr>
              <a:t>:</a:t>
            </a:r>
            <a:endParaRPr lang="ru-RU" dirty="0">
              <a:solidFill>
                <a:schemeClr val="accent1">
                  <a:tint val="88000"/>
                  <a:satMod val="1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288" y="1484313"/>
            <a:ext cx="8353425" cy="4465637"/>
          </a:xfrm>
          <a:solidFill>
            <a:schemeClr val="bg1"/>
          </a:solidFill>
        </p:spPr>
        <p:txBody>
          <a:bodyPr>
            <a:normAutofit fontScale="70000" lnSpcReduction="20000"/>
          </a:bodyPr>
          <a:lstStyle/>
          <a:p>
            <a:pPr marL="457200" indent="-457200" eaLnBrk="1" fontAlgn="auto" hangingPunct="1">
              <a:spcAft>
                <a:spcPts val="0"/>
              </a:spcAft>
              <a:buFont typeface="Wingdings 2"/>
              <a:buAutoNum type="arabicPeriod"/>
              <a:defRPr/>
            </a:pPr>
            <a:r>
              <a:rPr lang="ru-RU" b="1" dirty="0">
                <a:solidFill>
                  <a:srgbClr val="0070C0"/>
                </a:solidFill>
              </a:rPr>
              <a:t>Алёшина Н.В. Знакомство дошкольников с родным краем и страной (патриотическое воспитание). Конспекты занятий.- М.: УЦ «перспектива», 2011 г.- 296 </a:t>
            </a:r>
            <a:r>
              <a:rPr lang="ru-RU" b="1" dirty="0" err="1">
                <a:solidFill>
                  <a:srgbClr val="0070C0"/>
                </a:solidFill>
              </a:rPr>
              <a:t>с.цв.вкл</a:t>
            </a:r>
            <a:r>
              <a:rPr lang="ru-RU" b="1" dirty="0" smtClean="0">
                <a:solidFill>
                  <a:srgbClr val="0070C0"/>
                </a:solidFill>
              </a:rPr>
              <a:t>.</a:t>
            </a:r>
          </a:p>
          <a:p>
            <a:pPr marL="457200" indent="-457200" eaLnBrk="1" fontAlgn="auto" hangingPunct="1">
              <a:spcAft>
                <a:spcPts val="0"/>
              </a:spcAft>
              <a:buFont typeface="Wingdings 2"/>
              <a:buAutoNum type="arabicPeriod"/>
              <a:defRPr/>
            </a:pPr>
            <a:endParaRPr lang="ru-RU" b="1" dirty="0">
              <a:solidFill>
                <a:srgbClr val="0070C0"/>
              </a:solidFill>
            </a:endParaRPr>
          </a:p>
          <a:p>
            <a:pPr marL="457200" indent="-457200" eaLnBrk="1" fontAlgn="auto" hangingPunct="1">
              <a:spcAft>
                <a:spcPts val="0"/>
              </a:spcAft>
              <a:buFont typeface="Wingdings 2"/>
              <a:buAutoNum type="arabicPeriod"/>
              <a:defRPr/>
            </a:pPr>
            <a:r>
              <a:rPr lang="ru-RU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 детства - в отрочество: программа для родителей и воспитателей по формированию здоровья и развитию детей от 1 года до 7 лет/ </a:t>
            </a:r>
            <a:r>
              <a:rPr lang="ru-RU" b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Т.Н.Доронова</a:t>
            </a:r>
            <a:r>
              <a:rPr lang="ru-RU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ru-RU" b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Л.Н.Галигузова</a:t>
            </a:r>
            <a:r>
              <a:rPr lang="ru-RU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ru-RU" b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Л.Г.Голубева</a:t>
            </a:r>
            <a:r>
              <a:rPr lang="ru-RU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и др.- М.: Просвещение, 2007._303 с.: ил</a:t>
            </a:r>
            <a:r>
              <a:rPr lang="ru-RU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457200" indent="-457200" eaLnBrk="1" fontAlgn="auto" hangingPunct="1">
              <a:spcAft>
                <a:spcPts val="0"/>
              </a:spcAft>
              <a:buFont typeface="Wingdings 2"/>
              <a:buAutoNum type="arabicPeriod"/>
              <a:defRPr/>
            </a:pPr>
            <a:endParaRPr lang="ru-RU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 eaLnBrk="1" fontAlgn="auto" hangingPunct="1">
              <a:spcAft>
                <a:spcPts val="0"/>
              </a:spcAft>
              <a:buFont typeface="Wingdings 2"/>
              <a:buAutoNum type="arabicPeriod"/>
              <a:defRPr/>
            </a:pPr>
            <a:r>
              <a:rPr lang="ru-RU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Методические разработки воспитателей детских садов </a:t>
            </a:r>
            <a:r>
              <a:rPr lang="ru-RU" b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г.Качканара</a:t>
            </a:r>
            <a:r>
              <a:rPr lang="ru-RU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«Уральская горная страна»/ федеральное агентство по образованию ГОУ ВПО «Уральский государственный горный университет»</a:t>
            </a:r>
          </a:p>
          <a:p>
            <a:pPr marL="265176" indent="-265176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619672" y="5949280"/>
            <a:ext cx="51480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Качканарский городской </a:t>
            </a:r>
            <a:r>
              <a:rPr lang="ru-RU" dirty="0" smtClean="0"/>
              <a:t>округ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56201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332</TotalTime>
  <Words>566</Words>
  <Application>Microsoft Office PowerPoint</Application>
  <PresentationFormat>Экран (4:3)</PresentationFormat>
  <Paragraphs>78</Paragraphs>
  <Slides>22</Slides>
  <Notes>5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Аспект</vt:lpstr>
      <vt:lpstr>Элективная программа</vt:lpstr>
      <vt:lpstr>Пояснительная записка.</vt:lpstr>
      <vt:lpstr>Цель: Возможность разнообразить досуг детей дошкольного возраста и обогатить  их жизненный, чувственный опыт.</vt:lpstr>
      <vt:lpstr>Задачи:</vt:lpstr>
      <vt:lpstr>В зависимости  от вида музея в работе с детьми реализовались частные задачи.</vt:lpstr>
      <vt:lpstr>Конно- спортивный комплекс «Верба».Нижнетуринский район.</vt:lpstr>
      <vt:lpstr>Ферма по выращиванию оленей и страусов. Посёлок Висим.</vt:lpstr>
      <vt:lpstr>Задачи:  1.Закрепить представления  детей о флоре и фауне  природной зоны. 2.Формировать способность наблюдать за жизнью , повадками животных в естественной среде. 3.Развивать умение видеть красоту и многообразие окружающего мира. 4.Способствовать возникновению желания бережно и с любовью относиться к ней.</vt:lpstr>
      <vt:lpstr>Музей « УВЗ».г.Н-Тагил.</vt:lpstr>
      <vt:lpstr>Задачи: 1.Расширять и закреплять представления детей о достижениях завода. 2.Осознавать их практическое применение в жизни. 3.Обогащать интеллектуальный опыт деией. </vt:lpstr>
      <vt:lpstr>Историко- краеведческий музей «Природы и окружающей среды».г.Н-Тагил.</vt:lpstr>
      <vt:lpstr>Музей « ГОКа».г.Качканар.</vt:lpstr>
      <vt:lpstr>Задачи: 1.Расширять и закреплять представления детей о родном крае. 2.Воспитывать любовь и бережное отношение к малой родине. 3.Формировать желание участвовать в общесвенной жизни города. </vt:lpstr>
      <vt:lpstr>Сказка « По- щучьему велению».Нижнетагильский драматический театр.</vt:lpstr>
      <vt:lpstr>«Цирк». г. Нижний-Тагил.</vt:lpstr>
      <vt:lpstr>Задачи: 1.Расширять и закреплять представления детей о театре, театральных жанрах. 2.Обогащать эстетический опыт. 3.Воспитывать любовь к этим видам искуства</vt:lpstr>
      <vt:lpstr>Гончарная мастерская</vt:lpstr>
      <vt:lpstr>Фабрика игрушек «Алина»</vt:lpstr>
      <vt:lpstr>Задачи: 1.Расширять и закреплять представления детей о родном крае. 2.Обогащать эстетический опыт. 3.Воспитывать любовь к русскому народному   искусству.</vt:lpstr>
      <vt:lpstr>Невьянская Башня</vt:lpstr>
      <vt:lpstr>У нас на Урале мы рады друзьям, Почёт, уваженье желанным гостям. У нас на Урале кто раз побывал, Вовек не забудет наш славный Урал.</vt:lpstr>
      <vt:lpstr>Список литературы: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Элективная программа</dc:title>
  <dc:creator>1</dc:creator>
  <cp:lastModifiedBy>1</cp:lastModifiedBy>
  <cp:revision>57</cp:revision>
  <dcterms:modified xsi:type="dcterms:W3CDTF">2022-04-26T16:03:21Z</dcterms:modified>
</cp:coreProperties>
</file>