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8" r:id="rId6"/>
    <p:sldId id="262" r:id="rId7"/>
    <p:sldId id="263" r:id="rId8"/>
    <p:sldId id="264" r:id="rId9"/>
    <p:sldId id="269" r:id="rId10"/>
    <p:sldId id="265" r:id="rId11"/>
    <p:sldId id="266" r:id="rId12"/>
    <p:sldId id="267" r:id="rId13"/>
    <p:sldId id="272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E1322C-ED8A-4ECD-A6FA-69DE2D3E41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667375" y="57151"/>
            <a:ext cx="6381750" cy="1914524"/>
          </a:xfrm>
        </p:spPr>
        <p:txBody>
          <a:bodyPr anchor="b"/>
          <a:lstStyle>
            <a:lvl1pPr algn="ctr">
              <a:defRPr sz="6000" b="1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91586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B53B7DA-E319-400B-AA9B-2BF4C84591F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-5782"/>
            <a:ext cx="12191998" cy="1741714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FF3935-A434-465C-B9C4-DC327A50A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2675" y="18255"/>
            <a:ext cx="9753600" cy="1325563"/>
          </a:xfrm>
        </p:spPr>
        <p:txBody>
          <a:bodyPr/>
          <a:lstStyle>
            <a:lvl1pPr>
              <a:defRPr b="1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252B50-0116-471A-9C04-BCCADDF634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  <a:lvl2pPr>
              <a:defRPr>
                <a:solidFill>
                  <a:schemeClr val="accent2">
                    <a:lumMod val="75000"/>
                  </a:schemeClr>
                </a:solidFill>
              </a:defRPr>
            </a:lvl2pPr>
            <a:lvl3pPr>
              <a:defRPr>
                <a:solidFill>
                  <a:schemeClr val="accent2">
                    <a:lumMod val="75000"/>
                  </a:schemeClr>
                </a:solidFill>
              </a:defRPr>
            </a:lvl3pPr>
            <a:lvl4pPr>
              <a:defRPr>
                <a:solidFill>
                  <a:schemeClr val="accent2">
                    <a:lumMod val="75000"/>
                  </a:schemeClr>
                </a:solidFill>
              </a:defRPr>
            </a:lvl4pPr>
            <a:lvl5pPr>
              <a:defRPr>
                <a:solidFill>
                  <a:schemeClr val="accent2">
                    <a:lumMod val="75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770339-FAF9-498C-B112-4A60E00F5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5136D-E666-4423-9676-90C482C180BE}" type="datetimeFigureOut">
              <a:rPr lang="ru-RU" smtClean="0"/>
              <a:t>пн 31.01.22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3308909-539D-4600-847F-6DD98C404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F4E6230-4D46-4EC2-99E9-67BAB7DE1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E3F7D-7E1E-4A88-8451-CE896C0E0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07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173BB3-25A3-42A8-81F0-EDBFAE195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74F1FB1-E185-4D23-92C9-2D1E49438B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A6E4436-E7BF-474E-BB77-6081CD5B6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5136D-E666-4423-9676-90C482C180BE}" type="datetimeFigureOut">
              <a:rPr lang="ru-RU" smtClean="0"/>
              <a:t>пн 31.01.22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4D872B4-84E7-41A6-863E-5D1C6FFD9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2BDF55D-302C-4B2D-9377-EA9DDFCBD1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E3F7D-7E1E-4A88-8451-CE896C0E0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3057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CB0B21E-CBE4-4267-B2D2-E7B8E02F3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1FF5A11-828B-417B-8A8D-B544ED1C035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56E6440-96F1-45E0-907A-15E0870642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A4E7227-0CB9-412A-A11F-E1B32D98AF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5136D-E666-4423-9676-90C482C180BE}" type="datetimeFigureOut">
              <a:rPr lang="ru-RU" smtClean="0"/>
              <a:t>пн 31.01.22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8F3B9F6-5585-4264-AF7E-DEBB3C7F6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DC4D860-ACFD-41E7-BBF7-328940BCE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E3F7D-7E1E-4A88-8451-CE896C0E0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9595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5B3FA3-2757-4B19-8D0E-9506EBB2EA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F48CB63-0F73-4DF4-96A6-D989480747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2E4BDF7-24D6-41B9-89D6-563456F205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261A751-76FB-4300-A139-9F1A78A062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87F38A7-921B-4A3E-898C-700E0299FE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CD0D85B-D00A-4226-9C2E-167EDEEEC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5136D-E666-4423-9676-90C482C180BE}" type="datetimeFigureOut">
              <a:rPr lang="ru-RU" smtClean="0"/>
              <a:t>пн 31.01.22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637F47E-403D-45B2-96DA-7A676FC53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3736EB3-1E9F-487F-90BD-FC7C0B8F5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E3F7D-7E1E-4A88-8451-CE896C0E0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3002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5C69549-E5C0-42C0-A125-62F0DB1A4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CD6EA74-2DB6-4C85-A774-8D3D0EF0D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5136D-E666-4423-9676-90C482C180BE}" type="datetimeFigureOut">
              <a:rPr lang="ru-RU" smtClean="0"/>
              <a:t>пн 31.01.22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956DFE1-31C1-46AF-9F17-14DD57837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D15E1F8-888C-4052-B32C-6B5991966B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E3F7D-7E1E-4A88-8451-CE896C0E0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736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AB2AA3C-7617-4A5C-83C8-413BFDDDE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5136D-E666-4423-9676-90C482C180BE}" type="datetimeFigureOut">
              <a:rPr lang="ru-RU" smtClean="0"/>
              <a:t>пн 31.01.22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89C991C-305B-4491-9089-CE568051C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F3C3D20-B31E-49AE-96F7-F7C53B6441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E3F7D-7E1E-4A88-8451-CE896C0E0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943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495679-44D7-4E94-B377-3183B76B9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FE04AC0-4202-48D3-8290-44D86E318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F305F81-1C0E-472B-8ABC-49AED6E3A3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6BA60D0-3C90-4B89-A8A3-BF015E7CC1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5136D-E666-4423-9676-90C482C180BE}" type="datetimeFigureOut">
              <a:rPr lang="ru-RU" smtClean="0"/>
              <a:t>пн 31.01.22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2B08EFA-899F-4165-BBD2-AEDB9A0B4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CC86E68-9658-468F-A491-661A5836D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E3F7D-7E1E-4A88-8451-CE896C0E0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36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4B6274-2366-42CD-A76A-CC782641E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D7A5CF4-6453-4B0A-9CC9-6657955E1B1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CF770C8-D2AF-4CF6-946D-E813B06D63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F9AF9A8-A912-4908-AEE0-953F8E5CDD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5136D-E666-4423-9676-90C482C180BE}" type="datetimeFigureOut">
              <a:rPr lang="ru-RU" smtClean="0"/>
              <a:t>пн 31.01.22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2020335-B526-49FD-A098-8171585704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2DF3E27-CED9-4DBF-B26D-A1B6CBB103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E3F7D-7E1E-4A88-8451-CE896C0E0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6703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ED7E32-3400-4D63-BFED-F7EBA722F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7ABF597-FE66-4598-B4AC-071AE4D49D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C93FC2A-D58C-4695-BB7B-28067B70C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5136D-E666-4423-9676-90C482C180BE}" type="datetimeFigureOut">
              <a:rPr lang="ru-RU" smtClean="0"/>
              <a:t>пн 31.01.22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D38435-ED3A-49B2-A1B0-45344B590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ED4F97E-BB43-484A-BA19-6A2EBD842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E3F7D-7E1E-4A88-8451-CE896C0E0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45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B49CCF6-3D19-4EB9-AFB8-297CB3B7EF0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B1F4BD9-1E3B-4D78-A3A9-F8F93E0905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D2A7E5B-326A-4F8F-ACD5-8AE74D94D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5136D-E666-4423-9676-90C482C180BE}" type="datetimeFigureOut">
              <a:rPr lang="ru-RU" smtClean="0"/>
              <a:t>пн 31.01.22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244D203-10B9-409B-9711-D84BF169E3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9DA813-D245-43C7-9E33-F6E817DFA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6E3F7D-7E1E-4A88-8451-CE896C0E0D5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760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s://presentation-creation.ru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B69574-7D6B-4C65-8746-02BAF59DA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8516DE8-8901-4262-880F-C11A0BEE70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2F08F9-9DC9-4268-841F-EE5D3AE63B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5136D-E666-4423-9676-90C482C180BE}" type="datetimeFigureOut">
              <a:rPr lang="ru-RU" smtClean="0"/>
              <a:t>пн 31.01.22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7046A8-8E79-40FB-96E2-42CEFFC02A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0859F98-2616-4E4D-8880-C3F1F7C051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E3F7D-7E1E-4A88-8451-CE896C0E0D50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3"/>
            <a:extLst>
              <a:ext uri="{FF2B5EF4-FFF2-40B4-BE49-F238E27FC236}">
                <a16:creationId xmlns:a16="http://schemas.microsoft.com/office/drawing/2014/main" id="{4348BB99-0BFF-41BD-9D9D-8FB5F1326057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4000" y="367393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9645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DD2745-47F1-4C93-8E11-ADC46197A5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16557" y="57151"/>
            <a:ext cx="7132568" cy="1914524"/>
          </a:xfrm>
        </p:spPr>
        <p:txBody>
          <a:bodyPr>
            <a:norm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урока: </a:t>
            </a:r>
            <a:b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 Правописание слов с парными по глухости-звонкости согласными в корне»</a:t>
            </a:r>
          </a:p>
        </p:txBody>
      </p:sp>
    </p:spTree>
    <p:extLst>
      <p:ext uri="{BB962C8B-B14F-4D97-AF65-F5344CB8AC3E}">
        <p14:creationId xmlns:p14="http://schemas.microsoft.com/office/powerpoint/2010/main" val="2363076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EE0525-2012-4B8F-B372-F16F023373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2675" y="-702365"/>
            <a:ext cx="9753600" cy="3313043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найти проверочное слово для обозначения буквой парного по глухости-звонкости согласного звука на конце слова или перед другими парными согласными в корне?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B0DF345-395E-4A9C-ABD7-53C13642FF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/>
              <a:t>Чтоб найти проверочное слово для обозначения буквой парного по глухости-звонкости согласного звука на конце слова или перед другими парными согласными в корне, надо изменить слово или подобрать однокоренное слово так, чтобы парный согласный звук стоял перед гласным звуком или звуками </a:t>
            </a:r>
            <a:r>
              <a:rPr lang="en-US" sz="3200" dirty="0"/>
              <a:t>[</a:t>
            </a:r>
            <a:r>
              <a:rPr lang="ru-RU" sz="3200" dirty="0"/>
              <a:t>л</a:t>
            </a:r>
            <a:r>
              <a:rPr lang="en-US" sz="3200" dirty="0"/>
              <a:t>]</a:t>
            </a:r>
            <a:r>
              <a:rPr lang="ru-RU" sz="3200" dirty="0"/>
              <a:t>, </a:t>
            </a:r>
            <a:r>
              <a:rPr lang="en-US" sz="3200" dirty="0"/>
              <a:t>[</a:t>
            </a:r>
            <a:r>
              <a:rPr lang="ru-RU" sz="3200" dirty="0"/>
              <a:t>м</a:t>
            </a:r>
            <a:r>
              <a:rPr lang="en-US" sz="3200" dirty="0"/>
              <a:t>]</a:t>
            </a:r>
            <a:r>
              <a:rPr lang="ru-RU" sz="3200" dirty="0"/>
              <a:t>, </a:t>
            </a:r>
            <a:r>
              <a:rPr lang="en-US" sz="3200" dirty="0"/>
              <a:t>[</a:t>
            </a:r>
            <a:r>
              <a:rPr lang="ru-RU" sz="3200" dirty="0"/>
              <a:t>р</a:t>
            </a:r>
            <a:r>
              <a:rPr lang="en-US" sz="3200" dirty="0"/>
              <a:t>]</a:t>
            </a:r>
            <a:r>
              <a:rPr lang="ru-RU" sz="3200" dirty="0"/>
              <a:t>, </a:t>
            </a:r>
            <a:r>
              <a:rPr lang="en-US" sz="3200" dirty="0"/>
              <a:t>[</a:t>
            </a:r>
            <a:r>
              <a:rPr lang="ru-RU" sz="3200" dirty="0"/>
              <a:t>в</a:t>
            </a:r>
            <a:r>
              <a:rPr lang="en-US" sz="3200" dirty="0"/>
              <a:t>]</a:t>
            </a:r>
            <a:r>
              <a:rPr lang="ru-RU" sz="3200" dirty="0"/>
              <a:t>, </a:t>
            </a:r>
            <a:r>
              <a:rPr lang="en-US" sz="3200" dirty="0"/>
              <a:t>[</a:t>
            </a:r>
            <a:r>
              <a:rPr lang="ru-RU" sz="3200" dirty="0"/>
              <a:t>н</a:t>
            </a:r>
            <a:r>
              <a:rPr lang="en-US" sz="3200" dirty="0"/>
              <a:t>]</a:t>
            </a:r>
            <a:r>
              <a:rPr lang="ru-RU" sz="3200" dirty="0"/>
              <a:t>:</a:t>
            </a:r>
            <a:endParaRPr lang="en-US" sz="3200" dirty="0"/>
          </a:p>
          <a:p>
            <a:pPr marL="0" indent="0">
              <a:buNone/>
            </a:pPr>
            <a:r>
              <a:rPr lang="ru-RU" sz="3200" dirty="0"/>
              <a:t>Бере</a:t>
            </a:r>
            <a:r>
              <a:rPr lang="ru-RU" sz="3200" b="1" dirty="0"/>
              <a:t>г</a:t>
            </a:r>
            <a:r>
              <a:rPr lang="ru-RU" sz="3200" dirty="0"/>
              <a:t>-бере</a:t>
            </a:r>
            <a:r>
              <a:rPr lang="ru-RU" sz="3200" b="1" dirty="0"/>
              <a:t>г</a:t>
            </a:r>
            <a:r>
              <a:rPr lang="ru-RU" sz="3200" u="sng" dirty="0"/>
              <a:t>а</a:t>
            </a:r>
            <a:r>
              <a:rPr lang="ru-RU" sz="3200" dirty="0"/>
              <a:t>´                                    морко</a:t>
            </a:r>
            <a:r>
              <a:rPr lang="ru-RU" sz="3200" b="1" dirty="0"/>
              <a:t>в</a:t>
            </a:r>
            <a:r>
              <a:rPr lang="ru-RU" sz="3200" dirty="0"/>
              <a:t>ка- морко</a:t>
            </a:r>
            <a:r>
              <a:rPr lang="ru-RU" sz="3200" b="1" dirty="0"/>
              <a:t>в</a:t>
            </a:r>
            <a:r>
              <a:rPr lang="ru-RU" sz="3200" u="sng" dirty="0"/>
              <a:t>н</a:t>
            </a:r>
            <a:r>
              <a:rPr lang="ru-RU" sz="3200" dirty="0"/>
              <a:t>ый</a:t>
            </a:r>
          </a:p>
          <a:p>
            <a:pPr marL="0" indent="0">
              <a:buNone/>
            </a:pPr>
            <a:r>
              <a:rPr lang="ru-RU" sz="3200" dirty="0"/>
              <a:t>Хирур</a:t>
            </a:r>
            <a:r>
              <a:rPr lang="ru-RU" sz="3200" b="1" dirty="0"/>
              <a:t>г</a:t>
            </a:r>
            <a:r>
              <a:rPr lang="ru-RU" sz="3200" dirty="0"/>
              <a:t>- хирур</a:t>
            </a:r>
            <a:r>
              <a:rPr lang="ru-RU" sz="3200" b="1" dirty="0"/>
              <a:t>г</a:t>
            </a:r>
            <a:r>
              <a:rPr lang="ru-RU" sz="3200" u="sng" dirty="0"/>
              <a:t>и</a:t>
            </a:r>
            <a:r>
              <a:rPr lang="ru-RU" sz="3200" dirty="0"/>
              <a:t>´                               сне</a:t>
            </a:r>
            <a:r>
              <a:rPr lang="ru-RU" sz="3200" b="1" dirty="0"/>
              <a:t>ж</a:t>
            </a:r>
            <a:r>
              <a:rPr lang="ru-RU" sz="3200" dirty="0"/>
              <a:t>ки- сне</a:t>
            </a:r>
            <a:r>
              <a:rPr lang="ru-RU" sz="3200" b="1" dirty="0"/>
              <a:t>ж</a:t>
            </a:r>
            <a:r>
              <a:rPr lang="ru-RU" sz="3200" u="sng" dirty="0"/>
              <a:t>н</a:t>
            </a:r>
            <a:r>
              <a:rPr lang="ru-RU" sz="3200" dirty="0"/>
              <a:t>ый</a:t>
            </a:r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F69AB093-EBDD-46B0-9F46-C486CAD8EC65}"/>
              </a:ext>
            </a:extLst>
          </p:cNvPr>
          <p:cNvSpPr txBox="1">
            <a:spLocks/>
          </p:cNvSpPr>
          <p:nvPr/>
        </p:nvSpPr>
        <p:spPr>
          <a:xfrm>
            <a:off x="3962400" y="6440529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0916197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54468A-93DB-4DB2-895F-F5C6AE0E3D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Работа с учебником.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F4D64C1-9D8A-426C-BF6F-4EDDFDF9D33D}"/>
              </a:ext>
            </a:extLst>
          </p:cNvPr>
          <p:cNvSpPr txBox="1">
            <a:spLocks/>
          </p:cNvSpPr>
          <p:nvPr/>
        </p:nvSpPr>
        <p:spPr>
          <a:xfrm>
            <a:off x="3962400" y="6440529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2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63A0C2B-CB7A-453A-8104-AE3CAEDB3B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9141" y="1153603"/>
            <a:ext cx="9575938" cy="56520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DD142EE-9E06-443F-8D79-B36034761F41}"/>
              </a:ext>
            </a:extLst>
          </p:cNvPr>
          <p:cNvSpPr txBox="1"/>
          <p:nvPr/>
        </p:nvSpPr>
        <p:spPr>
          <a:xfrm>
            <a:off x="3962400" y="2304955"/>
            <a:ext cx="51948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dirty="0">
                <a:solidFill>
                  <a:schemeClr val="bg1"/>
                </a:solidFill>
                <a:latin typeface="Bickham Script One" panose="030304020407070D0D06" pitchFamily="66" charset="0"/>
                <a:cs typeface="Microsoft Uighur" panose="02000000000000000000" pitchFamily="2" charset="-78"/>
              </a:rPr>
              <a:t>Тринадцатое декабря.</a:t>
            </a:r>
          </a:p>
          <a:p>
            <a:pPr algn="ctr"/>
            <a:r>
              <a:rPr lang="ru-RU" sz="5400" dirty="0">
                <a:solidFill>
                  <a:schemeClr val="bg1"/>
                </a:solidFill>
                <a:latin typeface="Bickham Script One" panose="030304020407070D0D06" pitchFamily="66" charset="0"/>
                <a:cs typeface="Microsoft Uighur" panose="02000000000000000000" pitchFamily="2" charset="-78"/>
              </a:rPr>
              <a:t>Классная работа.</a:t>
            </a:r>
          </a:p>
        </p:txBody>
      </p:sp>
    </p:spTree>
    <p:extLst>
      <p:ext uri="{BB962C8B-B14F-4D97-AF65-F5344CB8AC3E}">
        <p14:creationId xmlns:p14="http://schemas.microsoft.com/office/powerpoint/2010/main" val="147008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D0C0A6-FB65-4ED1-AAD2-0F995C8ED8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Работа с учебником.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7C24296-7B5C-41E1-AF5E-92E14428B9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00249"/>
            <a:ext cx="4933950" cy="41767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7200" dirty="0"/>
              <a:t>Учебник- стр. 114, упр. 215</a:t>
            </a:r>
            <a:endParaRPr lang="en-US" sz="72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EEAFAFB-1E8B-4790-AB92-1C825C5212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496050" y="1825625"/>
            <a:ext cx="3952875" cy="3952875"/>
          </a:xfrm>
          <a:prstGeom prst="rect">
            <a:avLst/>
          </a:prstGeom>
        </p:spPr>
      </p:pic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4AB16B42-C143-47CA-B516-820EF4E51DC5}"/>
              </a:ext>
            </a:extLst>
          </p:cNvPr>
          <p:cNvSpPr txBox="1">
            <a:spLocks/>
          </p:cNvSpPr>
          <p:nvPr/>
        </p:nvSpPr>
        <p:spPr>
          <a:xfrm>
            <a:off x="3962400" y="6440529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406537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AF8E371D-741B-473C-BA7C-A42C2A78E9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653" y="1590261"/>
            <a:ext cx="11262693" cy="4845499"/>
          </a:xfrm>
        </p:spPr>
      </p:pic>
    </p:spTree>
    <p:extLst>
      <p:ext uri="{BB962C8B-B14F-4D97-AF65-F5344CB8AC3E}">
        <p14:creationId xmlns:p14="http://schemas.microsoft.com/office/powerpoint/2010/main" val="157899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660D72-CE0D-49F7-A206-CFC85E90E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Упражнение 215.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2B8209-F784-4A17-B6B9-F84012BADAA3}"/>
              </a:ext>
            </a:extLst>
          </p:cNvPr>
          <p:cNvSpPr txBox="1"/>
          <p:nvPr/>
        </p:nvSpPr>
        <p:spPr>
          <a:xfrm>
            <a:off x="530087" y="1866972"/>
            <a:ext cx="1113182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Ни пером описать, ни в сказке сказать-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фразеологизм означает восхищение чем-то прекрасным, которое трудно передать словами. О ком-либо или о чём-либо сказочно красивом, чудесном, необычайном.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EE6FF7C0-0FE1-412E-ACBE-9F7BDD81821B}"/>
              </a:ext>
            </a:extLst>
          </p:cNvPr>
          <p:cNvSpPr txBox="1"/>
          <p:nvPr/>
        </p:nvSpPr>
        <p:spPr>
          <a:xfrm>
            <a:off x="530087" y="4293704"/>
            <a:ext cx="107872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Невзначай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-случайно, без умысла и подготовки. </a:t>
            </a:r>
          </a:p>
        </p:txBody>
      </p:sp>
    </p:spTree>
    <p:extLst>
      <p:ext uri="{BB962C8B-B14F-4D97-AF65-F5344CB8AC3E}">
        <p14:creationId xmlns:p14="http://schemas.microsoft.com/office/powerpoint/2010/main" val="52478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C4EE3A-B3D2-4071-800D-DD485185D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Упражнение 215.</a:t>
            </a:r>
          </a:p>
        </p:txBody>
      </p:sp>
      <p:sp>
        <p:nvSpPr>
          <p:cNvPr id="7" name="Нижний колонтитул 4">
            <a:extLst>
              <a:ext uri="{FF2B5EF4-FFF2-40B4-BE49-F238E27FC236}">
                <a16:creationId xmlns:a16="http://schemas.microsoft.com/office/drawing/2014/main" id="{C7EB9B2A-66D3-4ECA-8961-5EC4BE12AA6F}"/>
              </a:ext>
            </a:extLst>
          </p:cNvPr>
          <p:cNvSpPr txBox="1">
            <a:spLocks/>
          </p:cNvSpPr>
          <p:nvPr/>
        </p:nvSpPr>
        <p:spPr>
          <a:xfrm>
            <a:off x="3962400" y="6440529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2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B561C15-4752-443B-90EF-041D245EC0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А в л</a:t>
            </a:r>
            <a:r>
              <a:rPr lang="ru-RU" u="sng" dirty="0"/>
              <a:t>е</a:t>
            </a:r>
            <a:r>
              <a:rPr lang="ru-RU" dirty="0"/>
              <a:t>су моро</a:t>
            </a:r>
            <a:r>
              <a:rPr lang="ru-RU" u="sng" dirty="0"/>
              <a:t>з</a:t>
            </a:r>
            <a:r>
              <a:rPr lang="ru-RU" dirty="0"/>
              <a:t> кружева развесил – ни п</a:t>
            </a:r>
            <a:r>
              <a:rPr lang="ru-RU" u="sng" dirty="0"/>
              <a:t>е</a:t>
            </a:r>
            <a:r>
              <a:rPr lang="ru-RU" dirty="0"/>
              <a:t>ром оп</a:t>
            </a:r>
            <a:r>
              <a:rPr lang="ru-RU" u="sng" dirty="0"/>
              <a:t>и</a:t>
            </a:r>
            <a:r>
              <a:rPr lang="ru-RU" dirty="0"/>
              <a:t>сать, ни в ска</a:t>
            </a:r>
            <a:r>
              <a:rPr lang="ru-RU" u="sng" dirty="0"/>
              <a:t>з</a:t>
            </a:r>
            <a:r>
              <a:rPr lang="ru-RU" dirty="0"/>
              <a:t>ке ск</a:t>
            </a:r>
            <a:r>
              <a:rPr lang="ru-RU" u="sng" dirty="0"/>
              <a:t>а</a:t>
            </a:r>
            <a:r>
              <a:rPr lang="ru-RU" dirty="0"/>
              <a:t>зать! Невзначай зацепишь – л</a:t>
            </a:r>
            <a:r>
              <a:rPr lang="ru-RU" u="sng" dirty="0"/>
              <a:t>е</a:t>
            </a:r>
            <a:r>
              <a:rPr lang="ru-RU" dirty="0"/>
              <a:t>тит на ша</a:t>
            </a:r>
            <a:r>
              <a:rPr lang="ru-RU" u="sng" dirty="0"/>
              <a:t>п</a:t>
            </a:r>
            <a:r>
              <a:rPr lang="ru-RU" dirty="0"/>
              <a:t>ки алмазная ле</a:t>
            </a:r>
            <a:r>
              <a:rPr lang="ru-RU" u="sng" dirty="0"/>
              <a:t>г</a:t>
            </a:r>
            <a:r>
              <a:rPr lang="ru-RU" dirty="0"/>
              <a:t>кая пыль.</a:t>
            </a:r>
          </a:p>
          <a:p>
            <a:pPr marL="0" indent="0" algn="r">
              <a:buNone/>
            </a:pPr>
            <a:r>
              <a:rPr lang="ru-RU" dirty="0"/>
              <a:t>И. Соколов- Микитов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DBD21F-AC7A-448F-9384-B91B13724C35}"/>
              </a:ext>
            </a:extLst>
          </p:cNvPr>
          <p:cNvSpPr txBox="1"/>
          <p:nvPr/>
        </p:nvSpPr>
        <p:spPr>
          <a:xfrm>
            <a:off x="838200" y="4784035"/>
            <a:ext cx="25115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Алмазн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ая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67F2F176-03A3-4633-96DB-A6849FE25D05}"/>
              </a:ext>
            </a:extLst>
          </p:cNvPr>
          <p:cNvSpPr/>
          <p:nvPr/>
        </p:nvSpPr>
        <p:spPr>
          <a:xfrm>
            <a:off x="2703443" y="5075583"/>
            <a:ext cx="646342" cy="344556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олилиния: фигура 19">
            <a:extLst>
              <a:ext uri="{FF2B5EF4-FFF2-40B4-BE49-F238E27FC236}">
                <a16:creationId xmlns:a16="http://schemas.microsoft.com/office/drawing/2014/main" id="{1617C474-235D-4FCC-910D-2E4019E6AEDB}"/>
              </a:ext>
            </a:extLst>
          </p:cNvPr>
          <p:cNvSpPr/>
          <p:nvPr/>
        </p:nvSpPr>
        <p:spPr>
          <a:xfrm>
            <a:off x="993913" y="4729444"/>
            <a:ext cx="1502421" cy="465408"/>
          </a:xfrm>
          <a:custGeom>
            <a:avLst/>
            <a:gdLst>
              <a:gd name="connsiteX0" fmla="*/ 0 w 1502421"/>
              <a:gd name="connsiteY0" fmla="*/ 187113 h 324051"/>
              <a:gd name="connsiteX1" fmla="*/ 636104 w 1502421"/>
              <a:gd name="connsiteY1" fmla="*/ 1582 h 324051"/>
              <a:gd name="connsiteX2" fmla="*/ 1417983 w 1502421"/>
              <a:gd name="connsiteY2" fmla="*/ 279878 h 324051"/>
              <a:gd name="connsiteX3" fmla="*/ 1444487 w 1502421"/>
              <a:gd name="connsiteY3" fmla="*/ 319634 h 324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02421" h="324051">
                <a:moveTo>
                  <a:pt x="0" y="187113"/>
                </a:moveTo>
                <a:cubicBezTo>
                  <a:pt x="199887" y="86617"/>
                  <a:pt x="399774" y="-13879"/>
                  <a:pt x="636104" y="1582"/>
                </a:cubicBezTo>
                <a:cubicBezTo>
                  <a:pt x="872435" y="17043"/>
                  <a:pt x="1283252" y="226869"/>
                  <a:pt x="1417983" y="279878"/>
                </a:cubicBezTo>
                <a:cubicBezTo>
                  <a:pt x="1552714" y="332887"/>
                  <a:pt x="1498600" y="326260"/>
                  <a:pt x="1444487" y="319634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12C1A89B-98DA-45DE-B8F4-FFDAA229E731}"/>
              </a:ext>
            </a:extLst>
          </p:cNvPr>
          <p:cNvCxnSpPr>
            <a:cxnSpLocks/>
          </p:cNvCxnSpPr>
          <p:nvPr/>
        </p:nvCxnSpPr>
        <p:spPr>
          <a:xfrm flipV="1">
            <a:off x="2496334" y="4876800"/>
            <a:ext cx="155713" cy="1987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id="{608CC1C1-A21B-4219-9231-C89E398BCE38}"/>
              </a:ext>
            </a:extLst>
          </p:cNvPr>
          <p:cNvCxnSpPr>
            <a:cxnSpLocks/>
          </p:cNvCxnSpPr>
          <p:nvPr/>
        </p:nvCxnSpPr>
        <p:spPr>
          <a:xfrm>
            <a:off x="2652047" y="4890052"/>
            <a:ext cx="51396" cy="19878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935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3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5DB742-2A35-4DB9-85C5-02C128407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Упражнение 215.</a:t>
            </a:r>
          </a:p>
        </p:txBody>
      </p:sp>
      <p:sp>
        <p:nvSpPr>
          <p:cNvPr id="4" name="Объект 5">
            <a:extLst>
              <a:ext uri="{FF2B5EF4-FFF2-40B4-BE49-F238E27FC236}">
                <a16:creationId xmlns:a16="http://schemas.microsoft.com/office/drawing/2014/main" id="{C629A163-C372-452F-83AA-FAF484F6C8DA}"/>
              </a:ext>
            </a:extLst>
          </p:cNvPr>
          <p:cNvSpPr txBox="1">
            <a:spLocks/>
          </p:cNvSpPr>
          <p:nvPr/>
        </p:nvSpPr>
        <p:spPr>
          <a:xfrm>
            <a:off x="1343634" y="2012650"/>
            <a:ext cx="1454157" cy="86702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ru-RU" sz="32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Мороз-</a:t>
            </a: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DF7F23A-DA85-4AC2-B68E-42D75F7F408F}"/>
              </a:ext>
            </a:extLst>
          </p:cNvPr>
          <p:cNvSpPr txBox="1">
            <a:spLocks/>
          </p:cNvSpPr>
          <p:nvPr/>
        </p:nvSpPr>
        <p:spPr>
          <a:xfrm>
            <a:off x="3962400" y="6440529"/>
            <a:ext cx="4267200" cy="365126"/>
          </a:xfrm>
          <a:prstGeom prst="rect">
            <a:avLst/>
          </a:prstGeom>
        </p:spPr>
        <p:txBody>
          <a:bodyPr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12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BF0702A-DE22-4A99-92AC-3CFCA5C1EBD0}"/>
              </a:ext>
            </a:extLst>
          </p:cNvPr>
          <p:cNvSpPr txBox="1"/>
          <p:nvPr/>
        </p:nvSpPr>
        <p:spPr>
          <a:xfrm>
            <a:off x="2797790" y="2012650"/>
            <a:ext cx="20426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 а р о´ с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1A5097-645C-4AAA-A66C-5E1E6BD08E6F}"/>
              </a:ext>
            </a:extLst>
          </p:cNvPr>
          <p:cNvSpPr txBox="1"/>
          <p:nvPr/>
        </p:nvSpPr>
        <p:spPr>
          <a:xfrm>
            <a:off x="4840406" y="2012650"/>
            <a:ext cx="184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- 2 слога</a:t>
            </a:r>
            <a:r>
              <a:rPr lang="ru-RU" sz="3200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56C4CF-16F1-43AD-8A5A-C130F6184688}"/>
              </a:ext>
            </a:extLst>
          </p:cNvPr>
          <p:cNvSpPr txBox="1"/>
          <p:nvPr/>
        </p:nvSpPr>
        <p:spPr>
          <a:xfrm>
            <a:off x="657366" y="2587289"/>
            <a:ext cx="83660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 –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согл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непран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твёрд.,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.;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1CDCD1-8C91-4CC9-8B6A-C7C19ACB8204}"/>
              </a:ext>
            </a:extLst>
          </p:cNvPr>
          <p:cNvSpPr txBox="1"/>
          <p:nvPr/>
        </p:nvSpPr>
        <p:spPr>
          <a:xfrm>
            <a:off x="657366" y="3088621"/>
            <a:ext cx="59231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-  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глас.,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безударн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.;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0FFEFD-7EC1-4DFB-8ADF-BC2986BE727A}"/>
              </a:ext>
            </a:extLst>
          </p:cNvPr>
          <p:cNvSpPr txBox="1"/>
          <p:nvPr/>
        </p:nvSpPr>
        <p:spPr>
          <a:xfrm>
            <a:off x="657365" y="3548508"/>
            <a:ext cx="7858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 – 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согл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непарн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твёрд.,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.;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4D5C0C-339F-4FD7-A090-C0581A5E3072}"/>
              </a:ext>
            </a:extLst>
          </p:cNvPr>
          <p:cNvSpPr txBox="1"/>
          <p:nvPr/>
        </p:nvSpPr>
        <p:spPr>
          <a:xfrm>
            <a:off x="657366" y="4054204"/>
            <a:ext cx="5022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– 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о´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глас.,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ударн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.;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D813E4B-E354-4B77-A872-A9208471EA21}"/>
              </a:ext>
            </a:extLst>
          </p:cNvPr>
          <p:cNvSpPr txBox="1"/>
          <p:nvPr/>
        </p:nvSpPr>
        <p:spPr>
          <a:xfrm>
            <a:off x="657366" y="4509727"/>
            <a:ext cx="80772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з-   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согл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глух.,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твёрд.,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парн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4FCEA1-7389-4113-A299-D320788907C2}"/>
              </a:ext>
            </a:extLst>
          </p:cNvPr>
          <p:cNvSpPr txBox="1"/>
          <p:nvPr/>
        </p:nvSpPr>
        <p:spPr>
          <a:xfrm>
            <a:off x="712668" y="5200571"/>
            <a:ext cx="32800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букв, 5 звуков</a:t>
            </a:r>
          </a:p>
        </p:txBody>
      </p:sp>
    </p:spTree>
    <p:extLst>
      <p:ext uri="{BB962C8B-B14F-4D97-AF65-F5344CB8AC3E}">
        <p14:creationId xmlns:p14="http://schemas.microsoft.com/office/powerpoint/2010/main" val="3581459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619E714D-10C3-4064-AFE8-62801DB7FC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61" y="1616765"/>
            <a:ext cx="11158078" cy="4842185"/>
          </a:xfrm>
        </p:spPr>
      </p:pic>
    </p:spTree>
    <p:extLst>
      <p:ext uri="{BB962C8B-B14F-4D97-AF65-F5344CB8AC3E}">
        <p14:creationId xmlns:p14="http://schemas.microsoft.com/office/powerpoint/2010/main" val="4135139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3B5309-E3B5-40D7-BCB7-8AD6BD63EC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Упражнение 217.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D3DE89E-63B1-4350-98DC-D3CBA90BA49E}"/>
              </a:ext>
            </a:extLst>
          </p:cNvPr>
          <p:cNvSpPr txBox="1"/>
          <p:nvPr/>
        </p:nvSpPr>
        <p:spPr>
          <a:xfrm>
            <a:off x="1351721" y="2093843"/>
            <a:ext cx="57646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Дружит белка с ши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кой,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F6AD8E4-AD94-40CC-AEDF-D3CC62897066}"/>
              </a:ext>
            </a:extLst>
          </p:cNvPr>
          <p:cNvSpPr txBox="1"/>
          <p:nvPr/>
        </p:nvSpPr>
        <p:spPr>
          <a:xfrm>
            <a:off x="1351721" y="2848930"/>
            <a:ext cx="5115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 – с кочерыжкой,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9B9318-B66B-48D6-B4D8-73C28C7F95DA}"/>
              </a:ext>
            </a:extLst>
          </p:cNvPr>
          <p:cNvSpPr txBox="1"/>
          <p:nvPr/>
        </p:nvSpPr>
        <p:spPr>
          <a:xfrm>
            <a:off x="1351720" y="3630521"/>
            <a:ext cx="51153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Жеребенок – с тра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кой,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BD90962-8BFE-4691-B5BF-15DD63166482}"/>
              </a:ext>
            </a:extLst>
          </p:cNvPr>
          <p:cNvSpPr txBox="1"/>
          <p:nvPr/>
        </p:nvSpPr>
        <p:spPr>
          <a:xfrm>
            <a:off x="1351720" y="4286504"/>
            <a:ext cx="46515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бей – с козя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кой,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F1B8F22-9615-4BB2-BFC2-92153CC1E057}"/>
              </a:ext>
            </a:extLst>
          </p:cNvPr>
          <p:cNvSpPr txBox="1"/>
          <p:nvPr/>
        </p:nvSpPr>
        <p:spPr>
          <a:xfrm>
            <a:off x="1351720" y="4932835"/>
            <a:ext cx="69176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Шмель – с цв</a:t>
            </a:r>
            <a:r>
              <a:rPr lang="ru-RU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точную пыльцой…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82A408A-CD92-4579-BF3A-FC6D108E17DF}"/>
              </a:ext>
            </a:extLst>
          </p:cNvPr>
          <p:cNvSpPr txBox="1"/>
          <p:nvPr/>
        </p:nvSpPr>
        <p:spPr>
          <a:xfrm>
            <a:off x="8375374" y="5883965"/>
            <a:ext cx="2411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 Лунин</a:t>
            </a:r>
          </a:p>
        </p:txBody>
      </p:sp>
    </p:spTree>
    <p:extLst>
      <p:ext uri="{BB962C8B-B14F-4D97-AF65-F5344CB8AC3E}">
        <p14:creationId xmlns:p14="http://schemas.microsoft.com/office/powerpoint/2010/main" val="299671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DC15A2-66AB-45D5-A80A-39C44F22B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Упражнение 217.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C97422-95C1-4109-A0E9-DD8A5E47F9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5191" y="1842051"/>
            <a:ext cx="2474843" cy="47707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3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Шмель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A2946F-AA29-4F1A-953F-AD37D7B80F1E}"/>
              </a:ext>
            </a:extLst>
          </p:cNvPr>
          <p:cNvSpPr txBox="1"/>
          <p:nvPr/>
        </p:nvSpPr>
        <p:spPr>
          <a:xfrm>
            <a:off x="2352675" y="1672799"/>
            <a:ext cx="24748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 м’ э´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лʼ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9C95C7-0CC3-4FD1-B8BB-13A884CA9036}"/>
              </a:ext>
            </a:extLst>
          </p:cNvPr>
          <p:cNvSpPr txBox="1"/>
          <p:nvPr/>
        </p:nvSpPr>
        <p:spPr>
          <a:xfrm>
            <a:off x="4632050" y="1672798"/>
            <a:ext cx="17195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- 1 слог.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36FB5E-9BF3-4155-B285-2C45191A624C}"/>
              </a:ext>
            </a:extLst>
          </p:cNvPr>
          <p:cNvSpPr txBox="1"/>
          <p:nvPr/>
        </p:nvSpPr>
        <p:spPr>
          <a:xfrm>
            <a:off x="785191" y="2319129"/>
            <a:ext cx="92334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 –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согл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глух.,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твёрд.,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непран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.;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FD1DEEC-B84A-420F-BA1D-3866CF072C88}"/>
              </a:ext>
            </a:extLst>
          </p:cNvPr>
          <p:cNvSpPr txBox="1"/>
          <p:nvPr/>
        </p:nvSpPr>
        <p:spPr>
          <a:xfrm>
            <a:off x="785191" y="2971274"/>
            <a:ext cx="81978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 – 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м’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согл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непарн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мяг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.;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AFC7327-4D1B-41A7-9FEF-01EDD3E241AA}"/>
              </a:ext>
            </a:extLst>
          </p:cNvPr>
          <p:cNvSpPr txBox="1"/>
          <p:nvPr/>
        </p:nvSpPr>
        <p:spPr>
          <a:xfrm>
            <a:off x="785191" y="3623419"/>
            <a:ext cx="46509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 –  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эʹ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глас.,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ударн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.;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50804B-1DD4-45D8-8BB5-D54F6D0D1405}"/>
              </a:ext>
            </a:extLst>
          </p:cNvPr>
          <p:cNvSpPr txBox="1"/>
          <p:nvPr/>
        </p:nvSpPr>
        <p:spPr>
          <a:xfrm>
            <a:off x="785191" y="4269750"/>
            <a:ext cx="79991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 –  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лʾ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согл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непарн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мяг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парн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.;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FBC881F-E528-4C8A-B68D-B16903ABC401}"/>
              </a:ext>
            </a:extLst>
          </p:cNvPr>
          <p:cNvSpPr txBox="1"/>
          <p:nvPr/>
        </p:nvSpPr>
        <p:spPr>
          <a:xfrm>
            <a:off x="781567" y="4916081"/>
            <a:ext cx="12410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ь- 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05C2D3C-F07B-4615-A202-C443FF295082}"/>
              </a:ext>
            </a:extLst>
          </p:cNvPr>
          <p:cNvSpPr txBox="1"/>
          <p:nvPr/>
        </p:nvSpPr>
        <p:spPr>
          <a:xfrm>
            <a:off x="781567" y="5574040"/>
            <a:ext cx="30377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букв, 4 звука</a:t>
            </a:r>
          </a:p>
        </p:txBody>
      </p:sp>
    </p:spTree>
    <p:extLst>
      <p:ext uri="{BB962C8B-B14F-4D97-AF65-F5344CB8AC3E}">
        <p14:creationId xmlns:p14="http://schemas.microsoft.com/office/powerpoint/2010/main" val="1515027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F8AB9E-9385-4992-84A1-15CDC2DE4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Домашнее задание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255C1E9-131F-4F81-97EF-78E21B806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Стр. 114, упр.  216</a:t>
            </a:r>
          </a:p>
        </p:txBody>
      </p:sp>
    </p:spTree>
    <p:extLst>
      <p:ext uri="{BB962C8B-B14F-4D97-AF65-F5344CB8AC3E}">
        <p14:creationId xmlns:p14="http://schemas.microsoft.com/office/powerpoint/2010/main" val="36404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DCAAB6-FE95-472A-A34C-1031D063FD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20383" y="-145774"/>
            <a:ext cx="7028208" cy="2928730"/>
          </a:xfrm>
        </p:spPr>
        <p:txBody>
          <a:bodyPr>
            <a:normAutofit/>
          </a:bodyPr>
          <a:lstStyle/>
          <a:p>
            <a:r>
              <a:rPr lang="ru-RU" sz="9600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56084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429</Words>
  <Application>Microsoft Office PowerPoint</Application>
  <PresentationFormat>Широкоэкранный</PresentationFormat>
  <Paragraphs>47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Bickham Script One</vt:lpstr>
      <vt:lpstr>Calibri</vt:lpstr>
      <vt:lpstr>Calibri Light</vt:lpstr>
      <vt:lpstr>Times New Roman</vt:lpstr>
      <vt:lpstr>Тема Office</vt:lpstr>
      <vt:lpstr>Тема урока:  « Правописание слов с парными по глухости-звонкости согласными в корне»</vt:lpstr>
      <vt:lpstr>Как найти проверочное слово для обозначения буквой парного по глухости-звонкости согласного звука на конце слова или перед другими парными согласными в корне?</vt:lpstr>
      <vt:lpstr>Работа с учебником.</vt:lpstr>
      <vt:lpstr>Работа с учебником.</vt:lpstr>
      <vt:lpstr>Презентация PowerPoint</vt:lpstr>
      <vt:lpstr>Упражнение 215.</vt:lpstr>
      <vt:lpstr>Упражнение 215.</vt:lpstr>
      <vt:lpstr>Упражнение 215.</vt:lpstr>
      <vt:lpstr>Презентация PowerPoint</vt:lpstr>
      <vt:lpstr>Упражнение 217.</vt:lpstr>
      <vt:lpstr>Упражнение 217.</vt:lpstr>
      <vt:lpstr>Домашнее задание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 Obstinate</dc:creator>
  <cp:lastModifiedBy>Пользователь</cp:lastModifiedBy>
  <cp:revision>11</cp:revision>
  <dcterms:created xsi:type="dcterms:W3CDTF">2021-05-01T17:59:24Z</dcterms:created>
  <dcterms:modified xsi:type="dcterms:W3CDTF">2022-01-31T13:54:00Z</dcterms:modified>
</cp:coreProperties>
</file>