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27"/>
  </p:notesMasterIdLst>
  <p:sldIdLst>
    <p:sldId id="269" r:id="rId2"/>
    <p:sldId id="270" r:id="rId3"/>
    <p:sldId id="272" r:id="rId4"/>
    <p:sldId id="273" r:id="rId5"/>
    <p:sldId id="274" r:id="rId6"/>
    <p:sldId id="275" r:id="rId7"/>
    <p:sldId id="276" r:id="rId8"/>
    <p:sldId id="277" r:id="rId9"/>
    <p:sldId id="278" r:id="rId10"/>
    <p:sldId id="279" r:id="rId11"/>
    <p:sldId id="280" r:id="rId12"/>
    <p:sldId id="281" r:id="rId13"/>
    <p:sldId id="264" r:id="rId14"/>
    <p:sldId id="265" r:id="rId15"/>
    <p:sldId id="257" r:id="rId16"/>
    <p:sldId id="258" r:id="rId17"/>
    <p:sldId id="259" r:id="rId18"/>
    <p:sldId id="260" r:id="rId19"/>
    <p:sldId id="261" r:id="rId20"/>
    <p:sldId id="262" r:id="rId21"/>
    <p:sldId id="284" r:id="rId22"/>
    <p:sldId id="263" r:id="rId23"/>
    <p:sldId id="266" r:id="rId24"/>
    <p:sldId id="267" r:id="rId25"/>
    <p:sldId id="268" r:id="rId2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A745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077" autoAdjust="0"/>
  </p:normalViewPr>
  <p:slideViewPr>
    <p:cSldViewPr>
      <p:cViewPr varScale="1">
        <p:scale>
          <a:sx n="80" d="100"/>
          <a:sy n="80" d="100"/>
        </p:scale>
        <p:origin x="246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06AEAE0-89BA-47DB-97F0-5E49783A0761}" type="datetimeFigureOut">
              <a:rPr lang="ru-RU" smtClean="0"/>
              <a:pPr/>
              <a:t>19.09.2024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BFE6E7-E8B0-49E5-8ED1-5D8B8E0E983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Загадки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BFE6E7-E8B0-49E5-8ED1-5D8B8E0E9838}" type="slidenum">
              <a:rPr lang="ru-RU" smtClean="0"/>
              <a:pPr/>
              <a:t>2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3EDC02-1681-4F78-AE5B-0B5EC7FD9B45}" type="datetimeFigureOut">
              <a:rPr lang="ru-RU" smtClean="0"/>
              <a:pPr/>
              <a:t>19.09.2024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749A21-1F22-4702-91E8-2559ADC5581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3EDC02-1681-4F78-AE5B-0B5EC7FD9B45}" type="datetimeFigureOut">
              <a:rPr lang="ru-RU" smtClean="0"/>
              <a:pPr/>
              <a:t>19.09.2024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749A21-1F22-4702-91E8-2559ADC5581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3EDC02-1681-4F78-AE5B-0B5EC7FD9B45}" type="datetimeFigureOut">
              <a:rPr lang="ru-RU" smtClean="0"/>
              <a:pPr/>
              <a:t>19.09.2024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88749A21-1F22-4702-91E8-2559ADC5581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3EDC02-1681-4F78-AE5B-0B5EC7FD9B45}" type="datetimeFigureOut">
              <a:rPr lang="ru-RU" smtClean="0"/>
              <a:pPr/>
              <a:t>19.09.2024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749A21-1F22-4702-91E8-2559ADC5581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3EDC02-1681-4F78-AE5B-0B5EC7FD9B45}" type="datetimeFigureOut">
              <a:rPr lang="ru-RU" smtClean="0"/>
              <a:pPr/>
              <a:t>19.09.2024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749A21-1F22-4702-91E8-2559ADC5581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3EDC02-1681-4F78-AE5B-0B5EC7FD9B45}" type="datetimeFigureOut">
              <a:rPr lang="ru-RU" smtClean="0"/>
              <a:pPr/>
              <a:t>19.09.2024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749A21-1F22-4702-91E8-2559ADC5581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3EDC02-1681-4F78-AE5B-0B5EC7FD9B45}" type="datetimeFigureOut">
              <a:rPr lang="ru-RU" smtClean="0"/>
              <a:pPr/>
              <a:t>19.09.2024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749A21-1F22-4702-91E8-2559ADC5581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3EDC02-1681-4F78-AE5B-0B5EC7FD9B45}" type="datetimeFigureOut">
              <a:rPr lang="ru-RU" smtClean="0"/>
              <a:pPr/>
              <a:t>19.09.2024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749A21-1F22-4702-91E8-2559ADC5581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3EDC02-1681-4F78-AE5B-0B5EC7FD9B45}" type="datetimeFigureOut">
              <a:rPr lang="ru-RU" smtClean="0"/>
              <a:pPr/>
              <a:t>19.09.2024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749A21-1F22-4702-91E8-2559ADC5581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3EDC02-1681-4F78-AE5B-0B5EC7FD9B45}" type="datetimeFigureOut">
              <a:rPr lang="ru-RU" smtClean="0"/>
              <a:pPr/>
              <a:t>19.09.2024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749A21-1F22-4702-91E8-2559ADC5581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3EDC02-1681-4F78-AE5B-0B5EC7FD9B45}" type="datetimeFigureOut">
              <a:rPr lang="ru-RU" smtClean="0"/>
              <a:pPr/>
              <a:t>19.09.2024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749A21-1F22-4702-91E8-2559ADC5581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AF3EDC02-1681-4F78-AE5B-0B5EC7FD9B45}" type="datetimeFigureOut">
              <a:rPr lang="ru-RU" smtClean="0"/>
              <a:pPr/>
              <a:t>19.09.2024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88749A21-1F22-4702-91E8-2559ADC5581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5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6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9.jpeg"/><Relationship Id="rId4" Type="http://schemas.openxmlformats.org/officeDocument/2006/relationships/image" Target="../media/image2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8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0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9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4.png"/><Relationship Id="rId4" Type="http://schemas.openxmlformats.org/officeDocument/2006/relationships/image" Target="../media/image43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7" Type="http://schemas.openxmlformats.org/officeDocument/2006/relationships/image" Target="../media/image48.jpe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5" Type="http://schemas.openxmlformats.org/officeDocument/2006/relationships/image" Target="../media/image47.jpeg"/><Relationship Id="rId4" Type="http://schemas.openxmlformats.org/officeDocument/2006/relationships/image" Target="../media/image46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1.wav"/><Relationship Id="rId5" Type="http://schemas.openxmlformats.org/officeDocument/2006/relationships/image" Target="../media/image50.gif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http://wiki.moodle.dp.ua/images/Fon_prezentacii_Ose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08" y="0"/>
            <a:ext cx="9138792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2627784" y="836712"/>
            <a:ext cx="450059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800" b="1" dirty="0" smtClean="0">
                <a:solidFill>
                  <a:schemeClr val="bg1"/>
                </a:solidFill>
                <a:latin typeface="Monotype Corsiva" pitchFamily="66" charset="0"/>
              </a:rPr>
              <a:t>Тема: «Школьные принадлежности»</a:t>
            </a:r>
            <a:endParaRPr lang="ru-RU" sz="4800" b="1" dirty="0">
              <a:solidFill>
                <a:schemeClr val="bg1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http://ekb156nach.ucoz.ru/novaya_4/s222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2123728" y="2060848"/>
            <a:ext cx="4896544" cy="1323439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8000" dirty="0" smtClean="0">
                <a:solidFill>
                  <a:schemeClr val="accent4">
                    <a:lumMod val="75000"/>
                  </a:schemeClr>
                </a:solidFill>
              </a:rPr>
              <a:t>Загадки</a:t>
            </a:r>
            <a:endParaRPr lang="ru-RU" sz="8000" dirty="0">
              <a:solidFill>
                <a:schemeClr val="accent4">
                  <a:lumMod val="75000"/>
                </a:schemeClr>
              </a:solidFill>
            </a:endParaRPr>
          </a:p>
        </p:txBody>
      </p:sp>
      <p:pic>
        <p:nvPicPr>
          <p:cNvPr id="7" name="Picture 2" descr="http://gif-kartinki.ru/ramki/ramki-shkola_04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3305" y="0"/>
            <a:ext cx="9060695" cy="666936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http://s020.radikal.ru/i714/1608/5d/4aed1561820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683568" y="476672"/>
            <a:ext cx="5900750" cy="1285884"/>
          </a:xfr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/>
          <a:p>
            <a:r>
              <a:rPr lang="ru-RU" sz="54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Тетрадь</a:t>
            </a:r>
            <a:endParaRPr lang="ru-RU" sz="5400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Содержимое 5"/>
          <p:cNvSpPr>
            <a:spLocks noGrp="1"/>
          </p:cNvSpPr>
          <p:nvPr>
            <p:ph sz="half" idx="2"/>
          </p:nvPr>
        </p:nvSpPr>
        <p:spPr>
          <a:xfrm>
            <a:off x="467544" y="2132856"/>
            <a:ext cx="4680520" cy="1612775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То я в клетку, то в линейку.</a:t>
            </a:r>
          </a:p>
          <a:p>
            <a:pPr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Написать по ним сумей-ка!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Рисунок 7" descr="mini_3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 l="23397" t="7078" r="20155" b="4514"/>
          <a:stretch>
            <a:fillRect/>
          </a:stretch>
        </p:blipFill>
        <p:spPr>
          <a:xfrm rot="694250">
            <a:off x="5934866" y="1758010"/>
            <a:ext cx="2315805" cy="3053945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4" descr="http://freeppt.ru/Fony/08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96548" cy="6858000"/>
          </a:xfrm>
          <a:prstGeom prst="rect">
            <a:avLst/>
          </a:prstGeom>
          <a:noFill/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755576" y="836712"/>
            <a:ext cx="6686568" cy="1143000"/>
          </a:xfr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/>
          <a:p>
            <a:r>
              <a:rPr lang="ru-RU" sz="5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Ручка</a:t>
            </a:r>
            <a:endParaRPr lang="ru-RU" sz="5400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Содержимое 6"/>
          <p:cNvSpPr>
            <a:spLocks noGrp="1"/>
          </p:cNvSpPr>
          <p:nvPr>
            <p:ph sz="half" idx="2"/>
          </p:nvPr>
        </p:nvSpPr>
        <p:spPr>
          <a:xfrm>
            <a:off x="1763688" y="2132856"/>
            <a:ext cx="5000660" cy="2471741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dirty="0" smtClean="0"/>
              <a:t>   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Пишем ей в тетрадку</a:t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Буквы по порядку.</a:t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Очень нужная нам  штучка,</a:t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А зовётся просто …</a:t>
            </a:r>
          </a:p>
          <a:p>
            <a:r>
              <a:rPr lang="ru-RU" sz="3200" dirty="0" smtClean="0"/>
              <a:t> </a:t>
            </a:r>
          </a:p>
          <a:p>
            <a:pPr>
              <a:buNone/>
            </a:pPr>
            <a:endParaRPr lang="ru-RU" sz="3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Рисунок 8" descr="f21172a5918754fffbf0e9d7776c4d54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 rot="862542">
            <a:off x="5536543" y="3067688"/>
            <a:ext cx="3277434" cy="3071814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 descr="https://tatyana-chulan.ucoz.ru/_fr/0/030488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75656" y="620688"/>
            <a:ext cx="5857916" cy="1071546"/>
          </a:xfr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>
            <a:noAutofit/>
          </a:bodyPr>
          <a:lstStyle/>
          <a:p>
            <a:r>
              <a:rPr lang="ru-RU" sz="5400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Карандаш</a:t>
            </a:r>
            <a:endParaRPr lang="ru-RU" sz="5400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Содержимое 6"/>
          <p:cNvSpPr>
            <a:spLocks noGrp="1"/>
          </p:cNvSpPr>
          <p:nvPr>
            <p:ph sz="half" idx="2"/>
          </p:nvPr>
        </p:nvSpPr>
        <p:spPr>
          <a:xfrm>
            <a:off x="2267744" y="1916832"/>
            <a:ext cx="4857784" cy="2143139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Если ты его отточишь,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Нарисуешь всё, что хочешь!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Солнце, море, горы, пляж.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Что же это?..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Рисунок 8" descr="11216086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3463" t="15337" r="-248" b="15920"/>
          <a:stretch>
            <a:fillRect/>
          </a:stretch>
        </p:blipFill>
        <p:spPr>
          <a:xfrm>
            <a:off x="3203848" y="2996952"/>
            <a:ext cx="4930284" cy="3384376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 descr="http://freeppt.ru/FonyD/09-KletkaPrew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274638"/>
            <a:ext cx="5757874" cy="1143000"/>
          </a:xfr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/>
          <a:p>
            <a:r>
              <a:rPr lang="ru-RU" sz="54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Ластик</a:t>
            </a:r>
            <a:endParaRPr lang="ru-RU" sz="5400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Содержимое 6"/>
          <p:cNvSpPr>
            <a:spLocks noGrp="1"/>
          </p:cNvSpPr>
          <p:nvPr>
            <p:ph sz="half" idx="2"/>
          </p:nvPr>
        </p:nvSpPr>
        <p:spPr>
          <a:xfrm>
            <a:off x="1115616" y="1412776"/>
            <a:ext cx="5143536" cy="2357455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Вы цветным карандашом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Все рисуночки раскрасьте.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Чтоб подправить их потом,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Очень пригодится…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Рисунок 8" descr="ластик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 rot="21419865">
            <a:off x="4847608" y="3869548"/>
            <a:ext cx="3136022" cy="2357454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http://propowerpoint.ru/wp-content/uploads/2013/02/RazvitiePrintmin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57564" cy="6858000"/>
          </a:xfrm>
          <a:prstGeom prst="rect">
            <a:avLst/>
          </a:prstGeom>
          <a:noFill/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274638"/>
            <a:ext cx="6186502" cy="1143000"/>
          </a:xfr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/>
          <a:p>
            <a:r>
              <a:rPr lang="ru-RU" sz="5400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Циркуль</a:t>
            </a:r>
            <a:endParaRPr lang="ru-RU" sz="5400" dirty="0">
              <a:solidFill>
                <a:schemeClr val="accent3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Содержимое 6"/>
          <p:cNvSpPr>
            <a:spLocks noGrp="1"/>
          </p:cNvSpPr>
          <p:nvPr>
            <p:ph sz="half" idx="2"/>
          </p:nvPr>
        </p:nvSpPr>
        <p:spPr>
          <a:xfrm>
            <a:off x="1475656" y="1628800"/>
            <a:ext cx="3929090" cy="1257296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Сговорились две ноги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Делать дуги и круги.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2770" name="Picture 2" descr="http://900igr.net/up/datai/154543/0015-016-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20857476">
            <a:off x="3611976" y="1772304"/>
            <a:ext cx="5148064" cy="4141248"/>
          </a:xfrm>
          <a:prstGeom prst="rect">
            <a:avLst/>
          </a:prstGeom>
          <a:noFill/>
        </p:spPr>
      </p:pic>
      <p:pic>
        <p:nvPicPr>
          <p:cNvPr id="32772" name="Picture 4" descr="Работа с циркулем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63688" y="4005064"/>
            <a:ext cx="1171555" cy="2055359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2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27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 descr="http://mirgeografii.ru/wp-content/uploads/2012/04/fon_pptx-300x22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226009" cy="6858000"/>
          </a:xfrm>
          <a:prstGeom prst="rect">
            <a:avLst/>
          </a:prstGeom>
          <a:noFill/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0" y="836712"/>
            <a:ext cx="6686568" cy="1214422"/>
          </a:xfr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/>
          <a:p>
            <a:r>
              <a:rPr lang="ru-RU" sz="54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Пенал</a:t>
            </a:r>
            <a:endParaRPr lang="ru-RU" sz="5400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Содержимое 6"/>
          <p:cNvSpPr>
            <a:spLocks noGrp="1"/>
          </p:cNvSpPr>
          <p:nvPr>
            <p:ph sz="half" idx="2"/>
          </p:nvPr>
        </p:nvSpPr>
        <p:spPr>
          <a:xfrm>
            <a:off x="323528" y="2060848"/>
            <a:ext cx="5572164" cy="2286017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В этой узенькой коробке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Ты найдёшь карандаши,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Ручки, ластик, скрепки, кнопки -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Что угодно для души.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Рисунок 8" descr="imgh1553175.pn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 rot="661634">
            <a:off x="4832930" y="3432182"/>
            <a:ext cx="3778269" cy="3093027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 descr="http://pptforschool.ru/fony/02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11737" cy="6858000"/>
          </a:xfrm>
          <a:prstGeom prst="rect">
            <a:avLst/>
          </a:prstGeom>
          <a:noFill/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827584" y="332656"/>
            <a:ext cx="7143800" cy="928670"/>
          </a:xfr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/>
          <a:p>
            <a:r>
              <a:rPr lang="ru-RU" sz="54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Краски и кисточка</a:t>
            </a:r>
            <a:endParaRPr lang="ru-RU" sz="5400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Содержимое 6"/>
          <p:cNvSpPr>
            <a:spLocks noGrp="1"/>
          </p:cNvSpPr>
          <p:nvPr>
            <p:ph sz="half" idx="2"/>
          </p:nvPr>
        </p:nvSpPr>
        <p:spPr>
          <a:xfrm>
            <a:off x="539552" y="1340768"/>
            <a:ext cx="5000660" cy="314327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dirty="0" smtClean="0"/>
              <a:t>    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Разноцветные сестрицы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Заскучали без водицы.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Дядя, длинный и худой,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Носит воду бородой.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 сестрицы вместе с ним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Нарисуют дом и дым.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Рисунок 8" descr="kraski0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3071809"/>
            <a:ext cx="3929090" cy="3000397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 descr="https://ds04.infourok.ru/uploads/ex/0523/0000b4ea-9ad87241/310/img1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63703" cy="6858000"/>
          </a:xfrm>
          <a:prstGeom prst="rect">
            <a:avLst/>
          </a:prstGeom>
          <a:noFill/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274638"/>
            <a:ext cx="7043758" cy="1143000"/>
          </a:xfr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/>
          <a:p>
            <a:r>
              <a:rPr lang="ru-RU" sz="54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Цветная бумага</a:t>
            </a:r>
            <a:endParaRPr lang="ru-RU" sz="5400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Содержимое 6"/>
          <p:cNvSpPr>
            <a:spLocks noGrp="1"/>
          </p:cNvSpPr>
          <p:nvPr>
            <p:ph sz="half" idx="2"/>
          </p:nvPr>
        </p:nvSpPr>
        <p:spPr>
          <a:xfrm>
            <a:off x="539552" y="1628800"/>
            <a:ext cx="5429288" cy="2328865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Смастерим корабль, солдата,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Паровоз, машину, шпагу.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 поможет нам, ребята,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Разноцветная…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Рисунок 8" descr="foamiran-nabor-tsvetnogo-materiala-l1188615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r="2423" b="2127"/>
          <a:stretch>
            <a:fillRect/>
          </a:stretch>
        </p:blipFill>
        <p:spPr>
          <a:xfrm rot="671423">
            <a:off x="4540975" y="3135771"/>
            <a:ext cx="3954286" cy="3035997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https://ds02.infourok.ru/uploads/ex/0e3a/00078849-bf55ea73/5/img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43999" cy="6858000"/>
          </a:xfrm>
          <a:prstGeom prst="rect">
            <a:avLst/>
          </a:prstGeom>
          <a:noFill/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67544" y="764704"/>
            <a:ext cx="8229600" cy="1143000"/>
          </a:xfr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/>
          <a:p>
            <a:r>
              <a:rPr lang="ru-RU" sz="5400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Ножницы</a:t>
            </a:r>
            <a:endParaRPr lang="ru-RU" sz="5400" dirty="0">
              <a:solidFill>
                <a:schemeClr val="accent6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Содержимое 6"/>
          <p:cNvSpPr>
            <a:spLocks noGrp="1"/>
          </p:cNvSpPr>
          <p:nvPr>
            <p:ph sz="half" idx="2"/>
          </p:nvPr>
        </p:nvSpPr>
        <p:spPr>
          <a:xfrm>
            <a:off x="971600" y="2132856"/>
            <a:ext cx="5072098" cy="3143271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Много делать мы умеем: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Стричь, кроить и вырезать.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Не играйте с нами, дети: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Можем больно наказать!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Рисунок 8" descr="0_8ead4_d76cee5_S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831183">
            <a:off x="4944781" y="3292857"/>
            <a:ext cx="3429024" cy="2928958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 descr="https://ds02.infourok.ru/uploads/ex/0a0c/00033e5b-75fb4742/2/img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3083" cy="6857999"/>
          </a:xfrm>
          <a:prstGeom prst="rect">
            <a:avLst/>
          </a:prstGeom>
          <a:noFill/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67544" y="980728"/>
            <a:ext cx="6329378" cy="939784"/>
          </a:xfr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/>
          <a:p>
            <a:r>
              <a:rPr lang="ru-RU" sz="5400" dirty="0" smtClean="0">
                <a:solidFill>
                  <a:schemeClr val="accent4"/>
                </a:solidFill>
                <a:latin typeface="Times New Roman" pitchFamily="18" charset="0"/>
                <a:cs typeface="Times New Roman" pitchFamily="18" charset="0"/>
              </a:rPr>
              <a:t>Клей</a:t>
            </a:r>
            <a:endParaRPr lang="ru-RU" sz="5400" dirty="0">
              <a:solidFill>
                <a:schemeClr val="accent4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Содержимое 6"/>
          <p:cNvSpPr>
            <a:spLocks noGrp="1"/>
          </p:cNvSpPr>
          <p:nvPr>
            <p:ph sz="half" idx="2"/>
          </p:nvPr>
        </p:nvSpPr>
        <p:spPr>
          <a:xfrm>
            <a:off x="827584" y="1988840"/>
            <a:ext cx="5000660" cy="2214578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Два листа между собой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Скрепит он, колпак открой.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Можешь мазать, не жалей.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 зовут его все…</a:t>
            </a:r>
          </a:p>
          <a:p>
            <a:pPr>
              <a:buNone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" name="Рисунок 9" descr="0000013618_1_big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2096" t="7899" r="14510"/>
          <a:stretch>
            <a:fillRect/>
          </a:stretch>
        </p:blipFill>
        <p:spPr>
          <a:xfrm>
            <a:off x="4716016" y="3645024"/>
            <a:ext cx="1835087" cy="2195415"/>
          </a:xfrm>
          <a:prstGeom prst="rect">
            <a:avLst/>
          </a:prstGeom>
        </p:spPr>
      </p:pic>
      <p:pic>
        <p:nvPicPr>
          <p:cNvPr id="11" name="Рисунок 10" descr="131817.jpg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9343" t="862" r="19837"/>
          <a:stretch>
            <a:fillRect/>
          </a:stretch>
        </p:blipFill>
        <p:spPr>
          <a:xfrm>
            <a:off x="6876256" y="3429000"/>
            <a:ext cx="1456214" cy="2338357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http://ekb156nach.ucoz.ru/novaya_4/s222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34" y="764704"/>
            <a:ext cx="7686700" cy="6093296"/>
          </a:xfrm>
        </p:spPr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ru-RU" dirty="0"/>
              <a:t>Чёрный </a:t>
            </a:r>
            <a:r>
              <a:rPr lang="ru-RU" dirty="0" err="1"/>
              <a:t>Ивашка</a:t>
            </a:r>
            <a:r>
              <a:rPr lang="ru-RU" dirty="0"/>
              <a:t> —</a:t>
            </a:r>
          </a:p>
          <a:p>
            <a:pPr>
              <a:buNone/>
            </a:pPr>
            <a:r>
              <a:rPr lang="ru-RU" dirty="0" smtClean="0"/>
              <a:t>Деревянная </a:t>
            </a:r>
            <a:r>
              <a:rPr lang="ru-RU" dirty="0"/>
              <a:t>рубашка,</a:t>
            </a:r>
          </a:p>
          <a:p>
            <a:pPr>
              <a:buNone/>
            </a:pPr>
            <a:r>
              <a:rPr lang="ru-RU" dirty="0"/>
              <a:t>Где носом ведёт,</a:t>
            </a:r>
          </a:p>
          <a:p>
            <a:pPr>
              <a:buNone/>
            </a:pPr>
            <a:r>
              <a:rPr lang="ru-RU" dirty="0"/>
              <a:t>Там  заметку кладёт.</a:t>
            </a:r>
          </a:p>
          <a:p>
            <a:pPr>
              <a:buNone/>
            </a:pPr>
            <a:r>
              <a:rPr lang="ru-RU" dirty="0"/>
              <a:t>(Карандаш)</a:t>
            </a:r>
          </a:p>
          <a:p>
            <a:pPr>
              <a:buNone/>
            </a:pPr>
            <a:r>
              <a:rPr lang="ru-RU" dirty="0"/>
              <a:t> </a:t>
            </a:r>
          </a:p>
          <a:p>
            <a:pPr>
              <a:buNone/>
            </a:pPr>
            <a:r>
              <a:rPr lang="ru-RU" dirty="0"/>
              <a:t>Это что тут за зверёк</a:t>
            </a:r>
          </a:p>
          <a:p>
            <a:pPr>
              <a:buNone/>
            </a:pPr>
            <a:r>
              <a:rPr lang="ru-RU" dirty="0"/>
              <a:t>Ходит  вдоль и поперёк?</a:t>
            </a:r>
          </a:p>
          <a:p>
            <a:pPr>
              <a:buNone/>
            </a:pPr>
            <a:r>
              <a:rPr lang="ru-RU" dirty="0"/>
              <a:t>В </a:t>
            </a:r>
            <a:r>
              <a:rPr lang="ru-RU" dirty="0" smtClean="0"/>
              <a:t>краске</a:t>
            </a:r>
            <a:r>
              <a:rPr lang="ru-RU" dirty="0"/>
              <a:t>  выпачканный нос,</a:t>
            </a:r>
          </a:p>
          <a:p>
            <a:pPr>
              <a:buNone/>
            </a:pPr>
            <a:r>
              <a:rPr lang="ru-RU" dirty="0"/>
              <a:t>Деревянный длинный хвост.</a:t>
            </a:r>
          </a:p>
          <a:p>
            <a:pPr>
              <a:buNone/>
            </a:pPr>
            <a:r>
              <a:rPr lang="ru-RU" dirty="0"/>
              <a:t>(Кисточка)</a:t>
            </a:r>
          </a:p>
          <a:p>
            <a:pPr>
              <a:buNone/>
            </a:pPr>
            <a:r>
              <a:rPr lang="ru-RU" dirty="0"/>
              <a:t> </a:t>
            </a:r>
          </a:p>
          <a:p>
            <a:pPr>
              <a:buNone/>
            </a:pPr>
            <a:r>
              <a:rPr lang="ru-RU" dirty="0"/>
              <a:t>Крошки-птички</a:t>
            </a:r>
          </a:p>
          <a:p>
            <a:pPr>
              <a:buNone/>
            </a:pPr>
            <a:r>
              <a:rPr lang="ru-RU" dirty="0"/>
              <a:t>Сели в  ряд</a:t>
            </a:r>
          </a:p>
          <a:p>
            <a:pPr>
              <a:buNone/>
            </a:pPr>
            <a:r>
              <a:rPr lang="ru-RU" dirty="0"/>
              <a:t>И словечки  говорят. </a:t>
            </a:r>
            <a:endParaRPr lang="ru-RU" dirty="0" smtClean="0"/>
          </a:p>
          <a:p>
            <a:pPr>
              <a:buNone/>
            </a:pPr>
            <a:r>
              <a:rPr lang="ru-RU" dirty="0" smtClean="0"/>
              <a:t>(</a:t>
            </a:r>
            <a:r>
              <a:rPr lang="ru-RU" dirty="0"/>
              <a:t>Буквы)</a:t>
            </a:r>
          </a:p>
          <a:p>
            <a:pPr>
              <a:buNone/>
            </a:pPr>
            <a:r>
              <a:rPr lang="ru-RU" dirty="0"/>
              <a:t> </a:t>
            </a:r>
          </a:p>
          <a:p>
            <a:endParaRPr lang="ru-RU" dirty="0"/>
          </a:p>
        </p:txBody>
      </p:sp>
      <p:pic>
        <p:nvPicPr>
          <p:cNvPr id="21506" name="Picture 2" descr="http://ds133.centerstart.ru/sites/ds133.centerstart.ru/files/0_91210_e76c91b8_m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00430" y="1214422"/>
            <a:ext cx="1459800" cy="1343016"/>
          </a:xfrm>
          <a:prstGeom prst="rect">
            <a:avLst/>
          </a:prstGeom>
          <a:noFill/>
        </p:spPr>
      </p:pic>
      <p:pic>
        <p:nvPicPr>
          <p:cNvPr id="21508" name="Picture 4" descr="http://klassvyv.ucoz.net/ljhh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2357430"/>
            <a:ext cx="1987684" cy="2341439"/>
          </a:xfrm>
          <a:prstGeom prst="rect">
            <a:avLst/>
          </a:prstGeom>
          <a:noFill/>
        </p:spPr>
      </p:pic>
      <p:pic>
        <p:nvPicPr>
          <p:cNvPr id="21510" name="Picture 6" descr="http://www.vodb.ru/include/fckeditor/data/users/admin/Image/3kv2016/852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429124" y="4929198"/>
            <a:ext cx="1857388" cy="139304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http://ekb156nach.ucoz.ru/novaya_4/s222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0"/>
            <a:ext cx="9144000" cy="6858001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58" y="764705"/>
            <a:ext cx="8229600" cy="6093296"/>
          </a:xfrm>
        </p:spPr>
        <p:txBody>
          <a:bodyPr>
            <a:normAutofit fontScale="85000" lnSpcReduction="20000"/>
          </a:bodyPr>
          <a:lstStyle/>
          <a:p>
            <a:pPr>
              <a:buNone/>
            </a:pPr>
            <a:endParaRPr lang="ru-RU" dirty="0" smtClean="0"/>
          </a:p>
          <a:p>
            <a:pPr>
              <a:buNone/>
            </a:pPr>
            <a:r>
              <a:rPr lang="ru-RU" dirty="0" smtClean="0"/>
              <a:t>На чёрном поле</a:t>
            </a:r>
          </a:p>
          <a:p>
            <a:pPr>
              <a:buNone/>
            </a:pPr>
            <a:r>
              <a:rPr lang="ru-RU" dirty="0" smtClean="0"/>
              <a:t>Скок-  поскок —</a:t>
            </a:r>
          </a:p>
          <a:p>
            <a:pPr>
              <a:buNone/>
            </a:pPr>
            <a:r>
              <a:rPr lang="ru-RU" dirty="0" smtClean="0"/>
              <a:t>Гуляет зайчик-  </a:t>
            </a:r>
            <a:r>
              <a:rPr lang="ru-RU" dirty="0" err="1" smtClean="0"/>
              <a:t>белячок</a:t>
            </a:r>
            <a:r>
              <a:rPr lang="ru-RU" dirty="0" smtClean="0"/>
              <a:t>.            </a:t>
            </a:r>
          </a:p>
          <a:p>
            <a:pPr>
              <a:buNone/>
            </a:pPr>
            <a:r>
              <a:rPr lang="ru-RU" dirty="0" smtClean="0"/>
              <a:t>(Доска и мел)</a:t>
            </a:r>
          </a:p>
          <a:p>
            <a:pPr>
              <a:buNone/>
            </a:pPr>
            <a:r>
              <a:rPr lang="ru-RU" dirty="0" smtClean="0"/>
              <a:t> </a:t>
            </a:r>
          </a:p>
          <a:p>
            <a:pPr>
              <a:buNone/>
            </a:pPr>
            <a:r>
              <a:rPr lang="ru-RU" dirty="0" smtClean="0"/>
              <a:t>Открыть свою тайну любому готова,</a:t>
            </a:r>
          </a:p>
          <a:p>
            <a:pPr>
              <a:buNone/>
            </a:pPr>
            <a:r>
              <a:rPr lang="ru-RU" dirty="0" smtClean="0"/>
              <a:t>Но  ты от неё не услышишь ни слова.</a:t>
            </a:r>
          </a:p>
          <a:p>
            <a:pPr>
              <a:buNone/>
            </a:pPr>
            <a:r>
              <a:rPr lang="ru-RU" dirty="0" smtClean="0"/>
              <a:t>(Книга)</a:t>
            </a:r>
          </a:p>
          <a:p>
            <a:pPr>
              <a:buNone/>
            </a:pPr>
            <a:r>
              <a:rPr lang="ru-RU" dirty="0" smtClean="0"/>
              <a:t> </a:t>
            </a:r>
          </a:p>
          <a:p>
            <a:pPr>
              <a:buNone/>
            </a:pPr>
            <a:r>
              <a:rPr lang="ru-RU" dirty="0" smtClean="0"/>
              <a:t>До чего же скучно, братцы,</a:t>
            </a:r>
          </a:p>
          <a:p>
            <a:pPr>
              <a:buNone/>
            </a:pPr>
            <a:r>
              <a:rPr lang="ru-RU" dirty="0" smtClean="0"/>
              <a:t>На чужой спине кататься!</a:t>
            </a:r>
          </a:p>
          <a:p>
            <a:pPr>
              <a:buNone/>
            </a:pPr>
            <a:r>
              <a:rPr lang="ru-RU" dirty="0" smtClean="0"/>
              <a:t>Дал бы кто мне пару ног,</a:t>
            </a:r>
          </a:p>
          <a:p>
            <a:pPr>
              <a:buNone/>
            </a:pPr>
            <a:r>
              <a:rPr lang="ru-RU" dirty="0" smtClean="0"/>
              <a:t>Я б такой исполнил танец!..</a:t>
            </a:r>
          </a:p>
          <a:p>
            <a:pPr>
              <a:buNone/>
            </a:pPr>
            <a:r>
              <a:rPr lang="ru-RU" dirty="0" smtClean="0"/>
              <a:t>Но нельзя, я школьный...  </a:t>
            </a:r>
          </a:p>
          <a:p>
            <a:pPr>
              <a:buNone/>
            </a:pPr>
            <a:r>
              <a:rPr lang="ru-RU" dirty="0" smtClean="0"/>
              <a:t>(ранец).</a:t>
            </a:r>
            <a:endParaRPr lang="ru-RU" dirty="0"/>
          </a:p>
        </p:txBody>
      </p:sp>
      <p:pic>
        <p:nvPicPr>
          <p:cNvPr id="11266" name="Picture 2" descr="http://s22.postimg.org/drztstf3l/0_94215_7941362c_XL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72198" y="2571744"/>
            <a:ext cx="1320071" cy="1428760"/>
          </a:xfrm>
          <a:prstGeom prst="rect">
            <a:avLst/>
          </a:prstGeom>
          <a:noFill/>
        </p:spPr>
      </p:pic>
      <p:pic>
        <p:nvPicPr>
          <p:cNvPr id="11268" name="Picture 4" descr="http://aura-dione.ru/gallery/images/1902360_rukzak-shkolnyi-pn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3438" y="4286256"/>
            <a:ext cx="1825192" cy="1738278"/>
          </a:xfrm>
          <a:prstGeom prst="rect">
            <a:avLst/>
          </a:prstGeom>
          <a:noFill/>
        </p:spPr>
      </p:pic>
      <p:pic>
        <p:nvPicPr>
          <p:cNvPr id="11272" name="Picture 8" descr="http://fotomagiks.ru/img-q5y5x5n416b41454p4o4d4s5w5q5k4w4e4z3g4a4o4n4o5i4t5i4o2m4r4/img/picture/Jul/16/feb9285df5aedf79de62eb9213241016/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23928" y="764704"/>
            <a:ext cx="2416161" cy="155258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12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12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1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1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http://ekb156nach.ucoz.ru/novaya_4/s222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1026" name="AutoShape 2" descr="«Закончи фразу» 1. «Если книга толстая, то тетрадь…». тонкая 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28" name="AutoShape 4" descr="«Закончи фразу» 1. «Если книга толстая, то тетрадь…». тонкая 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0" name="AutoShape 6" descr="«Закончи фразу» 1. «Если книга толстая, то тетрадь…». тонкая 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2" name="AutoShape 8" descr="«Закончи фразу» 1. «Если книга толстая, то тетрадь…». тонкая 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33" name="Picture 9" descr="C:\Users\User\Downloads\img1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1538" y="1190065"/>
            <a:ext cx="6596806" cy="4947605"/>
          </a:xfrm>
          <a:prstGeom prst="rect">
            <a:avLst/>
          </a:prstGeom>
          <a:noFill/>
        </p:spPr>
      </p:pic>
      <p:sp>
        <p:nvSpPr>
          <p:cNvPr id="8" name="Прямоугольник 7"/>
          <p:cNvSpPr/>
          <p:nvPr/>
        </p:nvSpPr>
        <p:spPr>
          <a:xfrm>
            <a:off x="3923928" y="5085184"/>
            <a:ext cx="1368152" cy="64807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ekb156nach.ucoz.ru/novaya_4/s222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pic>
        <p:nvPicPr>
          <p:cNvPr id="6146" name="Picture 2" descr="C:\Users\User\Downloads\img1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00100" y="1244071"/>
            <a:ext cx="6596236" cy="4947177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3563888" y="5301208"/>
            <a:ext cx="1512168" cy="64807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ekb156nach.ucoz.ru/novaya_4/s222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pic>
        <p:nvPicPr>
          <p:cNvPr id="7170" name="Picture 2" descr="C:\Users\User\Downloads\img1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5785" y="1428736"/>
            <a:ext cx="6381795" cy="4786346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3779912" y="5301208"/>
            <a:ext cx="1368152" cy="64807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ekb156nach.ucoz.ru/novaya_4/s222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pic>
        <p:nvPicPr>
          <p:cNvPr id="8194" name="Picture 2" descr="C:\Users\User\Downloads\img2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57224" y="1428736"/>
            <a:ext cx="6135702" cy="4601777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3059832" y="5229200"/>
            <a:ext cx="1800200" cy="64807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ekb156nach.ucoz.ru/novaya_4/s222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51720" y="0"/>
            <a:ext cx="5544616" cy="908720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solidFill>
                  <a:srgbClr val="FF0000"/>
                </a:solidFill>
              </a:rPr>
              <a:t>Великаны и гномики</a:t>
            </a:r>
            <a:endParaRPr lang="ru-RU" sz="3600" b="1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75656" y="980728"/>
            <a:ext cx="7128792" cy="4248472"/>
          </a:xfrm>
        </p:spPr>
        <p:txBody>
          <a:bodyPr>
            <a:normAutofit lnSpcReduction="10000"/>
          </a:bodyPr>
          <a:lstStyle/>
          <a:p>
            <a:r>
              <a:rPr lang="ru-RU" sz="2000" dirty="0"/>
              <a:t>У великанов большие портфели, а у гномиков — маленькие портфельчики.</a:t>
            </a:r>
          </a:p>
          <a:p>
            <a:r>
              <a:rPr lang="ru-RU" sz="2000" dirty="0"/>
              <a:t>У   великанов   большие   книги,   а   у   гномиков  —  маленькие </a:t>
            </a:r>
            <a:r>
              <a:rPr lang="ru-RU" sz="2000" dirty="0" smtClean="0"/>
              <a:t>….</a:t>
            </a:r>
            <a:endParaRPr lang="ru-RU" sz="2000" dirty="0"/>
          </a:p>
          <a:p>
            <a:r>
              <a:rPr lang="ru-RU" sz="2000" dirty="0"/>
              <a:t>У великанов большие карандаши, а у гномиков — маленькие...</a:t>
            </a:r>
          </a:p>
          <a:p>
            <a:r>
              <a:rPr lang="ru-RU" sz="2000" dirty="0"/>
              <a:t>У великанов большие тетради, а у гномиков — маленькие...</a:t>
            </a:r>
          </a:p>
          <a:p>
            <a:r>
              <a:rPr lang="ru-RU" sz="2000" dirty="0"/>
              <a:t>У великанов большие линейки, а у гномиков — маленькие...</a:t>
            </a:r>
          </a:p>
          <a:p>
            <a:r>
              <a:rPr lang="ru-RU" sz="2000" dirty="0"/>
              <a:t>У великанов большие ручки, а у гномиков — маленькие...</a:t>
            </a:r>
          </a:p>
          <a:p>
            <a:r>
              <a:rPr lang="ru-RU" sz="2000" dirty="0"/>
              <a:t>У великанов большие кисти, а у гномиков — маленькие...</a:t>
            </a:r>
          </a:p>
          <a:p>
            <a:r>
              <a:rPr lang="ru-RU" sz="2000" dirty="0"/>
              <a:t> </a:t>
            </a:r>
          </a:p>
        </p:txBody>
      </p:sp>
      <p:sp>
        <p:nvSpPr>
          <p:cNvPr id="24580" name="AutoShape 4" descr="https://azbyka.ru/deti/wp-content/uploads/2016/04/Puteshestvie_v_stranu_Muzyki_024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4582" name="AutoShape 6" descr="https://azbyka.ru/deti/wp-content/uploads/2016/04/Puteshestvie_v_stranu_Muzyki_024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4584" name="AutoShape 8" descr="https://azbyka.ru/deti/wp-content/uploads/2016/04/Puteshestvie_v_stranu_Muzyki_024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4586" name="AutoShape 10" descr="https://azbyka.ru/deti/wp-content/uploads/2016/04/Puteshestvie_v_stranu_Muzyki_024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4588" name="AutoShape 12" descr="https://azbyka.ru/deti/wp-content/uploads/2016/04/Puteshestvie_v_stranu_Muzyki_024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4590" name="Picture 14" descr="Картинки по запросу большой и маленький гном на прозрачном фоне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212976"/>
            <a:ext cx="1906066" cy="3645024"/>
          </a:xfrm>
          <a:prstGeom prst="rect">
            <a:avLst/>
          </a:prstGeom>
          <a:noFill/>
        </p:spPr>
      </p:pic>
      <p:pic>
        <p:nvPicPr>
          <p:cNvPr id="24594" name="Picture 18" descr="Картинки по запросу большой и маленький гном на прозрачном фоне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27984" y="5436410"/>
            <a:ext cx="1071550" cy="142159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http://ekb156nach.ucoz.ru/novaya_4/s222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00232" y="274638"/>
            <a:ext cx="6686568" cy="1143000"/>
          </a:xfrm>
        </p:spPr>
        <p:txBody>
          <a:bodyPr/>
          <a:lstStyle/>
          <a:p>
            <a:r>
              <a:rPr lang="ru-RU" b="1" dirty="0" smtClean="0">
                <a:solidFill>
                  <a:srgbClr val="FF0000"/>
                </a:solidFill>
              </a:rPr>
              <a:t>Растеряшка 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00298" y="1600201"/>
            <a:ext cx="6186502" cy="2828931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ru-RU" dirty="0"/>
              <a:t>Растеряшка   всегда   всё   теряет   и   вечно   что-нибудь забывает.   </a:t>
            </a:r>
            <a:endParaRPr lang="ru-RU" dirty="0" smtClean="0"/>
          </a:p>
          <a:p>
            <a:pPr>
              <a:buNone/>
            </a:pPr>
            <a:r>
              <a:rPr lang="ru-RU" dirty="0" smtClean="0"/>
              <a:t>Пришла</a:t>
            </a:r>
            <a:r>
              <a:rPr lang="ru-RU" dirty="0"/>
              <a:t>   Растеряшка   в  школу.   Все   </a:t>
            </a:r>
            <a:r>
              <a:rPr lang="ru-RU" dirty="0" smtClean="0"/>
              <a:t>ребята достали</a:t>
            </a:r>
            <a:r>
              <a:rPr lang="ru-RU" dirty="0"/>
              <a:t>  учебники,  а  у  неё нет   (чего?)....  </a:t>
            </a:r>
            <a:endParaRPr lang="ru-RU" dirty="0" smtClean="0"/>
          </a:p>
          <a:p>
            <a:pPr>
              <a:buNone/>
            </a:pPr>
            <a:r>
              <a:rPr lang="ru-RU" dirty="0" smtClean="0"/>
              <a:t>Дети </a:t>
            </a:r>
            <a:r>
              <a:rPr lang="ru-RU" dirty="0"/>
              <a:t>открывают тетради,  а у  Растеряшки нет   (чего?)  ....  </a:t>
            </a:r>
            <a:endParaRPr lang="ru-RU" dirty="0" smtClean="0"/>
          </a:p>
          <a:p>
            <a:pPr>
              <a:buNone/>
            </a:pPr>
            <a:r>
              <a:rPr lang="ru-RU" dirty="0" smtClean="0"/>
              <a:t>У </a:t>
            </a:r>
            <a:r>
              <a:rPr lang="ru-RU" dirty="0"/>
              <a:t>всех  в </a:t>
            </a:r>
            <a:r>
              <a:rPr lang="ru-RU" dirty="0" smtClean="0"/>
              <a:t>пенале ручка</a:t>
            </a:r>
            <a:r>
              <a:rPr lang="ru-RU" dirty="0"/>
              <a:t>,  а у неё нет (чего?) .... </a:t>
            </a:r>
            <a:endParaRPr lang="ru-RU" dirty="0" smtClean="0"/>
          </a:p>
          <a:p>
            <a:pPr>
              <a:buNone/>
            </a:pPr>
            <a:r>
              <a:rPr lang="ru-RU" dirty="0" smtClean="0"/>
              <a:t>Дети </a:t>
            </a:r>
            <a:r>
              <a:rPr lang="ru-RU" dirty="0"/>
              <a:t>достают карандаши,  </a:t>
            </a:r>
            <a:r>
              <a:rPr lang="ru-RU" dirty="0" smtClean="0"/>
              <a:t>а у</a:t>
            </a:r>
            <a:r>
              <a:rPr lang="ru-RU" dirty="0"/>
              <a:t> неё   нет   (чего?)....   </a:t>
            </a:r>
            <a:endParaRPr lang="ru-RU" dirty="0" smtClean="0"/>
          </a:p>
          <a:p>
            <a:pPr>
              <a:buNone/>
            </a:pPr>
            <a:r>
              <a:rPr lang="ru-RU" dirty="0" smtClean="0"/>
              <a:t>Как</a:t>
            </a:r>
            <a:r>
              <a:rPr lang="ru-RU" dirty="0"/>
              <a:t>   вы   думаете,  чего   ещё   нет   </a:t>
            </a:r>
            <a:r>
              <a:rPr lang="ru-RU" dirty="0" smtClean="0"/>
              <a:t>у Растеряшки</a:t>
            </a:r>
            <a:r>
              <a:rPr lang="ru-RU" dirty="0"/>
              <a:t>?</a:t>
            </a:r>
          </a:p>
          <a:p>
            <a:endParaRPr lang="ru-RU" dirty="0"/>
          </a:p>
        </p:txBody>
      </p:sp>
      <p:pic>
        <p:nvPicPr>
          <p:cNvPr id="23554" name="Picture 2" descr="http://1.bp.blogspot.com/-lUbwuZdM2jA/VNJ2onHAiEI/AAAAAAAAAqY/7R6Z1OF4Mg0/s1600/2031904184e9.png"/>
          <p:cNvPicPr>
            <a:picLocks noChangeAspect="1" noChangeArrowheads="1"/>
          </p:cNvPicPr>
          <p:nvPr/>
        </p:nvPicPr>
        <p:blipFill>
          <a:blip r:embed="rId3" cstate="print"/>
          <a:srcRect l="14899" t="3371" r="20872" b="792"/>
          <a:stretch>
            <a:fillRect/>
          </a:stretch>
        </p:blipFill>
        <p:spPr bwMode="auto">
          <a:xfrm>
            <a:off x="0" y="0"/>
            <a:ext cx="2771800" cy="6093296"/>
          </a:xfrm>
          <a:prstGeom prst="rect">
            <a:avLst/>
          </a:prstGeom>
          <a:noFill/>
        </p:spPr>
      </p:pic>
      <p:pic>
        <p:nvPicPr>
          <p:cNvPr id="23562" name="Picture 10" descr="http://www.playcast.ru/uploads/2015/05/28/13774502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00364" y="4286256"/>
            <a:ext cx="2500330" cy="176585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ekb156nach.ucoz.ru/novaya_4/s222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pic>
        <p:nvPicPr>
          <p:cNvPr id="4" name="Picture 2" descr="http://sdamzavas.net/imgbaza/baza2/2172417268301.files/image18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23728" y="1772816"/>
            <a:ext cx="5476913" cy="4107685"/>
          </a:xfrm>
          <a:prstGeom prst="rect">
            <a:avLst/>
          </a:prstGeom>
          <a:noFill/>
        </p:spPr>
      </p:pic>
      <p:pic>
        <p:nvPicPr>
          <p:cNvPr id="5" name="Picture 2" descr="http://1.bp.blogspot.com/-lUbwuZdM2jA/VNJ2onHAiEI/AAAAAAAAAqY/7R6Z1OF4Mg0/s1600/2031904184e9.png"/>
          <p:cNvPicPr>
            <a:picLocks noChangeAspect="1" noChangeArrowheads="1"/>
          </p:cNvPicPr>
          <p:nvPr/>
        </p:nvPicPr>
        <p:blipFill>
          <a:blip r:embed="rId4" cstate="print"/>
          <a:srcRect l="14899" t="3371" r="7523" b="-341"/>
          <a:stretch>
            <a:fillRect/>
          </a:stretch>
        </p:blipFill>
        <p:spPr bwMode="auto">
          <a:xfrm>
            <a:off x="0" y="0"/>
            <a:ext cx="3347864" cy="616530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ekb156nach.ucoz.ru/novaya_4/s222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FF0000"/>
                </a:solidFill>
              </a:rPr>
              <a:t>Игра «Как?»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1268760"/>
            <a:ext cx="8640960" cy="4857403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buNone/>
            </a:pPr>
            <a:r>
              <a:rPr lang="ru-RU" sz="2800" dirty="0"/>
              <a:t>Мальчик  </a:t>
            </a:r>
            <a:r>
              <a:rPr lang="ru-RU" sz="2800" dirty="0" smtClean="0"/>
              <a:t>—хороший</a:t>
            </a:r>
            <a:r>
              <a:rPr lang="ru-RU" sz="2800" dirty="0"/>
              <a:t>   ученик, </a:t>
            </a:r>
            <a:r>
              <a:rPr lang="ru-RU" sz="2800" dirty="0" smtClean="0"/>
              <a:t>он</a:t>
            </a:r>
            <a:r>
              <a:rPr lang="ru-RU" sz="2800" dirty="0"/>
              <a:t> </a:t>
            </a:r>
            <a:r>
              <a:rPr lang="ru-RU" sz="2800" dirty="0" smtClean="0"/>
              <a:t>учится</a:t>
            </a:r>
            <a:r>
              <a:rPr lang="ru-RU" sz="2800" dirty="0"/>
              <a:t> </a:t>
            </a:r>
            <a:r>
              <a:rPr lang="ru-RU" sz="2800" dirty="0" smtClean="0"/>
              <a:t>(</a:t>
            </a:r>
            <a:r>
              <a:rPr lang="ru-RU" sz="2800" dirty="0"/>
              <a:t>как?)...  </a:t>
            </a:r>
          </a:p>
          <a:p>
            <a:pPr>
              <a:buNone/>
            </a:pPr>
            <a:endParaRPr lang="ru-RU" sz="2800" dirty="0" smtClean="0"/>
          </a:p>
          <a:p>
            <a:pPr>
              <a:buNone/>
            </a:pPr>
            <a:r>
              <a:rPr lang="ru-RU" sz="2800" dirty="0" smtClean="0"/>
              <a:t>Внимательная </a:t>
            </a:r>
            <a:r>
              <a:rPr lang="ru-RU" sz="2800" dirty="0"/>
              <a:t>девочка всегда слушает (как?) ... </a:t>
            </a:r>
            <a:endParaRPr lang="ru-RU" sz="2800" dirty="0" smtClean="0"/>
          </a:p>
          <a:p>
            <a:pPr>
              <a:buNone/>
            </a:pPr>
            <a:endParaRPr lang="ru-RU" sz="2800" dirty="0"/>
          </a:p>
          <a:p>
            <a:pPr>
              <a:buNone/>
            </a:pPr>
            <a:r>
              <a:rPr lang="ru-RU" sz="2800" dirty="0"/>
              <a:t>Старательные   ученики   всегда   делают   уроки   (как</a:t>
            </a:r>
            <a:r>
              <a:rPr lang="ru-RU" sz="2800" dirty="0" smtClean="0"/>
              <a:t>?)...</a:t>
            </a:r>
            <a:r>
              <a:rPr lang="ru-RU" sz="2800" dirty="0"/>
              <a:t> </a:t>
            </a:r>
          </a:p>
          <a:p>
            <a:pPr>
              <a:buNone/>
            </a:pPr>
            <a:r>
              <a:rPr lang="ru-RU" sz="2800" dirty="0"/>
              <a:t>Прилежные ребята учатся (как?) ... </a:t>
            </a:r>
          </a:p>
          <a:p>
            <a:pPr>
              <a:buNone/>
            </a:pPr>
            <a:r>
              <a:rPr lang="ru-RU" sz="2800" dirty="0" smtClean="0"/>
              <a:t>Тот</a:t>
            </a:r>
            <a:r>
              <a:rPr lang="ru-RU" sz="2800" dirty="0"/>
              <a:t>, кто получает отличные отметки, учится (как?) ... </a:t>
            </a:r>
          </a:p>
          <a:p>
            <a:pPr>
              <a:buNone/>
            </a:pP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683568" y="1772816"/>
            <a:ext cx="166180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dirty="0" smtClean="0"/>
              <a:t>(хорошо).</a:t>
            </a:r>
            <a:endParaRPr lang="ru-RU" sz="28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539552" y="2852936"/>
            <a:ext cx="258705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dirty="0" smtClean="0"/>
              <a:t> (внимательно).</a:t>
            </a:r>
            <a:endParaRPr lang="ru-RU" sz="28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1475656" y="3717032"/>
            <a:ext cx="235782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dirty="0" smtClean="0"/>
              <a:t>(старательно).</a:t>
            </a:r>
            <a:endParaRPr lang="ru-RU" sz="28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5868144" y="4221088"/>
            <a:ext cx="204851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dirty="0" smtClean="0"/>
              <a:t>(прилежно).</a:t>
            </a:r>
            <a:endParaRPr lang="ru-RU" sz="2800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899592" y="5301208"/>
            <a:ext cx="173361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dirty="0" smtClean="0"/>
              <a:t>(отлично).</a:t>
            </a:r>
            <a:endParaRPr lang="ru-RU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ekb156nach.ucoz.ru/novaya_4/s222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39552" y="764704"/>
            <a:ext cx="8229600" cy="5668682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sz="2800" dirty="0" smtClean="0"/>
              <a:t>Ребята</a:t>
            </a:r>
            <a:r>
              <a:rPr lang="ru-RU" sz="2800" dirty="0"/>
              <a:t>, а кто учится в </a:t>
            </a:r>
            <a:r>
              <a:rPr lang="ru-RU" sz="2800" b="1" dirty="0"/>
              <a:t>школе</a:t>
            </a:r>
            <a:r>
              <a:rPr lang="ru-RU" sz="2800" dirty="0"/>
              <a:t>? </a:t>
            </a:r>
            <a:endParaRPr lang="ru-RU" sz="2800" i="1" dirty="0" smtClean="0"/>
          </a:p>
          <a:p>
            <a:pPr>
              <a:buNone/>
            </a:pPr>
            <a:endParaRPr lang="ru-RU" sz="2800" dirty="0"/>
          </a:p>
          <a:p>
            <a:pPr>
              <a:buNone/>
            </a:pPr>
            <a:r>
              <a:rPr lang="ru-RU" sz="2800" dirty="0"/>
              <a:t>А как зовут мальчика, который ходит </a:t>
            </a:r>
            <a:r>
              <a:rPr lang="ru-RU" sz="2800" dirty="0" smtClean="0"/>
              <a:t>в </a:t>
            </a:r>
            <a:r>
              <a:rPr lang="ru-RU" sz="2800" b="1" dirty="0" smtClean="0"/>
              <a:t>школу</a:t>
            </a:r>
            <a:r>
              <a:rPr lang="ru-RU" sz="2800" dirty="0" smtClean="0"/>
              <a:t>? </a:t>
            </a:r>
          </a:p>
          <a:p>
            <a:pPr>
              <a:buNone/>
            </a:pPr>
            <a:endParaRPr lang="ru-RU" sz="2800" i="1" dirty="0" smtClean="0"/>
          </a:p>
          <a:p>
            <a:pPr>
              <a:buNone/>
            </a:pPr>
            <a:r>
              <a:rPr lang="ru-RU" sz="2800" dirty="0" smtClean="0"/>
              <a:t>А </a:t>
            </a:r>
            <a:r>
              <a:rPr lang="ru-RU" sz="2800" dirty="0"/>
              <a:t>как зовут девочку, которая учится в </a:t>
            </a:r>
            <a:r>
              <a:rPr lang="ru-RU" sz="2800" b="1" dirty="0"/>
              <a:t>школе</a:t>
            </a:r>
            <a:r>
              <a:rPr lang="ru-RU" sz="2800" dirty="0"/>
              <a:t>? </a:t>
            </a:r>
            <a:endParaRPr lang="ru-RU" sz="2800" dirty="0" smtClean="0"/>
          </a:p>
          <a:p>
            <a:pPr>
              <a:buNone/>
            </a:pPr>
            <a:endParaRPr lang="ru-RU" sz="2800" i="1" dirty="0" smtClean="0"/>
          </a:p>
          <a:p>
            <a:pPr>
              <a:buNone/>
            </a:pPr>
            <a:r>
              <a:rPr lang="ru-RU" sz="2800" dirty="0" smtClean="0"/>
              <a:t>Предметы</a:t>
            </a:r>
            <a:r>
              <a:rPr lang="ru-RU" sz="2800" dirty="0"/>
              <a:t>, которые нужны </a:t>
            </a:r>
            <a:r>
              <a:rPr lang="ru-RU" sz="2800" b="1" dirty="0"/>
              <a:t>школьнику</a:t>
            </a:r>
            <a:r>
              <a:rPr lang="ru-RU" sz="2800" dirty="0"/>
              <a:t>, как называются? </a:t>
            </a:r>
            <a:endParaRPr lang="ru-RU" sz="2800" i="1" dirty="0" smtClean="0"/>
          </a:p>
          <a:p>
            <a:pPr>
              <a:buNone/>
            </a:pPr>
            <a:endParaRPr lang="ru-RU" sz="2800" dirty="0"/>
          </a:p>
          <a:p>
            <a:pPr>
              <a:buNone/>
            </a:pPr>
            <a:endParaRPr lang="ru-RU" sz="2800" dirty="0"/>
          </a:p>
        </p:txBody>
      </p:sp>
      <p:pic>
        <p:nvPicPr>
          <p:cNvPr id="10242" name="Picture 2" descr="http://s4.pic4you.ru/y2014/08-13/12216/4543944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7668344" y="1772816"/>
            <a:ext cx="793388" cy="1496452"/>
          </a:xfrm>
          <a:prstGeom prst="rect">
            <a:avLst/>
          </a:prstGeom>
          <a:noFill/>
        </p:spPr>
      </p:pic>
      <p:pic>
        <p:nvPicPr>
          <p:cNvPr id="10244" name="Picture 4" descr="http://s4.pic4you.ru/y2014/08-13/12216/4543947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80312" y="3212976"/>
            <a:ext cx="890480" cy="1469977"/>
          </a:xfrm>
          <a:prstGeom prst="rect">
            <a:avLst/>
          </a:prstGeom>
          <a:noFill/>
        </p:spPr>
      </p:pic>
      <p:pic>
        <p:nvPicPr>
          <p:cNvPr id="10246" name="Picture 6" descr="http://laspictures.ru/img/articles/Feb/19/645e27cb9d9b1bcab45fa7155026d569/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092280" y="0"/>
            <a:ext cx="1643042" cy="1564998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5076056" y="764704"/>
            <a:ext cx="216161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i="1" dirty="0" smtClean="0"/>
              <a:t>(</a:t>
            </a:r>
            <a:r>
              <a:rPr lang="ru-RU" sz="2800" b="1" i="1" dirty="0" smtClean="0"/>
              <a:t>школьники</a:t>
            </a:r>
            <a:r>
              <a:rPr lang="ru-RU" sz="2800" i="1" dirty="0" smtClean="0"/>
              <a:t>)</a:t>
            </a:r>
            <a:endParaRPr lang="ru-RU" sz="28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5076056" y="2204864"/>
            <a:ext cx="197246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i="1" dirty="0" smtClean="0"/>
              <a:t>(</a:t>
            </a:r>
            <a:r>
              <a:rPr lang="ru-RU" sz="2800" b="1" i="1" dirty="0" smtClean="0"/>
              <a:t>школьник</a:t>
            </a:r>
            <a:r>
              <a:rPr lang="ru-RU" sz="2800" i="1" dirty="0" smtClean="0"/>
              <a:t>)</a:t>
            </a:r>
            <a:endParaRPr lang="ru-RU" sz="2800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5220072" y="3356992"/>
            <a:ext cx="218053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i="1" dirty="0" smtClean="0"/>
              <a:t>(</a:t>
            </a:r>
            <a:r>
              <a:rPr lang="ru-RU" sz="2800" b="1" i="1" dirty="0" smtClean="0"/>
              <a:t>школьница</a:t>
            </a:r>
            <a:r>
              <a:rPr lang="ru-RU" sz="2800" i="1" dirty="0" smtClean="0"/>
              <a:t>)</a:t>
            </a:r>
            <a:endParaRPr lang="ru-RU" sz="2800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3275856" y="4293096"/>
            <a:ext cx="384477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i="1" dirty="0" smtClean="0"/>
              <a:t>(</a:t>
            </a:r>
            <a:r>
              <a:rPr lang="ru-RU" sz="2800" b="1" i="1" dirty="0" smtClean="0"/>
              <a:t>школьные предметы</a:t>
            </a:r>
            <a:r>
              <a:rPr lang="ru-RU" sz="2800" i="1" dirty="0" smtClean="0"/>
              <a:t>)</a:t>
            </a:r>
            <a:endParaRPr lang="ru-RU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100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1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" dur="10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10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699792" y="0"/>
            <a:ext cx="4824536" cy="764704"/>
          </a:xfrm>
        </p:spPr>
        <p:txBody>
          <a:bodyPr/>
          <a:lstStyle/>
          <a:p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Что для чего?</a:t>
            </a:r>
            <a:endParaRPr lang="ru-RU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763688" y="764704"/>
            <a:ext cx="6572296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/>
              <a:t>Ручка </a:t>
            </a:r>
            <a:r>
              <a:rPr lang="ru-RU" sz="2400" dirty="0"/>
              <a:t>нужна … </a:t>
            </a:r>
            <a:r>
              <a:rPr lang="ru-RU" sz="2400" i="1" dirty="0"/>
              <a:t>(для того чтобы писать</a:t>
            </a:r>
            <a:r>
              <a:rPr lang="ru-RU" sz="2400" i="1" dirty="0" smtClean="0"/>
              <a:t>)</a:t>
            </a:r>
          </a:p>
          <a:p>
            <a:endParaRPr lang="ru-RU" sz="2400" dirty="0"/>
          </a:p>
          <a:p>
            <a:r>
              <a:rPr lang="ru-RU" sz="2400" dirty="0"/>
              <a:t>Карандаш нужен … </a:t>
            </a:r>
            <a:r>
              <a:rPr lang="ru-RU" sz="2400" i="1" dirty="0"/>
              <a:t>(для того чтобы чертить, рисовать</a:t>
            </a:r>
            <a:r>
              <a:rPr lang="ru-RU" sz="2400" i="1" dirty="0" smtClean="0"/>
              <a:t>)</a:t>
            </a:r>
          </a:p>
          <a:p>
            <a:endParaRPr lang="ru-RU" sz="2400" dirty="0"/>
          </a:p>
          <a:p>
            <a:r>
              <a:rPr lang="ru-RU" sz="2400" dirty="0"/>
              <a:t>Дневник нужен … (для того чтобы записывать домашнее </a:t>
            </a:r>
            <a:r>
              <a:rPr lang="ru-RU" sz="2400" dirty="0" smtClean="0"/>
              <a:t>задание)</a:t>
            </a:r>
          </a:p>
          <a:p>
            <a:endParaRPr lang="ru-RU" sz="2400" dirty="0"/>
          </a:p>
          <a:p>
            <a:r>
              <a:rPr lang="ru-RU" sz="2400" dirty="0"/>
              <a:t>Ластик нужен … </a:t>
            </a:r>
            <a:r>
              <a:rPr lang="ru-RU" sz="2400" i="1" dirty="0"/>
              <a:t>(для того чтобы стирать</a:t>
            </a:r>
            <a:r>
              <a:rPr lang="ru-RU" sz="2400" i="1" dirty="0" smtClean="0"/>
              <a:t>)</a:t>
            </a:r>
          </a:p>
          <a:p>
            <a:endParaRPr lang="ru-RU" sz="2400" dirty="0"/>
          </a:p>
          <a:p>
            <a:endParaRPr lang="ru-RU" sz="2400" dirty="0" smtClean="0"/>
          </a:p>
          <a:p>
            <a:r>
              <a:rPr lang="ru-RU" sz="2400" dirty="0" smtClean="0"/>
              <a:t>Азбука </a:t>
            </a:r>
            <a:r>
              <a:rPr lang="ru-RU" sz="2400" dirty="0"/>
              <a:t>нужна для того, </a:t>
            </a:r>
            <a:r>
              <a:rPr lang="ru-RU" sz="2400" i="1" dirty="0"/>
              <a:t>чтобы учиться </a:t>
            </a:r>
            <a:r>
              <a:rPr lang="ru-RU" sz="2400" i="1" dirty="0" smtClean="0"/>
              <a:t>читать</a:t>
            </a:r>
          </a:p>
          <a:p>
            <a:endParaRPr lang="ru-RU" sz="2400" dirty="0"/>
          </a:p>
          <a:p>
            <a:endParaRPr lang="ru-RU" sz="2400" dirty="0" smtClean="0"/>
          </a:p>
          <a:p>
            <a:r>
              <a:rPr lang="ru-RU" sz="2400" dirty="0" smtClean="0"/>
              <a:t>Линейка </a:t>
            </a:r>
            <a:r>
              <a:rPr lang="ru-RU" sz="2400" dirty="0"/>
              <a:t>нужна … </a:t>
            </a:r>
            <a:r>
              <a:rPr lang="ru-RU" sz="2400" i="1" dirty="0"/>
              <a:t>чертить прямые линии</a:t>
            </a:r>
          </a:p>
        </p:txBody>
      </p:sp>
      <p:pic>
        <p:nvPicPr>
          <p:cNvPr id="9222" name="Picture 6" descr="http://photoshopia.ru/clipart/data/1325/1442889875401_photoshopia_ru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20528494">
            <a:off x="127347" y="523921"/>
            <a:ext cx="1412752" cy="1052500"/>
          </a:xfrm>
          <a:prstGeom prst="rect">
            <a:avLst/>
          </a:prstGeom>
          <a:noFill/>
        </p:spPr>
      </p:pic>
      <p:pic>
        <p:nvPicPr>
          <p:cNvPr id="8" name="Picture 2" descr="http://ds133.centerstart.ru/sites/ds133.centerstart.ru/files/0_91210_e76c91b8_m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1196752"/>
            <a:ext cx="1320050" cy="1214446"/>
          </a:xfrm>
          <a:prstGeom prst="rect">
            <a:avLst/>
          </a:prstGeom>
          <a:noFill/>
        </p:spPr>
      </p:pic>
      <p:sp>
        <p:nvSpPr>
          <p:cNvPr id="9224" name="AutoShape 8" descr="https://ds03.infourok.ru/uploads/ex/0325/00040e4c-21e0ac28/hello_html_m457290d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9225" name="Picture 9" descr="C:\Users\User\Downloads\hello_html_m457290d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2348880"/>
            <a:ext cx="1598612" cy="1000132"/>
          </a:xfrm>
          <a:prstGeom prst="rect">
            <a:avLst/>
          </a:prstGeom>
          <a:noFill/>
        </p:spPr>
      </p:pic>
      <p:sp>
        <p:nvSpPr>
          <p:cNvPr id="9227" name="AutoShape 11" descr="Картинки по запросу азбука картинки для детей на прозрачном фоне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9229" name="AutoShape 13" descr="Картинки по запросу азбука картинки для детей на прозрачном фоне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9231" name="Picture 15" descr="http://ozon-st.cdn.ngenix.net/multimedia/1012403854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5536" y="4293096"/>
            <a:ext cx="915963" cy="1262817"/>
          </a:xfrm>
          <a:prstGeom prst="rect">
            <a:avLst/>
          </a:prstGeom>
          <a:noFill/>
        </p:spPr>
      </p:pic>
      <p:sp>
        <p:nvSpPr>
          <p:cNvPr id="12" name="Прямоугольник 11"/>
          <p:cNvSpPr/>
          <p:nvPr/>
        </p:nvSpPr>
        <p:spPr>
          <a:xfrm>
            <a:off x="3707904" y="764704"/>
            <a:ext cx="3960440" cy="64807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/>
          <p:cNvSpPr/>
          <p:nvPr/>
        </p:nvSpPr>
        <p:spPr>
          <a:xfrm>
            <a:off x="4283968" y="1484784"/>
            <a:ext cx="3960440" cy="64807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рямоугольник 13"/>
          <p:cNvSpPr/>
          <p:nvPr/>
        </p:nvSpPr>
        <p:spPr>
          <a:xfrm>
            <a:off x="1826226" y="1988840"/>
            <a:ext cx="2241718" cy="50405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рямоугольник 14"/>
          <p:cNvSpPr/>
          <p:nvPr/>
        </p:nvSpPr>
        <p:spPr>
          <a:xfrm>
            <a:off x="4211960" y="2564904"/>
            <a:ext cx="3960440" cy="64807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/>
          <p:cNvSpPr/>
          <p:nvPr/>
        </p:nvSpPr>
        <p:spPr>
          <a:xfrm>
            <a:off x="1835696" y="2996952"/>
            <a:ext cx="3960440" cy="50405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рямоугольник 16"/>
          <p:cNvSpPr/>
          <p:nvPr/>
        </p:nvSpPr>
        <p:spPr>
          <a:xfrm>
            <a:off x="3851920" y="3717032"/>
            <a:ext cx="3960440" cy="64807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/>
          <p:cNvSpPr/>
          <p:nvPr/>
        </p:nvSpPr>
        <p:spPr>
          <a:xfrm>
            <a:off x="4932040" y="4653136"/>
            <a:ext cx="3960440" cy="64807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/>
          <p:cNvSpPr/>
          <p:nvPr/>
        </p:nvSpPr>
        <p:spPr>
          <a:xfrm>
            <a:off x="4139952" y="5733256"/>
            <a:ext cx="3960440" cy="64807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" name="Рисунок 19" descr="ластик.jpg"/>
          <p:cNvPicPr>
            <a:picLocks noChangeAspect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98861" y="3514078"/>
            <a:ext cx="1016257" cy="763954"/>
          </a:xfrm>
          <a:prstGeom prst="rect">
            <a:avLst/>
          </a:prstGeom>
        </p:spPr>
      </p:pic>
      <p:pic>
        <p:nvPicPr>
          <p:cNvPr id="21" name="Рисунок 20" descr="00d9a7ec36c8ef7f94b8b4079ce74419.jpg"/>
          <p:cNvPicPr>
            <a:picLocks noChangeAspect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 rot="426719">
            <a:off x="466727" y="5560585"/>
            <a:ext cx="1226222" cy="122622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9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9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j0214098.wav">
            <a:hlinkClick r:id="" action="ppaction://media"/>
          </p:cNvPr>
          <p:cNvPicPr>
            <a:picLocks noGrp="1" noRot="1" noChangeAspect="1"/>
          </p:cNvPicPr>
          <p:nvPr>
            <p:ph idx="1"/>
            <a:wavAudioFile r:embed="rId1" name="j0214098.wav"/>
          </p:nvPr>
        </p:nvPicPr>
        <p:blipFill>
          <a:blip r:embed="rId3" cstate="print"/>
          <a:stretch>
            <a:fillRect/>
          </a:stretch>
        </p:blipFill>
        <p:spPr>
          <a:xfrm>
            <a:off x="4284663" y="2060575"/>
            <a:ext cx="304800" cy="304800"/>
          </a:xfrm>
          <a:prstGeom prst="rect">
            <a:avLst/>
          </a:prstGeom>
        </p:spPr>
      </p:pic>
      <p:pic>
        <p:nvPicPr>
          <p:cNvPr id="25602" name="Picture 2" descr="http://wiki.moodle.dp.ua/images/Fon_prezentacii_Osen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38792" cy="6858000"/>
          </a:xfrm>
          <a:prstGeom prst="rect">
            <a:avLst/>
          </a:prstGeom>
          <a:noFill/>
        </p:spPr>
      </p:pic>
      <p:pic>
        <p:nvPicPr>
          <p:cNvPr id="25604" name="Picture 4" descr="http://kartinki-vernisazh.ru/_ph/93/2/789289892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428992" y="1142984"/>
            <a:ext cx="1928826" cy="214314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45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Другая 4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65A00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301</TotalTime>
  <Words>868</Words>
  <Application>Microsoft Office PowerPoint</Application>
  <PresentationFormat>Экран (4:3)</PresentationFormat>
  <Paragraphs>121</Paragraphs>
  <Slides>25</Slides>
  <Notes>1</Notes>
  <HiddenSlides>0</HiddenSlides>
  <MMClips>1</MMClips>
  <ScaleCrop>false</ScaleCrop>
  <HeadingPairs>
    <vt:vector size="6" baseType="variant">
      <vt:variant>
        <vt:lpstr>Использованные шрифты</vt:lpstr>
      </vt:variant>
      <vt:variant>
        <vt:i4>9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35" baseType="lpstr">
      <vt:lpstr>Arial</vt:lpstr>
      <vt:lpstr>Book Antiqua</vt:lpstr>
      <vt:lpstr>Calibri</vt:lpstr>
      <vt:lpstr>Lucida Sans</vt:lpstr>
      <vt:lpstr>Monotype Corsiva</vt:lpstr>
      <vt:lpstr>Times New Roman</vt:lpstr>
      <vt:lpstr>Wingdings</vt:lpstr>
      <vt:lpstr>Wingdings 2</vt:lpstr>
      <vt:lpstr>Wingdings 3</vt:lpstr>
      <vt:lpstr>Апекс</vt:lpstr>
      <vt:lpstr>Презентация PowerPoint</vt:lpstr>
      <vt:lpstr>Презентация PowerPoint</vt:lpstr>
      <vt:lpstr>Тетрадь</vt:lpstr>
      <vt:lpstr>Ручка</vt:lpstr>
      <vt:lpstr>Карандаш</vt:lpstr>
      <vt:lpstr>Ластик</vt:lpstr>
      <vt:lpstr>Циркуль</vt:lpstr>
      <vt:lpstr>Пенал</vt:lpstr>
      <vt:lpstr>Краски и кисточка</vt:lpstr>
      <vt:lpstr>Цветная бумага</vt:lpstr>
      <vt:lpstr>Ножницы</vt:lpstr>
      <vt:lpstr>Клей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Великаны и гномики</vt:lpstr>
      <vt:lpstr>Растеряшка </vt:lpstr>
      <vt:lpstr>Презентация PowerPoint</vt:lpstr>
      <vt:lpstr>Игра «Как?»</vt:lpstr>
      <vt:lpstr>Презентация PowerPoint</vt:lpstr>
      <vt:lpstr>Что для чего?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user</cp:lastModifiedBy>
  <cp:revision>29</cp:revision>
  <dcterms:created xsi:type="dcterms:W3CDTF">2017-05-15T16:16:52Z</dcterms:created>
  <dcterms:modified xsi:type="dcterms:W3CDTF">2024-09-19T03:44:36Z</dcterms:modified>
</cp:coreProperties>
</file>