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358" r:id="rId2"/>
    <p:sldId id="326" r:id="rId3"/>
    <p:sldId id="327" r:id="rId4"/>
    <p:sldId id="328" r:id="rId5"/>
    <p:sldId id="329" r:id="rId6"/>
    <p:sldId id="338" r:id="rId7"/>
    <p:sldId id="360" r:id="rId8"/>
    <p:sldId id="361" r:id="rId9"/>
    <p:sldId id="362" r:id="rId10"/>
    <p:sldId id="339" r:id="rId11"/>
    <p:sldId id="340" r:id="rId12"/>
    <p:sldId id="336" r:id="rId13"/>
    <p:sldId id="363" r:id="rId14"/>
    <p:sldId id="364" r:id="rId15"/>
    <p:sldId id="365" r:id="rId16"/>
    <p:sldId id="366" r:id="rId17"/>
    <p:sldId id="367" r:id="rId18"/>
    <p:sldId id="368" r:id="rId19"/>
    <p:sldId id="369" r:id="rId20"/>
    <p:sldId id="370" r:id="rId21"/>
    <p:sldId id="371" r:id="rId22"/>
    <p:sldId id="359" r:id="rId23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588B"/>
    <a:srgbClr val="305D94"/>
    <a:srgbClr val="224268"/>
    <a:srgbClr val="6796CF"/>
    <a:srgbClr val="4F83C1"/>
    <a:srgbClr val="3B8AFF"/>
    <a:srgbClr val="8064A2"/>
    <a:srgbClr val="C0504D"/>
    <a:srgbClr val="4F81BD"/>
    <a:srgbClr val="9BB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>
        <p:scale>
          <a:sx n="75" d="100"/>
          <a:sy n="75" d="100"/>
        </p:scale>
        <p:origin x="-1824" y="-76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I, A</c:v>
                </c:pt>
              </c:strCache>
            </c:strRef>
          </c:tx>
          <c:spPr>
            <a:ln w="28575">
              <a:noFill/>
            </a:ln>
          </c:spPr>
          <c:xVal>
            <c:numRef>
              <c:f>Лист1!$A$2:$A$4</c:f>
              <c:numCache>
                <c:formatCode>General</c:formatCode>
                <c:ptCount val="3"/>
                <c:pt idx="0">
                  <c:v>1.2</c:v>
                </c:pt>
                <c:pt idx="1">
                  <c:v>2.4</c:v>
                </c:pt>
                <c:pt idx="2">
                  <c:v>3.2</c:v>
                </c:pt>
              </c:numCache>
            </c:numRef>
          </c:xVal>
          <c:yVal>
            <c:numRef>
              <c:f>Лист1!$B$2:$B$4</c:f>
              <c:numCache>
                <c:formatCode>General</c:formatCode>
                <c:ptCount val="3"/>
                <c:pt idx="0">
                  <c:v>0.3</c:v>
                </c:pt>
                <c:pt idx="1">
                  <c:v>0.6</c:v>
                </c:pt>
                <c:pt idx="2">
                  <c:v>0.8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7517696"/>
        <c:axId val="176900352"/>
      </c:scatterChart>
      <c:valAx>
        <c:axId val="1775176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6900352"/>
        <c:crosses val="autoZero"/>
        <c:crossBetween val="midCat"/>
      </c:valAx>
      <c:valAx>
        <c:axId val="1769003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7517696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0.11709</cdr:x>
      <cdr:y>0.09524</cdr:y>
    </cdr:from>
    <cdr:to>
      <cdr:x>0.91709</cdr:x>
      <cdr:y>0.83333</cdr:y>
    </cdr:to>
    <cdr:cxnSp macro="">
      <cdr:nvCxnSpPr>
        <cdr:cNvPr id="3" name="Прямая соединительная линия 2"/>
        <cdr:cNvCxnSpPr/>
      </cdr:nvCxnSpPr>
      <cdr:spPr>
        <a:xfrm xmlns:a="http://schemas.openxmlformats.org/drawingml/2006/main" flipV="1">
          <a:off x="548055" y="288032"/>
          <a:ext cx="3744416" cy="2232248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065892-F424-4E13-AD54-DBE9B964B334}" type="datetimeFigureOut">
              <a:rPr lang="ru-RU" smtClean="0"/>
              <a:pPr/>
              <a:t>25.03.2022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1F35CA-DFF2-4A1B-A00B-6561BE8E1B4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2754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25.03.2022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2460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25.03.2022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1488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25.03.2022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7708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25.03.2022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6677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25.03.2022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4787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25.03.2022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2252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25.03.2022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770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25.03.2022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9573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25.03.2022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6429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25.03.2022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4781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25.03.2022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7067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80ECD-AB24-4D6B-B204-E7DD7B0079A0}" type="datetimeFigureOut">
              <a:rPr lang="ru-RU" smtClean="0"/>
              <a:pPr/>
              <a:t>25.03.2022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1AFDF-E339-4CEE-9B21-414972DA097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5279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03648" y="1106918"/>
            <a:ext cx="63367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2D58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ФИЗИКА</a:t>
            </a:r>
          </a:p>
          <a:p>
            <a:pPr algn="ctr"/>
            <a:r>
              <a:rPr lang="ru-RU" sz="2800" dirty="0" smtClean="0">
                <a:solidFill>
                  <a:srgbClr val="2D58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ru-RU" sz="2800" dirty="0" smtClean="0">
                <a:solidFill>
                  <a:srgbClr val="2D58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</a:t>
            </a:r>
          </a:p>
          <a:p>
            <a:pPr algn="ctr"/>
            <a:endParaRPr lang="ru-RU" sz="2800" dirty="0" smtClean="0">
              <a:solidFill>
                <a:srgbClr val="2D588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2D58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</a:t>
            </a:r>
            <a:r>
              <a:rPr lang="ru-RU" sz="2400" dirty="0" smtClean="0">
                <a:solidFill>
                  <a:srgbClr val="2D58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Зависимость силы тока от напряжения. Сопротивление.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414838" y="3631986"/>
            <a:ext cx="39535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2D58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Учитель: Горбенко Варвара Сергеевна</a:t>
            </a:r>
          </a:p>
          <a:p>
            <a:r>
              <a:rPr lang="ru-RU" dirty="0" smtClean="0">
                <a:solidFill>
                  <a:srgbClr val="2D58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Школа №340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39952" y="427085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2242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  <a:endParaRPr lang="ru-RU" dirty="0">
              <a:solidFill>
                <a:srgbClr val="22426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Закон Ома в электронных сигаретах | Статьи REDVAPE.R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39502"/>
            <a:ext cx="3240360" cy="2030724"/>
          </a:xfrm>
          <a:prstGeom prst="rect">
            <a:avLst/>
          </a:prstGeom>
          <a:noFill/>
          <a:effectLst>
            <a:softEdge rad="2286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293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Прямоугольник 1"/>
              <p:cNvSpPr/>
              <p:nvPr/>
            </p:nvSpPr>
            <p:spPr>
              <a:xfrm>
                <a:off x="236272" y="339502"/>
                <a:ext cx="5199824" cy="47640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dirty="0" smtClean="0">
                    <a:solidFill>
                      <a:srgbClr val="2D588B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Электрическ</a:t>
                </a:r>
                <a:r>
                  <a:rPr lang="ru-RU" dirty="0" smtClean="0">
                    <a:solidFill>
                      <a:srgbClr val="2D588B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ое</a:t>
                </a:r>
                <a:r>
                  <a:rPr lang="ru-RU" dirty="0" smtClean="0">
                    <a:solidFill>
                      <a:srgbClr val="2D588B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сопротивление </a:t>
                </a:r>
                <a:r>
                  <a:rPr lang="en-US" i="1" dirty="0" smtClean="0">
                    <a:solidFill>
                      <a:srgbClr val="2D588B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dirty="0" smtClean="0">
                    <a:solidFill>
                      <a:srgbClr val="2D588B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– </a:t>
                </a:r>
                <a:r>
                  <a:rPr lang="ru-RU" dirty="0" smtClean="0">
                    <a:solidFill>
                      <a:srgbClr val="2D588B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это физическая величина, характеризующая свойства проводника по которому течет ток.</a:t>
                </a:r>
                <a:endParaRPr lang="en-US" dirty="0" smtClean="0">
                  <a:solidFill>
                    <a:srgbClr val="2D588B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2D588B"/>
                          </a:solidFill>
                          <a:latin typeface="Cambria Math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𝑅</m:t>
                      </m:r>
                      <m:r>
                        <a:rPr lang="en-US" b="0" i="1" smtClean="0">
                          <a:solidFill>
                            <a:srgbClr val="2D588B"/>
                          </a:solidFill>
                          <a:latin typeface="Cambria Math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2D588B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2D588B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𝑈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2D588B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𝐼</m:t>
                          </m:r>
                        </m:den>
                      </m:f>
                    </m:oMath>
                  </m:oMathPara>
                </a14:m>
                <a:endParaRPr lang="ru-RU" dirty="0" smtClean="0">
                  <a:solidFill>
                    <a:srgbClr val="2D588B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endParaRPr lang="ru-RU" dirty="0" smtClean="0">
                  <a:solidFill>
                    <a:srgbClr val="2D588B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dirty="0" smtClean="0">
                    <a:solidFill>
                      <a:srgbClr val="2D588B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[R] = [</a:t>
                </a:r>
                <a:r>
                  <a:rPr lang="ru-RU" dirty="0" smtClean="0">
                    <a:solidFill>
                      <a:srgbClr val="2D588B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Ом</a:t>
                </a:r>
                <a:r>
                  <a:rPr lang="en-US" dirty="0" smtClean="0">
                    <a:solidFill>
                      <a:srgbClr val="2D588B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]</a:t>
                </a:r>
                <a:endParaRPr lang="ru-RU" dirty="0" smtClean="0">
                  <a:solidFill>
                    <a:srgbClr val="2D588B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endParaRPr lang="ru-RU" dirty="0" smtClean="0">
                  <a:solidFill>
                    <a:srgbClr val="2D588B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 smtClean="0">
                    <a:solidFill>
                      <a:srgbClr val="2D588B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За единицу сопротивления принимают 1 Ом – сопротивление такого проводника, в котором при напряжении на концах 1В сила тока равна 1А.</a:t>
                </a:r>
              </a:p>
              <a:p>
                <a:endParaRPr lang="ru-RU" dirty="0">
                  <a:solidFill>
                    <a:srgbClr val="2D588B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 smtClean="0">
                    <a:solidFill>
                      <a:srgbClr val="2D588B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1 мОм = 0,001 Ом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solidFill>
                              <a:srgbClr val="2D588B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rgbClr val="2D588B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ru-RU" b="0" i="1" smtClean="0">
                            <a:solidFill>
                              <a:srgbClr val="2D588B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ru-RU" dirty="0" smtClean="0">
                    <a:solidFill>
                      <a:srgbClr val="2D588B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Ом</a:t>
                </a:r>
              </a:p>
              <a:p>
                <a:r>
                  <a:rPr lang="ru-RU" dirty="0" smtClean="0">
                    <a:solidFill>
                      <a:srgbClr val="2D588B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1 кОм = 1000 Ом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solidFill>
                              <a:srgbClr val="2D588B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solidFill>
                              <a:srgbClr val="2D588B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ru-RU" i="1">
                            <a:solidFill>
                              <a:srgbClr val="2D588B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ru-RU" dirty="0">
                    <a:solidFill>
                      <a:srgbClr val="2D588B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Ом</a:t>
                </a:r>
              </a:p>
              <a:p>
                <a:r>
                  <a:rPr lang="ru-RU" dirty="0" smtClean="0">
                    <a:solidFill>
                      <a:srgbClr val="2D588B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1 Мом = 1 000 000 Ом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solidFill>
                              <a:srgbClr val="2D588B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solidFill>
                              <a:srgbClr val="2D588B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ru-RU" b="0" i="1" smtClean="0">
                            <a:solidFill>
                              <a:srgbClr val="2D588B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ru-RU" dirty="0">
                    <a:solidFill>
                      <a:srgbClr val="2D588B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Ом</a:t>
                </a:r>
              </a:p>
              <a:p>
                <a:endParaRPr lang="ru-RU" dirty="0" smtClean="0">
                  <a:solidFill>
                    <a:srgbClr val="2D588B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272" y="339502"/>
                <a:ext cx="5199824" cy="4764061"/>
              </a:xfrm>
              <a:prstGeom prst="rect">
                <a:avLst/>
              </a:prstGeom>
              <a:blipFill rotWithShape="1">
                <a:blip r:embed="rId3"/>
                <a:stretch>
                  <a:fillRect l="-1055" t="-76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 descr="Ом, Георг Симон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37468"/>
            <a:ext cx="2891841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540963" y="3796754"/>
            <a:ext cx="9701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2D588B"/>
                </a:solidFill>
              </a:rPr>
              <a:t>Георг Ом</a:t>
            </a:r>
            <a:endParaRPr lang="ru-RU" sz="1400" dirty="0" smtClean="0">
              <a:solidFill>
                <a:srgbClr val="2D588B"/>
              </a:solidFill>
            </a:endParaRPr>
          </a:p>
          <a:p>
            <a:pPr algn="ctr"/>
            <a:r>
              <a:rPr lang="ru-RU" sz="1400" dirty="0" smtClean="0">
                <a:solidFill>
                  <a:srgbClr val="2D588B"/>
                </a:solidFill>
              </a:rPr>
              <a:t>1789-1854</a:t>
            </a:r>
            <a:endParaRPr lang="ru-RU" sz="1400" dirty="0">
              <a:solidFill>
                <a:srgbClr val="2D588B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33859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264"/>
    </mc:Choice>
    <mc:Fallback xmlns="">
      <p:transition spd="slow" advTm="412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467544" y="1546366"/>
                <a:ext cx="5770388" cy="2342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ru-RU" dirty="0">
                        <a:solidFill>
                          <a:srgbClr val="2D588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Электрический ток в металле – это направленное движение электронов</m:t>
                    </m:r>
                  </m:oMath>
                </a14:m>
                <a:r>
                  <a:rPr lang="ru-RU" dirty="0" smtClean="0">
                    <a:solidFill>
                      <a:srgbClr val="2D588B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ctr"/>
                <a:endParaRPr lang="ru-RU" dirty="0">
                  <a:solidFill>
                    <a:srgbClr val="2D588B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/>
                <a:r>
                  <a:rPr lang="ru-RU" dirty="0" smtClean="0">
                    <a:solidFill>
                      <a:srgbClr val="2D588B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   Электроны взаимодействуют с ионами кристаллической решетки металла. Атомы и ионы </a:t>
                </a:r>
                <a:r>
                  <a:rPr lang="ru-RU" dirty="0">
                    <a:solidFill>
                      <a:srgbClr val="2D588B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кристаллической решетки </a:t>
                </a:r>
                <a:r>
                  <a:rPr lang="ru-RU" dirty="0" smtClean="0">
                    <a:solidFill>
                      <a:srgbClr val="2D588B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металла препятствуют движению электронов – оказывают </a:t>
                </a:r>
              </a:p>
              <a:p>
                <a:pPr algn="ctr"/>
                <a:r>
                  <a:rPr lang="ru-RU" b="1" dirty="0" smtClean="0">
                    <a:solidFill>
                      <a:srgbClr val="2D588B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сопротивление.</a:t>
                </a:r>
                <a:endParaRPr lang="ru-RU" b="1" dirty="0">
                  <a:solidFill>
                    <a:srgbClr val="2D588B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546366"/>
                <a:ext cx="5770388" cy="2342116"/>
              </a:xfrm>
              <a:prstGeom prst="rect">
                <a:avLst/>
              </a:prstGeom>
              <a:blipFill rotWithShape="1">
                <a:blip r:embed="rId3"/>
                <a:stretch>
                  <a:fillRect l="-951" b="-31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Прямоугольник 6"/>
          <p:cNvSpPr/>
          <p:nvPr/>
        </p:nvSpPr>
        <p:spPr>
          <a:xfrm>
            <a:off x="325105" y="308144"/>
            <a:ext cx="829819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В чем п</a:t>
            </a:r>
            <a:r>
              <a:rPr lang="ru-RU" sz="2000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ричина сопротивления?</a:t>
            </a:r>
          </a:p>
          <a:p>
            <a:pPr algn="ctr"/>
            <a:endParaRPr lang="ru-RU" dirty="0">
              <a:solidFill>
                <a:srgbClr val="2D588B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>
              <a:solidFill>
                <a:srgbClr val="2D588B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Холст «Мальчик задумался иллюстрация», купить в интернет-магазине в Москве,  автор: Ольга Ботина, цена: 5240 рублей, 15564.109205.1057900.387139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95486"/>
            <a:ext cx="237626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34. Электрический ток в металлах. Сверхпроводимость: Природа электрического  тока в металлах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923" y="2859782"/>
            <a:ext cx="2228850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39528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526"/>
    </mc:Choice>
    <mc:Fallback xmlns="">
      <p:transition spd="slow" advTm="4052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9546" y="349948"/>
            <a:ext cx="555788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solidFill>
                <a:srgbClr val="2D588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2D58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400" dirty="0">
                <a:solidFill>
                  <a:srgbClr val="2D58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электрический ток зависит от напряжения</a:t>
            </a:r>
            <a:r>
              <a:rPr lang="ru-RU" sz="2400" dirty="0" smtClean="0">
                <a:solidFill>
                  <a:srgbClr val="2D58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ru-RU" sz="2400" dirty="0">
              <a:solidFill>
                <a:srgbClr val="2D588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rgbClr val="2D588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arenR"/>
            </a:pPr>
            <a:r>
              <a:rPr lang="ru-RU" sz="2400" dirty="0" smtClean="0">
                <a:solidFill>
                  <a:srgbClr val="2D588B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Чем больше напряжение, тем меньше сила тока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solidFill>
                  <a:srgbClr val="2D588B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Сила тока прямо пропорциональна напряжению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solidFill>
                  <a:srgbClr val="2D588B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Сила тока не зависит от напряжения</a:t>
            </a:r>
          </a:p>
        </p:txBody>
      </p:sp>
      <p:pic>
        <p:nvPicPr>
          <p:cNvPr id="7170" name="Picture 2" descr="Картинки знак вопроса (32 фото) • Прикольные картинки и позитив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139628"/>
            <a:ext cx="2595013" cy="2595014"/>
          </a:xfrm>
          <a:prstGeom prst="rect">
            <a:avLst/>
          </a:prstGeom>
          <a:noFill/>
          <a:effectLst>
            <a:softEdge rad="2159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425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811"/>
    </mc:Choice>
    <mc:Fallback xmlns="">
      <p:transition spd="slow" advTm="218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9546" y="349948"/>
            <a:ext cx="555788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solidFill>
                <a:srgbClr val="2D588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2D58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400" dirty="0">
                <a:solidFill>
                  <a:srgbClr val="2D58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электрический ток зависит от напряжения</a:t>
            </a:r>
            <a:r>
              <a:rPr lang="ru-RU" sz="2400" dirty="0" smtClean="0">
                <a:solidFill>
                  <a:srgbClr val="2D58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ru-RU" sz="2400" dirty="0">
              <a:solidFill>
                <a:srgbClr val="2D588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rgbClr val="2D588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arenR"/>
            </a:pPr>
            <a:r>
              <a:rPr lang="ru-RU" sz="2400" dirty="0" smtClean="0">
                <a:solidFill>
                  <a:srgbClr val="2D588B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Чем больше напряжение, тем меньше сила тока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Сила тока прямо пропорциональна напряжению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solidFill>
                  <a:srgbClr val="2D588B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Сила тока не зависит от напряжения</a:t>
            </a:r>
          </a:p>
        </p:txBody>
      </p:sp>
      <p:pic>
        <p:nvPicPr>
          <p:cNvPr id="8194" name="Picture 2" descr="САФУ — Задай вопрос приемной комисси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915566"/>
            <a:ext cx="2018294" cy="3340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06833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811"/>
    </mc:Choice>
    <mc:Fallback xmlns="">
      <p:transition spd="slow" advTm="218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9546" y="349948"/>
            <a:ext cx="555788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solidFill>
                <a:srgbClr val="2D588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2D58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обусловлено сопротивление проводников?</a:t>
            </a:r>
          </a:p>
          <a:p>
            <a:endParaRPr lang="ru-RU" sz="2400" dirty="0">
              <a:solidFill>
                <a:srgbClr val="2D588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arenR"/>
            </a:pPr>
            <a:r>
              <a:rPr lang="ru-RU" sz="2400" dirty="0" smtClean="0">
                <a:solidFill>
                  <a:srgbClr val="2D588B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Взаимодействием движущихся электронов с ионами кристаллической решетки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solidFill>
                  <a:srgbClr val="2D588B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Наличием хаотического движения электронов внутри кристаллической решетки</a:t>
            </a:r>
          </a:p>
        </p:txBody>
      </p:sp>
      <p:pic>
        <p:nvPicPr>
          <p:cNvPr id="7170" name="Picture 2" descr="Картинки знак вопроса (32 фото) • Прикольные картинки и позитив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139628"/>
            <a:ext cx="2595013" cy="2595014"/>
          </a:xfrm>
          <a:prstGeom prst="rect">
            <a:avLst/>
          </a:prstGeom>
          <a:noFill/>
          <a:effectLst>
            <a:softEdge rad="2159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92069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811"/>
    </mc:Choice>
    <mc:Fallback xmlns="">
      <p:transition spd="slow" advTm="218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САФУ — Задай вопрос приемной комисси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915566"/>
            <a:ext cx="2018294" cy="3340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9546" y="349948"/>
            <a:ext cx="555788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solidFill>
                <a:srgbClr val="2D588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2D58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обусловлено сопротивление проводников?</a:t>
            </a:r>
          </a:p>
          <a:p>
            <a:endParaRPr lang="ru-RU" sz="2400" dirty="0">
              <a:solidFill>
                <a:srgbClr val="2D588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arenR"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Взаимодействием движущихся электронов с ионами кристаллической решетки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solidFill>
                  <a:srgbClr val="2D588B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Наличием хаотического движения электронов внутри кристаллической решетки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87656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811"/>
    </mc:Choice>
    <mc:Fallback xmlns="">
      <p:transition spd="slow" advTm="218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9546" y="349948"/>
            <a:ext cx="555788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solidFill>
                <a:srgbClr val="2D588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2D58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называется единица электрического сопротивления?</a:t>
            </a:r>
          </a:p>
          <a:p>
            <a:endParaRPr lang="ru-RU" sz="2400" dirty="0">
              <a:solidFill>
                <a:srgbClr val="2D588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arenR"/>
            </a:pPr>
            <a:r>
              <a:rPr lang="ru-RU" sz="2400" dirty="0" smtClean="0">
                <a:solidFill>
                  <a:srgbClr val="2D588B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Кулон (Кл)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solidFill>
                  <a:srgbClr val="2D588B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Ампер (А)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solidFill>
                  <a:srgbClr val="2D588B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Вольт (В)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solidFill>
                  <a:srgbClr val="2D588B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Ом</a:t>
            </a:r>
          </a:p>
        </p:txBody>
      </p:sp>
      <p:pic>
        <p:nvPicPr>
          <p:cNvPr id="7170" name="Picture 2" descr="Картинки знак вопроса (32 фото) • Прикольные картинки и позитив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139628"/>
            <a:ext cx="2595013" cy="2595014"/>
          </a:xfrm>
          <a:prstGeom prst="rect">
            <a:avLst/>
          </a:prstGeom>
          <a:noFill/>
          <a:effectLst>
            <a:softEdge rad="2159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46302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811"/>
    </mc:Choice>
    <mc:Fallback xmlns="">
      <p:transition spd="slow" advTm="218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САФУ — Задай вопрос приемной комисси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915566"/>
            <a:ext cx="2018294" cy="3340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9546" y="349948"/>
            <a:ext cx="555788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solidFill>
                <a:srgbClr val="2D588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2D58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называется единица электрического сопротивления?</a:t>
            </a:r>
          </a:p>
          <a:p>
            <a:endParaRPr lang="ru-RU" sz="2400" dirty="0">
              <a:solidFill>
                <a:srgbClr val="2D588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arenR"/>
            </a:pPr>
            <a:r>
              <a:rPr lang="ru-RU" sz="2400" dirty="0" smtClean="0">
                <a:solidFill>
                  <a:srgbClr val="2D588B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Кулон (Кл)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solidFill>
                  <a:srgbClr val="2D588B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Ампер (А)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solidFill>
                  <a:srgbClr val="2D588B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Вольт (В)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Ом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8685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811"/>
    </mc:Choice>
    <mc:Fallback xmlns="">
      <p:transition spd="slow" advTm="218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9546" y="1836970"/>
            <a:ext cx="55578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solidFill>
                <a:srgbClr val="2D588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2D58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Переведите в омы 40 кОм, 900 мОм?</a:t>
            </a:r>
          </a:p>
          <a:p>
            <a:endParaRPr lang="ru-RU" sz="2400" dirty="0">
              <a:solidFill>
                <a:srgbClr val="2D588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Картинки знак вопроса (32 фото) • Прикольные картинки и позитив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139628"/>
            <a:ext cx="2595013" cy="2595014"/>
          </a:xfrm>
          <a:prstGeom prst="rect">
            <a:avLst/>
          </a:prstGeom>
          <a:noFill/>
          <a:effectLst>
            <a:softEdge rad="2159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81212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811"/>
    </mc:Choice>
    <mc:Fallback xmlns="">
      <p:transition spd="slow" advTm="218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САФУ — Задай вопрос приемной комисси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915566"/>
            <a:ext cx="2018294" cy="3340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9546" y="1801096"/>
            <a:ext cx="55578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solidFill>
                <a:srgbClr val="2D588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40 кОм = 40000 Ом</a:t>
            </a:r>
          </a:p>
          <a:p>
            <a:pPr algn="ctr"/>
            <a:r>
              <a:rPr lang="ru-RU" sz="2400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900 мОм = 0,9 Ом</a:t>
            </a:r>
          </a:p>
          <a:p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1950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811"/>
    </mc:Choice>
    <mc:Fallback xmlns="">
      <p:transition spd="slow" advTm="218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7494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На этом уроке мы: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0890" y="590659"/>
            <a:ext cx="4249095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solidFill>
                <a:srgbClr val="2D588B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1. </a:t>
            </a:r>
            <a:r>
              <a:rPr lang="ru-RU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Экспериментально определим зависимость силы тока от напряжения на участке цепи;</a:t>
            </a:r>
            <a:endParaRPr lang="ru-RU" dirty="0">
              <a:solidFill>
                <a:srgbClr val="2D588B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1192" y="241264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2.  </a:t>
            </a:r>
            <a:r>
              <a:rPr lang="ru-RU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Узнаем что называется электрическим сопротивлением проводника, в чем оно измеряется;</a:t>
            </a:r>
            <a:endParaRPr lang="ru-RU" dirty="0">
              <a:solidFill>
                <a:srgbClr val="2D588B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1192" y="3848494"/>
            <a:ext cx="62750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3. </a:t>
            </a:r>
            <a:r>
              <a:rPr lang="ru-RU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Объясним возникновение сопротивления проводника.</a:t>
            </a:r>
            <a:endParaRPr lang="ru-RU" dirty="0">
              <a:solidFill>
                <a:srgbClr val="2D588B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Электрический проводник тока: медная и алюминиевая жила кабеля, номинальное  сечение и изоляц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449531"/>
            <a:ext cx="324036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6078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119"/>
    </mc:Choice>
    <mc:Fallback xmlns="">
      <p:transition spd="slow" advTm="1711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6566" y="1511158"/>
            <a:ext cx="555788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solidFill>
                <a:srgbClr val="2D588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2D58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Сила тока в спирали электрической лампы 0,5А при напряжении на её концах 1В. Определите сопротивление спирали</a:t>
            </a:r>
          </a:p>
          <a:p>
            <a:endParaRPr lang="ru-RU" sz="2400" dirty="0">
              <a:solidFill>
                <a:srgbClr val="2D588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Картинки знак вопроса (32 фото) • Прикольные картинки и позитив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139628"/>
            <a:ext cx="2595013" cy="2595014"/>
          </a:xfrm>
          <a:prstGeom prst="rect">
            <a:avLst/>
          </a:prstGeom>
          <a:noFill/>
          <a:effectLst>
            <a:softEdge rad="2159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21091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811"/>
    </mc:Choice>
    <mc:Fallback xmlns="">
      <p:transition spd="slow" advTm="218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САФУ — Задай вопрос приемной комисси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915566"/>
            <a:ext cx="2018294" cy="3340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1" y="555526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Дано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9202" y="1275606"/>
            <a:ext cx="1516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 = </a:t>
            </a:r>
            <a:r>
              <a:rPr lang="ru-RU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0,5 А</a:t>
            </a:r>
          </a:p>
          <a:p>
            <a:r>
              <a:rPr lang="en-US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U = 1 </a:t>
            </a:r>
            <a:r>
              <a:rPr lang="ru-RU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520" y="2355093"/>
            <a:ext cx="1224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Найти</a:t>
            </a:r>
          </a:p>
          <a:p>
            <a:r>
              <a:rPr lang="en-US" dirty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R</a:t>
            </a:r>
            <a:endParaRPr lang="ru-RU" dirty="0" smtClean="0">
              <a:solidFill>
                <a:srgbClr val="2D588B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1760" y="55552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Решение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2420764" y="1320175"/>
                <a:ext cx="856325" cy="6090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2D588B"/>
                          </a:solidFill>
                          <a:latin typeface="Cambria Math"/>
                        </a:rPr>
                        <m:t>𝑅</m:t>
                      </m:r>
                      <m:r>
                        <a:rPr lang="en-US" b="0" i="1" smtClean="0">
                          <a:solidFill>
                            <a:srgbClr val="2D588B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2D588B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2D588B"/>
                              </a:solidFill>
                              <a:latin typeface="Cambria Math"/>
                            </a:rPr>
                            <m:t>𝑈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2D588B"/>
                              </a:solidFill>
                              <a:latin typeface="Cambria Math"/>
                            </a:rPr>
                            <m:t>𝐼</m:t>
                          </m:r>
                        </m:den>
                      </m:f>
                    </m:oMath>
                  </m:oMathPara>
                </a14:m>
                <a:endParaRPr lang="ru-RU" dirty="0">
                  <a:solidFill>
                    <a:srgbClr val="2D588B"/>
                  </a:solidFill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0764" y="1320175"/>
                <a:ext cx="856325" cy="6090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2420764" y="2186289"/>
                <a:ext cx="1929054" cy="6420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2D588B"/>
                          </a:solidFill>
                          <a:latin typeface="Cambria Math"/>
                        </a:rPr>
                        <m:t>𝑅</m:t>
                      </m:r>
                      <m:r>
                        <a:rPr lang="en-US" b="0" i="1" smtClean="0">
                          <a:solidFill>
                            <a:srgbClr val="2D588B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2D588B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2D588B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ru-RU" b="0" i="1" smtClean="0">
                              <a:solidFill>
                                <a:srgbClr val="2D588B"/>
                              </a:solidFill>
                              <a:latin typeface="Cambria Math"/>
                            </a:rPr>
                            <m:t>В</m:t>
                          </m:r>
                        </m:num>
                        <m:den>
                          <m:r>
                            <a:rPr lang="ru-RU" b="0" i="1" smtClean="0">
                              <a:solidFill>
                                <a:srgbClr val="2D588B"/>
                              </a:solidFill>
                              <a:latin typeface="Cambria Math"/>
                            </a:rPr>
                            <m:t>0,5А</m:t>
                          </m:r>
                        </m:den>
                      </m:f>
                      <m:r>
                        <a:rPr lang="ru-RU" b="0" i="1" smtClean="0">
                          <a:solidFill>
                            <a:srgbClr val="2D588B"/>
                          </a:solidFill>
                          <a:latin typeface="Cambria Math"/>
                        </a:rPr>
                        <m:t>=2 Ом</m:t>
                      </m:r>
                    </m:oMath>
                  </m:oMathPara>
                </a14:m>
                <a:endParaRPr lang="ru-RU" dirty="0">
                  <a:solidFill>
                    <a:srgbClr val="2D588B"/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0764" y="2186289"/>
                <a:ext cx="1929054" cy="64203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251520" y="3829448"/>
            <a:ext cx="1944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Ответ: 2 Ом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78569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811"/>
    </mc:Choice>
    <mc:Fallback xmlns="">
      <p:transition spd="slow" advTm="218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6" grpId="0"/>
      <p:bldP spid="7" grpId="0"/>
      <p:bldP spid="2" grpId="0"/>
      <p:bldP spid="8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627534"/>
            <a:ext cx="71730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Palatino Linotype" panose="02040502050505030304" pitchFamily="18" charset="0"/>
              </a:rPr>
              <a:t>Желаю вам удачи!</a:t>
            </a:r>
            <a:endParaRPr lang="ru-RU" sz="4800" dirty="0">
              <a:solidFill>
                <a:srgbClr val="002060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0419" y="1709738"/>
            <a:ext cx="2670867" cy="2158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037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2158" y="267494"/>
            <a:ext cx="37677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На </a:t>
            </a:r>
            <a:r>
              <a:rPr lang="ru-RU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прошлых занятиях </a:t>
            </a:r>
            <a:r>
              <a:rPr lang="ru-RU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мы говорили о </a:t>
            </a:r>
            <a:r>
              <a:rPr lang="ru-RU" u="sng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силе тока и напряжении:</a:t>
            </a:r>
            <a:endParaRPr lang="ru-RU" u="sng" dirty="0" smtClean="0">
              <a:solidFill>
                <a:srgbClr val="2D588B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90687" y="3086395"/>
            <a:ext cx="17011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rgbClr val="2D588B"/>
                </a:solidFill>
              </a:rPr>
              <a:t>Андре-Мари Ампер</a:t>
            </a:r>
            <a:endParaRPr lang="ru-RU" sz="1400" dirty="0" smtClean="0">
              <a:solidFill>
                <a:srgbClr val="2D588B"/>
              </a:solidFill>
            </a:endParaRPr>
          </a:p>
          <a:p>
            <a:pPr algn="ctr"/>
            <a:r>
              <a:rPr lang="ru-RU" sz="1400" dirty="0" smtClean="0">
                <a:solidFill>
                  <a:srgbClr val="2D588B"/>
                </a:solidFill>
              </a:rPr>
              <a:t>1775-1836</a:t>
            </a:r>
            <a:endParaRPr lang="ru-RU" sz="1400" dirty="0">
              <a:solidFill>
                <a:srgbClr val="2D588B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9002" y="1476728"/>
            <a:ext cx="626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Сила </a:t>
            </a:r>
            <a:r>
              <a:rPr lang="ru-RU" b="1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тока </a:t>
            </a:r>
            <a:r>
              <a:rPr lang="ru-RU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– это физическая величина численно равная электрическому заряду, протекающему через поперечное сечение проводника за единицу времени.</a:t>
            </a:r>
            <a:r>
              <a:rPr lang="en-US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Измеряется в А (Амперах)</a:t>
            </a:r>
            <a:endParaRPr lang="ru-RU" dirty="0" smtClean="0">
              <a:solidFill>
                <a:srgbClr val="2D588B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1619672" y="2499742"/>
                <a:ext cx="3767794" cy="6194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2D588B"/>
                          </a:solidFill>
                          <a:latin typeface="Cambria Math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𝐼</m:t>
                      </m:r>
                      <m:r>
                        <a:rPr lang="en-US" sz="2000" b="0" i="1" smtClean="0">
                          <a:solidFill>
                            <a:srgbClr val="2D588B"/>
                          </a:solidFill>
                          <a:latin typeface="Cambria Math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rgbClr val="2D588B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rgbClr val="2D588B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𝑞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rgbClr val="2D588B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ru-RU" sz="2000" dirty="0" smtClean="0">
                  <a:solidFill>
                    <a:srgbClr val="2D588B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2499742"/>
                <a:ext cx="3767794" cy="6194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372158" y="3279887"/>
            <a:ext cx="62160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Напряжение  </a:t>
            </a:r>
            <a:r>
              <a:rPr lang="ru-RU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– это физическая величина, характеризующая работоспособность электрического поля.</a:t>
            </a:r>
            <a:r>
              <a:rPr lang="en-US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Измеряется в </a:t>
            </a:r>
            <a:r>
              <a:rPr lang="ru-RU" dirty="0" err="1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(Вольтах)</a:t>
            </a:r>
            <a:endParaRPr lang="ru-RU" dirty="0" smtClean="0">
              <a:solidFill>
                <a:srgbClr val="2D588B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1619672" y="4083918"/>
                <a:ext cx="3767794" cy="7223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2D588B"/>
                          </a:solidFill>
                          <a:latin typeface="Cambria Math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𝑈</m:t>
                      </m:r>
                      <m:r>
                        <a:rPr lang="en-US" sz="2000" b="0" i="1" smtClean="0">
                          <a:solidFill>
                            <a:srgbClr val="2D588B"/>
                          </a:solidFill>
                          <a:latin typeface="Cambria Math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rgbClr val="2D588B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rgbClr val="2D588B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rgbClr val="2D588B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𝑞</m:t>
                          </m:r>
                        </m:den>
                      </m:f>
                    </m:oMath>
                  </m:oMathPara>
                </a14:m>
                <a:endParaRPr lang="ru-RU" sz="2000" dirty="0" smtClean="0">
                  <a:solidFill>
                    <a:srgbClr val="2D588B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4083918"/>
                <a:ext cx="3767794" cy="7223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Credit: Popperfoto/Getty Images/Popperfot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0299" y="316660"/>
            <a:ext cx="1703001" cy="2650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6078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652"/>
    </mc:Choice>
    <mc:Fallback xmlns="">
      <p:transition spd="slow" advTm="166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2158" y="267494"/>
            <a:ext cx="376779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2D58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Изучим зависимость силы тока от напряжения </a:t>
            </a:r>
            <a:r>
              <a:rPr lang="en-US" i="1" dirty="0" smtClean="0">
                <a:solidFill>
                  <a:srgbClr val="2D58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I(U)</a:t>
            </a:r>
          </a:p>
          <a:p>
            <a:r>
              <a:rPr lang="ru-RU" i="1" dirty="0" smtClean="0">
                <a:solidFill>
                  <a:srgbClr val="2D588B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Соберем схему экспериментальной установки, используя резистор №1:</a:t>
            </a:r>
            <a:endParaRPr lang="ru-RU" i="1" dirty="0" smtClean="0">
              <a:solidFill>
                <a:srgbClr val="2D588B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endParaRPr lang="ru-RU" sz="3200" u="sng" dirty="0" smtClean="0">
              <a:solidFill>
                <a:srgbClr val="2D588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075" name="Группа 2074"/>
          <p:cNvGrpSpPr/>
          <p:nvPr/>
        </p:nvGrpSpPr>
        <p:grpSpPr>
          <a:xfrm>
            <a:off x="2627784" y="1306188"/>
            <a:ext cx="3528392" cy="2518194"/>
            <a:chOff x="2483768" y="1275606"/>
            <a:chExt cx="3528392" cy="2518194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3851920" y="1491630"/>
              <a:ext cx="0" cy="28803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3923928" y="1275606"/>
              <a:ext cx="0" cy="72008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3923928" y="1635646"/>
              <a:ext cx="1296144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flipV="1">
              <a:off x="5220072" y="1491630"/>
              <a:ext cx="216024" cy="14401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5436096" y="1635646"/>
              <a:ext cx="576064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6012160" y="1635646"/>
              <a:ext cx="0" cy="129614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flipH="1">
              <a:off x="5076056" y="2931790"/>
              <a:ext cx="936104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Овал 30"/>
            <p:cNvSpPr/>
            <p:nvPr/>
          </p:nvSpPr>
          <p:spPr>
            <a:xfrm>
              <a:off x="4716016" y="2740519"/>
              <a:ext cx="360040" cy="360040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49" name="Прямая соединительная линия 2048"/>
            <p:cNvCxnSpPr>
              <a:stCxn id="31" idx="2"/>
            </p:cNvCxnSpPr>
            <p:nvPr/>
          </p:nvCxnSpPr>
          <p:spPr>
            <a:xfrm flipH="1">
              <a:off x="3851920" y="2920539"/>
              <a:ext cx="864096" cy="1125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1" name="Прямоугольник 2050"/>
            <p:cNvSpPr/>
            <p:nvPr/>
          </p:nvSpPr>
          <p:spPr>
            <a:xfrm>
              <a:off x="3203848" y="2859782"/>
              <a:ext cx="648072" cy="144016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53" name="Прямая соединительная линия 2052"/>
            <p:cNvCxnSpPr>
              <a:stCxn id="2051" idx="1"/>
            </p:cNvCxnSpPr>
            <p:nvPr/>
          </p:nvCxnSpPr>
          <p:spPr>
            <a:xfrm flipH="1">
              <a:off x="2483768" y="2931790"/>
              <a:ext cx="72008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5" name="Прямая соединительная линия 2054"/>
            <p:cNvCxnSpPr/>
            <p:nvPr/>
          </p:nvCxnSpPr>
          <p:spPr>
            <a:xfrm flipV="1">
              <a:off x="2483768" y="1635646"/>
              <a:ext cx="0" cy="129614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7" name="Прямая соединительная линия 2056"/>
            <p:cNvCxnSpPr/>
            <p:nvPr/>
          </p:nvCxnSpPr>
          <p:spPr>
            <a:xfrm flipH="1">
              <a:off x="2483768" y="1635646"/>
              <a:ext cx="136815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Овал 45"/>
            <p:cNvSpPr/>
            <p:nvPr/>
          </p:nvSpPr>
          <p:spPr>
            <a:xfrm>
              <a:off x="3347864" y="3419448"/>
              <a:ext cx="360040" cy="360040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69" name="Прямая соединительная линия 2068"/>
            <p:cNvCxnSpPr>
              <a:stCxn id="46" idx="2"/>
            </p:cNvCxnSpPr>
            <p:nvPr/>
          </p:nvCxnSpPr>
          <p:spPr>
            <a:xfrm flipH="1">
              <a:off x="3059832" y="3599468"/>
              <a:ext cx="28803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 flipH="1">
              <a:off x="3707904" y="3611903"/>
              <a:ext cx="28803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1" name="Прямая соединительная линия 2070"/>
            <p:cNvCxnSpPr/>
            <p:nvPr/>
          </p:nvCxnSpPr>
          <p:spPr>
            <a:xfrm>
              <a:off x="3059832" y="2931790"/>
              <a:ext cx="0" cy="66767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3" name="Прямая соединительная линия 2072"/>
            <p:cNvCxnSpPr/>
            <p:nvPr/>
          </p:nvCxnSpPr>
          <p:spPr>
            <a:xfrm>
              <a:off x="3995936" y="2926164"/>
              <a:ext cx="0" cy="68573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4" name="TextBox 2073"/>
            <p:cNvSpPr txBox="1"/>
            <p:nvPr/>
          </p:nvSpPr>
          <p:spPr>
            <a:xfrm>
              <a:off x="3369828" y="3424468"/>
              <a:ext cx="3161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305D94"/>
                  </a:solidFill>
                </a:rPr>
                <a:t>V</a:t>
              </a:r>
              <a:endParaRPr lang="ru-RU" dirty="0">
                <a:solidFill>
                  <a:srgbClr val="305D94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737980" y="2748736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305D94"/>
                  </a:solidFill>
                </a:rPr>
                <a:t>A</a:t>
              </a:r>
              <a:endParaRPr lang="ru-RU" dirty="0">
                <a:solidFill>
                  <a:srgbClr val="305D94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53494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431"/>
    </mc:Choice>
    <mc:Fallback xmlns="">
      <p:transition spd="slow" advTm="154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23" y="555526"/>
            <a:ext cx="4114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Проведем эксперимент и запишем данные в таблицу:</a:t>
            </a:r>
            <a:endParaRPr lang="ru-RU" dirty="0" smtClean="0">
              <a:solidFill>
                <a:srgbClr val="2D588B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433407"/>
              </p:ext>
            </p:extLst>
          </p:nvPr>
        </p:nvGraphicFramePr>
        <p:xfrm>
          <a:off x="899593" y="1261272"/>
          <a:ext cx="681608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8708"/>
                <a:gridCol w="1413348"/>
                <a:gridCol w="1632012"/>
                <a:gridCol w="163201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Номер эксперимента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I,</a:t>
                      </a:r>
                      <a:r>
                        <a:rPr lang="en-US" sz="2400" baseline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A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U,</a:t>
                      </a:r>
                      <a:r>
                        <a:rPr lang="en-US" sz="2400" baseline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B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U/I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0,3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1,2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0,6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2,4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0,8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3,2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63878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409"/>
    </mc:Choice>
    <mc:Fallback xmlns="">
      <p:transition spd="slow" advTm="534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9546" y="349949"/>
            <a:ext cx="8512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Построим график зависимости </a:t>
            </a:r>
            <a:r>
              <a:rPr lang="en-US" i="1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I(U)</a:t>
            </a:r>
            <a:r>
              <a:rPr lang="en-US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– </a:t>
            </a:r>
            <a:r>
              <a:rPr lang="ru-RU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вольт-амперная характеристика</a:t>
            </a:r>
            <a:endParaRPr lang="ru-RU" baseline="30000" dirty="0" smtClean="0">
              <a:solidFill>
                <a:srgbClr val="2D588B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986835125"/>
              </p:ext>
            </p:extLst>
          </p:nvPr>
        </p:nvGraphicFramePr>
        <p:xfrm>
          <a:off x="2295753" y="1347614"/>
          <a:ext cx="4680520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2123728" y="1180946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I, A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876256" y="3939902"/>
            <a:ext cx="572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U, B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1763688" y="719281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Сила тока </a:t>
            </a:r>
            <a:r>
              <a:rPr lang="en-US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 </a:t>
            </a:r>
            <a:r>
              <a:rPr lang="ru-RU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прямо пропорциональна напряжению </a:t>
            </a:r>
            <a:r>
              <a:rPr lang="en-US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U</a:t>
            </a:r>
            <a:endParaRPr lang="ru-RU" dirty="0" smtClean="0">
              <a:solidFill>
                <a:srgbClr val="2D588B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2211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80"/>
    </mc:Choice>
    <mc:Fallback xmlns="">
      <p:transition spd="slow" advTm="200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0" grpId="0">
        <p:bldAsOne/>
      </p:bldGraphic>
      <p:bldP spid="21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23" y="555526"/>
            <a:ext cx="4114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Посчитаем отношение </a:t>
            </a:r>
            <a:r>
              <a:rPr lang="en-US" i="1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U/I</a:t>
            </a:r>
            <a:endParaRPr lang="ru-RU" i="1" dirty="0" smtClean="0">
              <a:solidFill>
                <a:srgbClr val="2D588B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279185"/>
              </p:ext>
            </p:extLst>
          </p:nvPr>
        </p:nvGraphicFramePr>
        <p:xfrm>
          <a:off x="899593" y="1261272"/>
          <a:ext cx="681608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8708"/>
                <a:gridCol w="1413348"/>
                <a:gridCol w="1632012"/>
                <a:gridCol w="163201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Номер эксперимента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I,</a:t>
                      </a:r>
                      <a:r>
                        <a:rPr lang="en-US" sz="2400" baseline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A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U,</a:t>
                      </a:r>
                      <a:r>
                        <a:rPr lang="en-US" sz="2400" baseline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B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U/I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0,3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1,2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0,6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2,4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0,8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3,2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67544" y="3867894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Во всех опытах отношение </a:t>
            </a:r>
            <a:r>
              <a:rPr lang="en-US" i="1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U/I</a:t>
            </a:r>
            <a:r>
              <a:rPr lang="ru-RU" i="1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ru-RU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постоянно и равно 4</a:t>
            </a:r>
          </a:p>
          <a:p>
            <a:endParaRPr lang="ru-RU" dirty="0" smtClean="0">
              <a:solidFill>
                <a:srgbClr val="2D588B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85422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409"/>
    </mc:Choice>
    <mc:Fallback xmlns="">
      <p:transition spd="slow" advTm="534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2158" y="267494"/>
            <a:ext cx="376779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2D588B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Соберем схему экспериментальной установки, используя резистор №2:</a:t>
            </a:r>
            <a:endParaRPr lang="ru-RU" i="1" dirty="0" smtClean="0">
              <a:solidFill>
                <a:srgbClr val="2D588B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endParaRPr lang="ru-RU" sz="3200" u="sng" dirty="0" smtClean="0">
              <a:solidFill>
                <a:srgbClr val="2D588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075" name="Группа 2074"/>
          <p:cNvGrpSpPr/>
          <p:nvPr/>
        </p:nvGrpSpPr>
        <p:grpSpPr>
          <a:xfrm>
            <a:off x="2627784" y="1306188"/>
            <a:ext cx="3528392" cy="2518194"/>
            <a:chOff x="2483768" y="1275606"/>
            <a:chExt cx="3528392" cy="2518194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3851920" y="1491630"/>
              <a:ext cx="0" cy="28803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3923928" y="1275606"/>
              <a:ext cx="0" cy="72008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3923928" y="1635646"/>
              <a:ext cx="1296144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flipV="1">
              <a:off x="5220072" y="1491630"/>
              <a:ext cx="216024" cy="14401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5436096" y="1635646"/>
              <a:ext cx="576064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6012160" y="1635646"/>
              <a:ext cx="0" cy="129614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flipH="1">
              <a:off x="5076056" y="2931790"/>
              <a:ext cx="936104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Овал 30"/>
            <p:cNvSpPr/>
            <p:nvPr/>
          </p:nvSpPr>
          <p:spPr>
            <a:xfrm>
              <a:off x="4716016" y="2740519"/>
              <a:ext cx="360040" cy="360040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49" name="Прямая соединительная линия 2048"/>
            <p:cNvCxnSpPr>
              <a:stCxn id="31" idx="2"/>
            </p:cNvCxnSpPr>
            <p:nvPr/>
          </p:nvCxnSpPr>
          <p:spPr>
            <a:xfrm flipH="1">
              <a:off x="3851920" y="2920539"/>
              <a:ext cx="864096" cy="1125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1" name="Прямоугольник 2050"/>
            <p:cNvSpPr/>
            <p:nvPr/>
          </p:nvSpPr>
          <p:spPr>
            <a:xfrm>
              <a:off x="3203848" y="2859782"/>
              <a:ext cx="648072" cy="144016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53" name="Прямая соединительная линия 2052"/>
            <p:cNvCxnSpPr>
              <a:stCxn id="2051" idx="1"/>
            </p:cNvCxnSpPr>
            <p:nvPr/>
          </p:nvCxnSpPr>
          <p:spPr>
            <a:xfrm flipH="1">
              <a:off x="2483768" y="2931790"/>
              <a:ext cx="72008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5" name="Прямая соединительная линия 2054"/>
            <p:cNvCxnSpPr/>
            <p:nvPr/>
          </p:nvCxnSpPr>
          <p:spPr>
            <a:xfrm flipV="1">
              <a:off x="2483768" y="1635646"/>
              <a:ext cx="0" cy="129614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7" name="Прямая соединительная линия 2056"/>
            <p:cNvCxnSpPr/>
            <p:nvPr/>
          </p:nvCxnSpPr>
          <p:spPr>
            <a:xfrm flipH="1">
              <a:off x="2483768" y="1635646"/>
              <a:ext cx="136815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Овал 45"/>
            <p:cNvSpPr/>
            <p:nvPr/>
          </p:nvSpPr>
          <p:spPr>
            <a:xfrm>
              <a:off x="3347864" y="3419448"/>
              <a:ext cx="360040" cy="360040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69" name="Прямая соединительная линия 2068"/>
            <p:cNvCxnSpPr>
              <a:stCxn id="46" idx="2"/>
            </p:cNvCxnSpPr>
            <p:nvPr/>
          </p:nvCxnSpPr>
          <p:spPr>
            <a:xfrm flipH="1">
              <a:off x="3059832" y="3599468"/>
              <a:ext cx="28803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 flipH="1">
              <a:off x="3707904" y="3611903"/>
              <a:ext cx="28803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1" name="Прямая соединительная линия 2070"/>
            <p:cNvCxnSpPr/>
            <p:nvPr/>
          </p:nvCxnSpPr>
          <p:spPr>
            <a:xfrm>
              <a:off x="3059832" y="2931790"/>
              <a:ext cx="0" cy="66767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3" name="Прямая соединительная линия 2072"/>
            <p:cNvCxnSpPr/>
            <p:nvPr/>
          </p:nvCxnSpPr>
          <p:spPr>
            <a:xfrm>
              <a:off x="3995936" y="2926164"/>
              <a:ext cx="0" cy="68573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4" name="TextBox 2073"/>
            <p:cNvSpPr txBox="1"/>
            <p:nvPr/>
          </p:nvSpPr>
          <p:spPr>
            <a:xfrm>
              <a:off x="3369828" y="3424468"/>
              <a:ext cx="3161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305D94"/>
                  </a:solidFill>
                </a:rPr>
                <a:t>V</a:t>
              </a:r>
              <a:endParaRPr lang="ru-RU" dirty="0">
                <a:solidFill>
                  <a:srgbClr val="305D94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737980" y="2748736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305D94"/>
                  </a:solidFill>
                </a:rPr>
                <a:t>A</a:t>
              </a:r>
              <a:endParaRPr lang="ru-RU" dirty="0">
                <a:solidFill>
                  <a:srgbClr val="305D94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382717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431"/>
    </mc:Choice>
    <mc:Fallback xmlns="">
      <p:transition spd="slow" advTm="154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23" y="555526"/>
            <a:ext cx="4114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Проведем эксперимент и запишем данные в таблицу:</a:t>
            </a:r>
            <a:endParaRPr lang="ru-RU" dirty="0" smtClean="0">
              <a:solidFill>
                <a:srgbClr val="2D588B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719869"/>
              </p:ext>
            </p:extLst>
          </p:nvPr>
        </p:nvGraphicFramePr>
        <p:xfrm>
          <a:off x="899593" y="1261272"/>
          <a:ext cx="681608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8708"/>
                <a:gridCol w="1413348"/>
                <a:gridCol w="1632012"/>
                <a:gridCol w="163201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Номер эксперимента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I,</a:t>
                      </a:r>
                      <a:r>
                        <a:rPr lang="en-US" sz="2400" baseline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A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U,</a:t>
                      </a:r>
                      <a:r>
                        <a:rPr lang="en-US" sz="2400" baseline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B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U/I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0,</a:t>
                      </a:r>
                      <a:r>
                        <a:rPr lang="ru-RU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1,2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,</a:t>
                      </a:r>
                      <a:r>
                        <a:rPr lang="ru-RU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2,4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1,6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3,2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ru-RU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67544" y="3867894"/>
            <a:ext cx="7992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Во всех опытах отношение </a:t>
            </a:r>
            <a:r>
              <a:rPr lang="en-US" i="1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U/I</a:t>
            </a:r>
            <a:r>
              <a:rPr lang="ru-RU" i="1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ru-RU" dirty="0" smtClean="0">
                <a:solidFill>
                  <a:srgbClr val="2D588B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постоянно и равно 2 ⇒ сила тока в цепи зависит не только от напряжения, но и от свойств проводников!</a:t>
            </a:r>
          </a:p>
          <a:p>
            <a:endParaRPr lang="ru-RU" dirty="0" smtClean="0">
              <a:solidFill>
                <a:srgbClr val="2D588B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65122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409"/>
    </mc:Choice>
    <mc:Fallback xmlns="">
      <p:transition spd="slow" advTm="534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7|2.7|3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9.2|4.6|6.5|4.6|1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3.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3|1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4|29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4|29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3|1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4|29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6.8|17.2"/>
</p:tagLst>
</file>

<file path=ppt/theme/theme1.xml><?xml version="1.0" encoding="utf-8"?>
<a:theme xmlns:a="http://schemas.openxmlformats.org/drawingml/2006/main" name="Тема Office">
  <a:themeElements>
    <a:clrScheme name="Другая 5">
      <a:dk1>
        <a:sysClr val="windowText" lastClr="000000"/>
      </a:dk1>
      <a:lt1>
        <a:srgbClr val="F2F2F2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4809</TotalTime>
  <Words>633</Words>
  <Application>Microsoft Office PowerPoint</Application>
  <PresentationFormat>Экран (16:9)</PresentationFormat>
  <Paragraphs>152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Irina Knyazeva</dc:creator>
  <cp:lastModifiedBy>Горбенко Варвара Сергеевна</cp:lastModifiedBy>
  <cp:revision>428</cp:revision>
  <dcterms:created xsi:type="dcterms:W3CDTF">2020-07-08T13:10:34Z</dcterms:created>
  <dcterms:modified xsi:type="dcterms:W3CDTF">2022-03-25T12:22:55Z</dcterms:modified>
</cp:coreProperties>
</file>