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1"/>
  </p:sldMasterIdLst>
  <p:sldIdLst>
    <p:sldId id="256" r:id="rId2"/>
    <p:sldId id="274" r:id="rId3"/>
    <p:sldId id="273" r:id="rId4"/>
    <p:sldId id="275" r:id="rId5"/>
    <p:sldId id="276" r:id="rId6"/>
    <p:sldId id="258" r:id="rId7"/>
    <p:sldId id="262" r:id="rId8"/>
    <p:sldId id="259" r:id="rId9"/>
    <p:sldId id="261" r:id="rId10"/>
    <p:sldId id="260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6" r:id="rId20"/>
    <p:sldId id="285" r:id="rId21"/>
    <p:sldId id="27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15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901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955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5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24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815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7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509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424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169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244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C32CE-75D2-4ACA-983D-1A274283C513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55224-72BF-42AA-B34F-7014600B7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57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iamcenter.ru/courses/kurs-polzovatel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902" y="2222205"/>
            <a:ext cx="9144000" cy="18938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AGHelveticaCyr" panose="020B7200000000000000" pitchFamily="34" charset="0"/>
              </a:rPr>
              <a:t>Мастер класс «Нейрографика»</a:t>
            </a:r>
            <a:endParaRPr lang="ru-RU" b="1" dirty="0">
              <a:solidFill>
                <a:schemeClr val="bg1"/>
              </a:solidFill>
              <a:latin typeface="AGHelveticaCyr" panose="020B7200000000000000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71098" y="4210494"/>
            <a:ext cx="3630961" cy="2126512"/>
          </a:xfrm>
        </p:spPr>
        <p:txBody>
          <a:bodyPr>
            <a:normAutofit/>
          </a:bodyPr>
          <a:lstStyle/>
          <a:p>
            <a:r>
              <a:rPr lang="ru-RU" dirty="0" smtClean="0"/>
              <a:t>Педагог – психолог</a:t>
            </a:r>
          </a:p>
          <a:p>
            <a:r>
              <a:rPr lang="ru-RU" dirty="0" smtClean="0"/>
              <a:t>Матвеева Наталия Владимировна</a:t>
            </a:r>
          </a:p>
          <a:p>
            <a:r>
              <a:rPr lang="ru-RU" dirty="0" smtClean="0"/>
              <a:t>2021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1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r="-5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" t="6260" r="3652" b="806"/>
          <a:stretch/>
        </p:blipFill>
        <p:spPr>
          <a:xfrm>
            <a:off x="0" y="0"/>
            <a:ext cx="9575664" cy="6422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9069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796413"/>
            <a:ext cx="4489079" cy="538055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Нейропластичность – это способность мозга формировать новые связи, пути, и изменять способы работы уже существующих.</a:t>
            </a:r>
            <a:endParaRPr lang="ru-RU" sz="36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279" y="2281084"/>
            <a:ext cx="6498470" cy="43323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7235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626" y="963561"/>
            <a:ext cx="8672051" cy="72712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точки зрения нейрофизиологии 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пперцепция, процесс принятия решения, реакции человека - это суть работы определенных (заранее известных) нейронных связей</a:t>
            </a:r>
            <a:r>
              <a:rPr lang="ru-RU" sz="3200" b="1" dirty="0" smtClean="0"/>
              <a:t>. </a:t>
            </a:r>
            <a:endParaRPr lang="ru-RU" sz="32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968" y="2845062"/>
            <a:ext cx="6686607" cy="37546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4545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82" y="527767"/>
            <a:ext cx="4542796" cy="4351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722" y="2309186"/>
            <a:ext cx="5181600" cy="35218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7512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727" y="356420"/>
            <a:ext cx="8388008" cy="990599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latin typeface="AG_Helvetica" panose="020B7200000000000000" pitchFamily="34" charset="0"/>
              </a:rPr>
              <a:t>Р</a:t>
            </a:r>
            <a:r>
              <a:rPr lang="ru-RU" b="1" dirty="0" smtClean="0">
                <a:latin typeface="AG_Helvetica" panose="020B7200000000000000" pitchFamily="34" charset="0"/>
              </a:rPr>
              <a:t>оссийский психолог, архитектор и бизнес-</a:t>
            </a:r>
            <a:r>
              <a:rPr lang="ru-RU" b="1" dirty="0" err="1" smtClean="0">
                <a:latin typeface="AG_Helvetica" panose="020B7200000000000000" pitchFamily="34" charset="0"/>
              </a:rPr>
              <a:t>коуч</a:t>
            </a:r>
            <a:r>
              <a:rPr lang="ru-RU" b="1" dirty="0" smtClean="0">
                <a:latin typeface="AG_Helvetica" panose="020B7200000000000000" pitchFamily="34" charset="0"/>
              </a:rPr>
              <a:t> Павел Пискарёв </a:t>
            </a:r>
            <a:endParaRPr lang="ru-RU" b="1" dirty="0">
              <a:latin typeface="AG_Helvetica" panose="020B7200000000000000" pitchFamily="34" charset="0"/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>
          <a:xfrm>
            <a:off x="5438827" y="1823167"/>
            <a:ext cx="6172200" cy="4873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21110" y="1602657"/>
            <a:ext cx="4513006" cy="3809782"/>
          </a:xfrm>
        </p:spPr>
        <p:txBody>
          <a:bodyPr>
            <a:noAutofit/>
          </a:bodyPr>
          <a:lstStyle/>
          <a:p>
            <a:r>
              <a:rPr lang="ru-RU" sz="3600" dirty="0" smtClean="0"/>
              <a:t>«Нейрографика — это изобразительный метод работы с подсознанием и эффективный способ изменить жизнь в лучшую сторону.»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789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659" y="1052050"/>
            <a:ext cx="4903843" cy="4434348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 корня в названии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«графика» отражают взаимосвязь работы нервной системы, головного мозга человека и его графической деятельности.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0" b="6870"/>
          <a:stretch>
            <a:fillRect/>
          </a:stretch>
        </p:blipFill>
        <p:spPr>
          <a:xfrm>
            <a:off x="5397910" y="1647949"/>
            <a:ext cx="4149214" cy="50628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801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05800" cy="1325563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AGHelveticaCyr" panose="020B7200000000000000" pitchFamily="34" charset="0"/>
              </a:rPr>
              <a:t>Цель </a:t>
            </a:r>
            <a:r>
              <a:rPr lang="ru-RU" sz="2800" b="1" dirty="0">
                <a:latin typeface="AGHelveticaCyr" panose="020B7200000000000000" pitchFamily="34" charset="0"/>
                <a:hlinkClick r:id="rId2"/>
              </a:rPr>
              <a:t>нейрографического рисования</a:t>
            </a:r>
            <a:r>
              <a:rPr lang="ru-RU" sz="2800" b="1" dirty="0">
                <a:latin typeface="AGHelveticaCyr" panose="020B7200000000000000" pitchFamily="34" charset="0"/>
              </a:rPr>
              <a:t> — </a:t>
            </a:r>
            <a:r>
              <a:rPr lang="ru-RU" sz="2800" b="1" dirty="0" smtClean="0">
                <a:latin typeface="AGHelveticaCyr" panose="020B7200000000000000" pitchFamily="34" charset="0"/>
              </a:rPr>
              <a:t>расширить </a:t>
            </a:r>
            <a:r>
              <a:rPr lang="ru-RU" sz="2800" b="1" dirty="0">
                <a:latin typeface="AGHelveticaCyr" panose="020B7200000000000000" pitchFamily="34" charset="0"/>
              </a:rPr>
              <a:t>границы понимания собственных состояний и способов их выражения.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332" y="1881444"/>
            <a:ext cx="3263503" cy="4351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954132" y="2825341"/>
            <a:ext cx="61722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мастер класса – ознакомиться с алгоритмом нейрографического рисования и приобрести базовые навыки для дальнейшего применения в профессиональной деятельности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93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3" y="969538"/>
            <a:ext cx="9613857" cy="1080938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4092" y="606396"/>
            <a:ext cx="5895869" cy="509631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мастер класса: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Научиться проживать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чувства, прорабатывать гнев, страхи, тревожные состояния, преобразовывать их в положительные эмоции.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Устранять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конфликты.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нестандартный подход к решению проблем, связанных с различными сферами жизни</a:t>
            </a:r>
            <a:r>
              <a:rPr lang="ru-RU" sz="2800" dirty="0"/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6" r="2596"/>
          <a:stretch>
            <a:fillRect/>
          </a:stretch>
        </p:blipFill>
        <p:spPr>
          <a:xfrm>
            <a:off x="6636774" y="2219544"/>
            <a:ext cx="5257800" cy="41516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526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050161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Всё, что необходимо для создания нейрорисунка - это лист бумаги, маркер и цветные карандаши </a:t>
            </a:r>
            <a:endParaRPr lang="ru-RU" sz="2800" dirty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HelveticaCyr" panose="020B7200000000000000" pitchFamily="34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08" y="2058193"/>
            <a:ext cx="5491692" cy="41187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842" y="2058193"/>
            <a:ext cx="4814147" cy="41187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911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7755" y="365125"/>
            <a:ext cx="823943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нейрорисунке выделяют 7 этапов: </a:t>
            </a:r>
            <a:br>
              <a:rPr lang="ru-RU" sz="32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320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актуализация, выброс, округление, объединение, цвет, линии поля и вербализация. </a:t>
            </a:r>
            <a:endParaRPr lang="ru-RU" sz="3200" dirty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3267849" cy="4351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884" y="1825625"/>
            <a:ext cx="6120762" cy="4351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66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1 - этап: Актуализация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942" y="1451999"/>
            <a:ext cx="7177548" cy="435133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 сконцентрироваться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себе и выбрать тот вопрос, ту тему, которая сейчас больше всего волнует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вызывает напряжение.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Напряжение – это степень нашего переживания относительно какой-то проблемы, поэтому будем прорабатывать именно свое напряжение и свое ощущение, относительно данной проблемы. 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490" y="2281084"/>
            <a:ext cx="4804567" cy="31999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145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2</a:t>
            </a:r>
            <a:r>
              <a:rPr lang="ru-RU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 - этап: Выброс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1" b="11531"/>
          <a:stretch/>
        </p:blipFill>
        <p:spPr>
          <a:xfrm rot="16200000">
            <a:off x="7027735" y="1286216"/>
            <a:ext cx="4039123" cy="54192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78658" y="1690688"/>
            <a:ext cx="6007510" cy="435133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момент максимальной концентрации на проблеме необходимо в течении 4-7 секунд с помощью маркера эмоциональными движениями руки выплеснуть наполняющее вас напряжение и обеспокоенность на весь лист бумаги.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267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3 </a:t>
            </a:r>
            <a:r>
              <a:rPr lang="ru-RU" dirty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- этап</a:t>
            </a: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: Округление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3" b="23752"/>
          <a:stretch/>
        </p:blipFill>
        <p:spPr>
          <a:xfrm rot="16200000">
            <a:off x="7148473" y="1555073"/>
            <a:ext cx="4344047" cy="54018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255639" y="1547608"/>
            <a:ext cx="6196780" cy="4351338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местах, где пересеклись линии экспрессивного рисунка, необходимо округлить углы (воспринимаемые головным мозгом как носители конфликтности и противоречий). </a:t>
            </a:r>
          </a:p>
        </p:txBody>
      </p:sp>
    </p:spTree>
    <p:extLst>
      <p:ext uri="{BB962C8B-B14F-4D97-AF65-F5344CB8AC3E}">
        <p14:creationId xmlns:p14="http://schemas.microsoft.com/office/powerpoint/2010/main" val="2553414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4</a:t>
            </a: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 - этап: </a:t>
            </a:r>
            <a:b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</a:b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Объединение. Интеграция.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 t="10965" r="1465" b="13790"/>
          <a:stretch/>
        </p:blipFill>
        <p:spPr>
          <a:xfrm rot="16200000">
            <a:off x="7138308" y="1298319"/>
            <a:ext cx="3768930" cy="54331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6083" y="2130424"/>
            <a:ext cx="5533103" cy="3355105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Сливаем ее с фоном с помощью дорисовывания дополнительных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нейрографических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линий, кругов и прочих элементов.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017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5</a:t>
            </a: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 - этап: Цвет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0047" y="1690688"/>
            <a:ext cx="5841591" cy="424984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Подключаем цвет, объединяя разные участки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68"/>
          <a:stretch/>
        </p:blipFill>
        <p:spPr>
          <a:xfrm>
            <a:off x="720213" y="4169248"/>
            <a:ext cx="3657600" cy="23082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8" t="7814" r="6494" b="8125"/>
          <a:stretch/>
        </p:blipFill>
        <p:spPr>
          <a:xfrm>
            <a:off x="4129549" y="3230404"/>
            <a:ext cx="3470787" cy="25808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" t="7529" r="5997" b="8066"/>
          <a:stretch/>
        </p:blipFill>
        <p:spPr>
          <a:xfrm>
            <a:off x="7396316" y="1690688"/>
            <a:ext cx="4656804" cy="34727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8574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6</a:t>
            </a: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 - этап: Линии поля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4130" y="1825625"/>
            <a:ext cx="5250426" cy="435133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ерез весь лист бумаги необходимо провести нейрографические линии, которые двигаются в непривычном для глаз рисующего направлении.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3" t="6283" r="5475" b="6868"/>
          <a:stretch/>
        </p:blipFill>
        <p:spPr>
          <a:xfrm>
            <a:off x="7600335" y="1825625"/>
            <a:ext cx="4247535" cy="31266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7238" b="13451"/>
          <a:stretch/>
        </p:blipFill>
        <p:spPr>
          <a:xfrm rot="16200000">
            <a:off x="6053019" y="2440846"/>
            <a:ext cx="3400845" cy="50228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2771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6 - этап: </a:t>
            </a:r>
            <a:b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</a:b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Вербализация.</a:t>
            </a:r>
            <a:r>
              <a:rPr lang="ru-RU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Рефлексия</a:t>
            </a:r>
            <a:r>
              <a:rPr lang="ru-RU" dirty="0" smtClean="0">
                <a:ln w="0">
                  <a:solidFill>
                    <a:srgbClr val="4472C4">
                      <a:lumMod val="75000"/>
                    </a:srgbClr>
                  </a:solidFill>
                </a:ln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HelveticaCyr" panose="020B7200000000000000" pitchFamily="34" charset="0"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12749" y="1904872"/>
            <a:ext cx="5181600" cy="3895878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этапе вербализации мы проговариваем и записываем все те новые решения, которые пришли к нам в процессе рисования.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36"/>
          <a:stretch/>
        </p:blipFill>
        <p:spPr>
          <a:xfrm>
            <a:off x="8465573" y="1904872"/>
            <a:ext cx="3303639" cy="28782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24" r="12724" b="22684"/>
          <a:stretch/>
        </p:blipFill>
        <p:spPr>
          <a:xfrm>
            <a:off x="3429000" y="4898180"/>
            <a:ext cx="2134134" cy="17108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564" y="4011100"/>
            <a:ext cx="3566685" cy="25192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59939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8089490" cy="1325563"/>
          </a:xfrm>
        </p:spPr>
        <p:txBody>
          <a:bodyPr/>
          <a:lstStyle/>
          <a:p>
            <a:r>
              <a:rPr lang="ru-RU" b="1" dirty="0"/>
              <a:t>Смотрим на ту проблему, с которой начинали работать. 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825625"/>
            <a:ext cx="8944897" cy="435133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испытываете по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отношению к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этой проблеме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она трансформировалась?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инсайты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вас возникли во время нейрографического рисования?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1016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287593" y="216308"/>
            <a:ext cx="5995219" cy="4181015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показателем завершенности проделанной работы является эстетическое удовольствие от рисунка, стабилизация эмоционального состояния и внутренняя удовлетворенность от возникших инсайтов.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948" y="1976857"/>
            <a:ext cx="4719485" cy="46882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49303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97181" cy="1325563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Благодарю за внимание!</a:t>
            </a:r>
            <a:endParaRPr lang="ru-RU" b="1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90" y="2424928"/>
            <a:ext cx="5181600" cy="36836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472" y="2424928"/>
            <a:ext cx="4953000" cy="35635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57374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</TotalTime>
  <Words>437</Words>
  <Application>Microsoft Office PowerPoint</Application>
  <PresentationFormat>Широкоэкранный</PresentationFormat>
  <Paragraphs>39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AG_Helvetica</vt:lpstr>
      <vt:lpstr>AGHelveticaCyr</vt:lpstr>
      <vt:lpstr>Arial</vt:lpstr>
      <vt:lpstr>Calibri</vt:lpstr>
      <vt:lpstr>Calibri Light</vt:lpstr>
      <vt:lpstr>Times New Roman</vt:lpstr>
      <vt:lpstr>Тема Office</vt:lpstr>
      <vt:lpstr>Мастер класс «Нейрографика»</vt:lpstr>
      <vt:lpstr>Презентация PowerPoint</vt:lpstr>
      <vt:lpstr>Презентация PowerPoint</vt:lpstr>
      <vt:lpstr>С точки зрения нейрофизиологии апперцепция, процесс принятия решения, реакции человека - это суть работы определенных (заранее известных) нейронных связей. </vt:lpstr>
      <vt:lpstr>Презентация PowerPoint</vt:lpstr>
      <vt:lpstr>Российский психолог, архитектор и бизнес-коуч Павел Пискарёв </vt:lpstr>
      <vt:lpstr>Презентация PowerPoint</vt:lpstr>
      <vt:lpstr>Цель нейрографического рисования — расширить границы понимания собственных состояний и способов их выражения.</vt:lpstr>
      <vt:lpstr> </vt:lpstr>
      <vt:lpstr>Всё, что необходимо для создания нейрорисунка - это лист бумаги, маркер и цветные карандаши </vt:lpstr>
      <vt:lpstr>В нейрорисунке выделяют 7 этапов:  актуализация, выброс, округление, объединение, цвет, линии поля и вербализация. </vt:lpstr>
      <vt:lpstr>1 - этап: Актуализация</vt:lpstr>
      <vt:lpstr>2 - этап: Выброс </vt:lpstr>
      <vt:lpstr>3 - этап: Округление</vt:lpstr>
      <vt:lpstr>4 - этап:  Объединение. Интеграция. </vt:lpstr>
      <vt:lpstr>5 - этап: Цвет</vt:lpstr>
      <vt:lpstr>6 - этап: Линии поля</vt:lpstr>
      <vt:lpstr>6 - этап:  Вербализация. Рефлексия </vt:lpstr>
      <vt:lpstr>Смотрим на ту проблему, с которой начинали работать. </vt:lpstr>
      <vt:lpstr>Презентация PowerPoint</vt:lpstr>
      <vt:lpstr> Благодарю за внимание!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 - Тренинг «Нейрографика»</dc:title>
  <dc:creator>Наталия Наталия</dc:creator>
  <cp:lastModifiedBy>Секретарь</cp:lastModifiedBy>
  <cp:revision>54</cp:revision>
  <dcterms:created xsi:type="dcterms:W3CDTF">2020-10-10T16:58:12Z</dcterms:created>
  <dcterms:modified xsi:type="dcterms:W3CDTF">2021-10-13T10:18:19Z</dcterms:modified>
</cp:coreProperties>
</file>