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sldIdLst>
    <p:sldId id="256" r:id="rId2"/>
    <p:sldId id="294" r:id="rId3"/>
    <p:sldId id="258" r:id="rId4"/>
    <p:sldId id="259" r:id="rId5"/>
    <p:sldId id="260" r:id="rId6"/>
    <p:sldId id="289" r:id="rId7"/>
    <p:sldId id="296" r:id="rId8"/>
    <p:sldId id="295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288" r:id="rId23"/>
  </p:sldIdLst>
  <p:sldSz cx="13433425" cy="7556500"/>
  <p:notesSz cx="8966200" cy="75565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 userDrawn="1">
          <p15:clr>
            <a:srgbClr val="A4A3A4"/>
          </p15:clr>
        </p15:guide>
        <p15:guide id="2" pos="32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E6E6E6"/>
    <a:srgbClr val="FFF9E9"/>
    <a:srgbClr val="FEFAEE"/>
    <a:srgbClr val="FFFCF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1839" autoAdjust="0"/>
    <p:restoredTop sz="94683" autoAdjust="0"/>
  </p:normalViewPr>
  <p:slideViewPr>
    <p:cSldViewPr>
      <p:cViewPr varScale="1">
        <p:scale>
          <a:sx n="66" d="100"/>
          <a:sy n="66" d="100"/>
        </p:scale>
        <p:origin x="-360" y="-114"/>
      </p:cViewPr>
      <p:guideLst>
        <p:guide orient="horz" pos="2880"/>
        <p:guide pos="32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9178" y="1236678"/>
            <a:ext cx="10075069" cy="2630781"/>
          </a:xfrm>
        </p:spPr>
        <p:txBody>
          <a:bodyPr anchor="b"/>
          <a:lstStyle>
            <a:lvl1pPr algn="ctr">
              <a:defRPr sz="661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9178" y="3968912"/>
            <a:ext cx="10075069" cy="1824404"/>
          </a:xfrm>
        </p:spPr>
        <p:txBody>
          <a:bodyPr/>
          <a:lstStyle>
            <a:lvl1pPr marL="0" indent="0" algn="ctr">
              <a:buNone/>
              <a:defRPr sz="2644"/>
            </a:lvl1pPr>
            <a:lvl2pPr marL="503743" indent="0" algn="ctr">
              <a:buNone/>
              <a:defRPr sz="2204"/>
            </a:lvl2pPr>
            <a:lvl3pPr marL="1007486" indent="0" algn="ctr">
              <a:buNone/>
              <a:defRPr sz="1983"/>
            </a:lvl3pPr>
            <a:lvl4pPr marL="1511229" indent="0" algn="ctr">
              <a:buNone/>
              <a:defRPr sz="1763"/>
            </a:lvl4pPr>
            <a:lvl5pPr marL="2014972" indent="0" algn="ctr">
              <a:buNone/>
              <a:defRPr sz="1763"/>
            </a:lvl5pPr>
            <a:lvl6pPr marL="2518715" indent="0" algn="ctr">
              <a:buNone/>
              <a:defRPr sz="1763"/>
            </a:lvl6pPr>
            <a:lvl7pPr marL="3022458" indent="0" algn="ctr">
              <a:buNone/>
              <a:defRPr sz="1763"/>
            </a:lvl7pPr>
            <a:lvl8pPr marL="3526201" indent="0" algn="ctr">
              <a:buNone/>
              <a:defRPr sz="1763"/>
            </a:lvl8pPr>
            <a:lvl9pPr marL="4029944" indent="0" algn="ctr">
              <a:buNone/>
              <a:defRPr sz="1763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115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357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551" y="1883878"/>
            <a:ext cx="11586329" cy="3143294"/>
          </a:xfrm>
        </p:spPr>
        <p:txBody>
          <a:bodyPr anchor="b"/>
          <a:lstStyle>
            <a:lvl1pPr>
              <a:defRPr sz="661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551" y="5056909"/>
            <a:ext cx="11586329" cy="1652984"/>
          </a:xfrm>
        </p:spPr>
        <p:txBody>
          <a:bodyPr/>
          <a:lstStyle>
            <a:lvl1pPr marL="0" indent="0">
              <a:buNone/>
              <a:defRPr sz="2644">
                <a:solidFill>
                  <a:schemeClr val="tx1">
                    <a:tint val="75000"/>
                  </a:schemeClr>
                </a:solidFill>
              </a:defRPr>
            </a:lvl1pPr>
            <a:lvl2pPr marL="503743" indent="0">
              <a:buNone/>
              <a:defRPr sz="2204">
                <a:solidFill>
                  <a:schemeClr val="tx1">
                    <a:tint val="75000"/>
                  </a:schemeClr>
                </a:solidFill>
              </a:defRPr>
            </a:lvl2pPr>
            <a:lvl3pPr marL="1007486" indent="0">
              <a:buNone/>
              <a:defRPr sz="1983">
                <a:solidFill>
                  <a:schemeClr val="tx1">
                    <a:tint val="75000"/>
                  </a:schemeClr>
                </a:solidFill>
              </a:defRPr>
            </a:lvl3pPr>
            <a:lvl4pPr marL="1511229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4pPr>
            <a:lvl5pPr marL="2014972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5pPr>
            <a:lvl6pPr marL="2518715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6pPr>
            <a:lvl7pPr marL="3022458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7pPr>
            <a:lvl8pPr marL="3526201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8pPr>
            <a:lvl9pPr marL="4029944" indent="0">
              <a:buNone/>
              <a:defRPr sz="176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7987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3548" y="2011568"/>
            <a:ext cx="5709206" cy="479453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0671" y="2011568"/>
            <a:ext cx="5709206" cy="479453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0071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298" y="402314"/>
            <a:ext cx="11586329" cy="146057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5298" y="1852393"/>
            <a:ext cx="5682968" cy="907829"/>
          </a:xfrm>
        </p:spPr>
        <p:txBody>
          <a:bodyPr anchor="b"/>
          <a:lstStyle>
            <a:lvl1pPr marL="0" indent="0">
              <a:buNone/>
              <a:defRPr sz="2644" b="1"/>
            </a:lvl1pPr>
            <a:lvl2pPr marL="503743" indent="0">
              <a:buNone/>
              <a:defRPr sz="2204" b="1"/>
            </a:lvl2pPr>
            <a:lvl3pPr marL="1007486" indent="0">
              <a:buNone/>
              <a:defRPr sz="1983" b="1"/>
            </a:lvl3pPr>
            <a:lvl4pPr marL="1511229" indent="0">
              <a:buNone/>
              <a:defRPr sz="1763" b="1"/>
            </a:lvl4pPr>
            <a:lvl5pPr marL="2014972" indent="0">
              <a:buNone/>
              <a:defRPr sz="1763" b="1"/>
            </a:lvl5pPr>
            <a:lvl6pPr marL="2518715" indent="0">
              <a:buNone/>
              <a:defRPr sz="1763" b="1"/>
            </a:lvl6pPr>
            <a:lvl7pPr marL="3022458" indent="0">
              <a:buNone/>
              <a:defRPr sz="1763" b="1"/>
            </a:lvl7pPr>
            <a:lvl8pPr marL="3526201" indent="0">
              <a:buNone/>
              <a:defRPr sz="1763" b="1"/>
            </a:lvl8pPr>
            <a:lvl9pPr marL="4029944" indent="0">
              <a:buNone/>
              <a:defRPr sz="176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298" y="2760222"/>
            <a:ext cx="5682968" cy="40598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00672" y="1852393"/>
            <a:ext cx="5710955" cy="907829"/>
          </a:xfrm>
        </p:spPr>
        <p:txBody>
          <a:bodyPr anchor="b"/>
          <a:lstStyle>
            <a:lvl1pPr marL="0" indent="0">
              <a:buNone/>
              <a:defRPr sz="2644" b="1"/>
            </a:lvl1pPr>
            <a:lvl2pPr marL="503743" indent="0">
              <a:buNone/>
              <a:defRPr sz="2204" b="1"/>
            </a:lvl2pPr>
            <a:lvl3pPr marL="1007486" indent="0">
              <a:buNone/>
              <a:defRPr sz="1983" b="1"/>
            </a:lvl3pPr>
            <a:lvl4pPr marL="1511229" indent="0">
              <a:buNone/>
              <a:defRPr sz="1763" b="1"/>
            </a:lvl4pPr>
            <a:lvl5pPr marL="2014972" indent="0">
              <a:buNone/>
              <a:defRPr sz="1763" b="1"/>
            </a:lvl5pPr>
            <a:lvl6pPr marL="2518715" indent="0">
              <a:buNone/>
              <a:defRPr sz="1763" b="1"/>
            </a:lvl6pPr>
            <a:lvl7pPr marL="3022458" indent="0">
              <a:buNone/>
              <a:defRPr sz="1763" b="1"/>
            </a:lvl7pPr>
            <a:lvl8pPr marL="3526201" indent="0">
              <a:buNone/>
              <a:defRPr sz="1763" b="1"/>
            </a:lvl8pPr>
            <a:lvl9pPr marL="4029944" indent="0">
              <a:buNone/>
              <a:defRPr sz="176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00672" y="2760222"/>
            <a:ext cx="5710955" cy="405987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0647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6966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4434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298" y="503767"/>
            <a:ext cx="4332629" cy="1763183"/>
          </a:xfrm>
        </p:spPr>
        <p:txBody>
          <a:bodyPr anchor="b"/>
          <a:lstStyle>
            <a:lvl1pPr>
              <a:defRPr sz="3526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0956" y="1087996"/>
            <a:ext cx="6800671" cy="5370013"/>
          </a:xfrm>
        </p:spPr>
        <p:txBody>
          <a:bodyPr/>
          <a:lstStyle>
            <a:lvl1pPr>
              <a:defRPr sz="3526"/>
            </a:lvl1pPr>
            <a:lvl2pPr>
              <a:defRPr sz="3085"/>
            </a:lvl2pPr>
            <a:lvl3pPr>
              <a:defRPr sz="2644"/>
            </a:lvl3pPr>
            <a:lvl4pPr>
              <a:defRPr sz="2204"/>
            </a:lvl4pPr>
            <a:lvl5pPr>
              <a:defRPr sz="2204"/>
            </a:lvl5pPr>
            <a:lvl6pPr>
              <a:defRPr sz="2204"/>
            </a:lvl6pPr>
            <a:lvl7pPr>
              <a:defRPr sz="2204"/>
            </a:lvl7pPr>
            <a:lvl8pPr>
              <a:defRPr sz="2204"/>
            </a:lvl8pPr>
            <a:lvl9pPr>
              <a:defRPr sz="2204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5298" y="2266950"/>
            <a:ext cx="4332629" cy="4199805"/>
          </a:xfrm>
        </p:spPr>
        <p:txBody>
          <a:bodyPr/>
          <a:lstStyle>
            <a:lvl1pPr marL="0" indent="0">
              <a:buNone/>
              <a:defRPr sz="1763"/>
            </a:lvl1pPr>
            <a:lvl2pPr marL="503743" indent="0">
              <a:buNone/>
              <a:defRPr sz="1543"/>
            </a:lvl2pPr>
            <a:lvl3pPr marL="1007486" indent="0">
              <a:buNone/>
              <a:defRPr sz="1322"/>
            </a:lvl3pPr>
            <a:lvl4pPr marL="1511229" indent="0">
              <a:buNone/>
              <a:defRPr sz="1102"/>
            </a:lvl4pPr>
            <a:lvl5pPr marL="2014972" indent="0">
              <a:buNone/>
              <a:defRPr sz="1102"/>
            </a:lvl5pPr>
            <a:lvl6pPr marL="2518715" indent="0">
              <a:buNone/>
              <a:defRPr sz="1102"/>
            </a:lvl6pPr>
            <a:lvl7pPr marL="3022458" indent="0">
              <a:buNone/>
              <a:defRPr sz="1102"/>
            </a:lvl7pPr>
            <a:lvl8pPr marL="3526201" indent="0">
              <a:buNone/>
              <a:defRPr sz="1102"/>
            </a:lvl8pPr>
            <a:lvl9pPr marL="4029944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7781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298" y="503767"/>
            <a:ext cx="4332629" cy="1763183"/>
          </a:xfrm>
        </p:spPr>
        <p:txBody>
          <a:bodyPr anchor="b"/>
          <a:lstStyle>
            <a:lvl1pPr>
              <a:defRPr sz="3526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710956" y="1087996"/>
            <a:ext cx="6800671" cy="5370013"/>
          </a:xfrm>
        </p:spPr>
        <p:txBody>
          <a:bodyPr anchor="t"/>
          <a:lstStyle>
            <a:lvl1pPr marL="0" indent="0">
              <a:buNone/>
              <a:defRPr sz="3526"/>
            </a:lvl1pPr>
            <a:lvl2pPr marL="503743" indent="0">
              <a:buNone/>
              <a:defRPr sz="3085"/>
            </a:lvl2pPr>
            <a:lvl3pPr marL="1007486" indent="0">
              <a:buNone/>
              <a:defRPr sz="2644"/>
            </a:lvl3pPr>
            <a:lvl4pPr marL="1511229" indent="0">
              <a:buNone/>
              <a:defRPr sz="2204"/>
            </a:lvl4pPr>
            <a:lvl5pPr marL="2014972" indent="0">
              <a:buNone/>
              <a:defRPr sz="2204"/>
            </a:lvl5pPr>
            <a:lvl6pPr marL="2518715" indent="0">
              <a:buNone/>
              <a:defRPr sz="2204"/>
            </a:lvl6pPr>
            <a:lvl7pPr marL="3022458" indent="0">
              <a:buNone/>
              <a:defRPr sz="2204"/>
            </a:lvl7pPr>
            <a:lvl8pPr marL="3526201" indent="0">
              <a:buNone/>
              <a:defRPr sz="2204"/>
            </a:lvl8pPr>
            <a:lvl9pPr marL="4029944" indent="0">
              <a:buNone/>
              <a:defRPr sz="2204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5298" y="2266950"/>
            <a:ext cx="4332629" cy="4199805"/>
          </a:xfrm>
        </p:spPr>
        <p:txBody>
          <a:bodyPr/>
          <a:lstStyle>
            <a:lvl1pPr marL="0" indent="0">
              <a:buNone/>
              <a:defRPr sz="1763"/>
            </a:lvl1pPr>
            <a:lvl2pPr marL="503743" indent="0">
              <a:buNone/>
              <a:defRPr sz="1543"/>
            </a:lvl2pPr>
            <a:lvl3pPr marL="1007486" indent="0">
              <a:buNone/>
              <a:defRPr sz="1322"/>
            </a:lvl3pPr>
            <a:lvl4pPr marL="1511229" indent="0">
              <a:buNone/>
              <a:defRPr sz="1102"/>
            </a:lvl4pPr>
            <a:lvl5pPr marL="2014972" indent="0">
              <a:buNone/>
              <a:defRPr sz="1102"/>
            </a:lvl5pPr>
            <a:lvl6pPr marL="2518715" indent="0">
              <a:buNone/>
              <a:defRPr sz="1102"/>
            </a:lvl6pPr>
            <a:lvl7pPr marL="3022458" indent="0">
              <a:buNone/>
              <a:defRPr sz="1102"/>
            </a:lvl7pPr>
            <a:lvl8pPr marL="3526201" indent="0">
              <a:buNone/>
              <a:defRPr sz="1102"/>
            </a:lvl8pPr>
            <a:lvl9pPr marL="4029944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4162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9679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13295" y="402314"/>
            <a:ext cx="2896582" cy="640378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3548" y="402314"/>
            <a:ext cx="8521829" cy="640378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9743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08221" y="2800215"/>
            <a:ext cx="11426497" cy="671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016441" y="4231641"/>
            <a:ext cx="9410057" cy="4272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998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23548" y="402314"/>
            <a:ext cx="11586329" cy="1460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3548" y="2011568"/>
            <a:ext cx="11586329" cy="4794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3548" y="7003756"/>
            <a:ext cx="3022521" cy="402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9822" y="7003756"/>
            <a:ext cx="4533781" cy="402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87356" y="7003756"/>
            <a:ext cx="3022521" cy="402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0964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</p:sldLayoutIdLst>
  <p:txStyles>
    <p:titleStyle>
      <a:lvl1pPr algn="l" defTabSz="1007486" rtl="0" eaLnBrk="1" latinLnBrk="0" hangingPunct="1">
        <a:lnSpc>
          <a:spcPct val="90000"/>
        </a:lnSpc>
        <a:spcBef>
          <a:spcPct val="0"/>
        </a:spcBef>
        <a:buNone/>
        <a:defRPr sz="48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871" indent="-251871" algn="l" defTabSz="1007486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5" kern="1200">
          <a:solidFill>
            <a:schemeClr val="tx1"/>
          </a:solidFill>
          <a:latin typeface="+mn-lt"/>
          <a:ea typeface="+mn-ea"/>
          <a:cs typeface="+mn-cs"/>
        </a:defRPr>
      </a:lvl1pPr>
      <a:lvl2pPr marL="755614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4" kern="1200">
          <a:solidFill>
            <a:schemeClr val="tx1"/>
          </a:solidFill>
          <a:latin typeface="+mn-lt"/>
          <a:ea typeface="+mn-ea"/>
          <a:cs typeface="+mn-cs"/>
        </a:defRPr>
      </a:lvl2pPr>
      <a:lvl3pPr marL="1259357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latin typeface="+mn-lt"/>
          <a:ea typeface="+mn-ea"/>
          <a:cs typeface="+mn-cs"/>
        </a:defRPr>
      </a:lvl3pPr>
      <a:lvl4pPr marL="1763100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3" kern="1200">
          <a:solidFill>
            <a:schemeClr val="tx1"/>
          </a:solidFill>
          <a:latin typeface="+mn-lt"/>
          <a:ea typeface="+mn-ea"/>
          <a:cs typeface="+mn-cs"/>
        </a:defRPr>
      </a:lvl4pPr>
      <a:lvl5pPr marL="2266843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3" kern="1200">
          <a:solidFill>
            <a:schemeClr val="tx1"/>
          </a:solidFill>
          <a:latin typeface="+mn-lt"/>
          <a:ea typeface="+mn-ea"/>
          <a:cs typeface="+mn-cs"/>
        </a:defRPr>
      </a:lvl5pPr>
      <a:lvl6pPr marL="2770586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3" kern="1200">
          <a:solidFill>
            <a:schemeClr val="tx1"/>
          </a:solidFill>
          <a:latin typeface="+mn-lt"/>
          <a:ea typeface="+mn-ea"/>
          <a:cs typeface="+mn-cs"/>
        </a:defRPr>
      </a:lvl6pPr>
      <a:lvl7pPr marL="3274329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3" kern="1200">
          <a:solidFill>
            <a:schemeClr val="tx1"/>
          </a:solidFill>
          <a:latin typeface="+mn-lt"/>
          <a:ea typeface="+mn-ea"/>
          <a:cs typeface="+mn-cs"/>
        </a:defRPr>
      </a:lvl7pPr>
      <a:lvl8pPr marL="3778072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3" kern="1200">
          <a:solidFill>
            <a:schemeClr val="tx1"/>
          </a:solidFill>
          <a:latin typeface="+mn-lt"/>
          <a:ea typeface="+mn-ea"/>
          <a:cs typeface="+mn-cs"/>
        </a:defRPr>
      </a:lvl8pPr>
      <a:lvl9pPr marL="4281815" indent="-251871" algn="l" defTabSz="1007486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1pPr>
      <a:lvl2pPr marL="503743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2pPr>
      <a:lvl3pPr marL="1007486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3pPr>
      <a:lvl4pPr marL="1511229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4pPr>
      <a:lvl5pPr marL="2014972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5pPr>
      <a:lvl6pPr marL="2518715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6pPr>
      <a:lvl7pPr marL="3022458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7pPr>
      <a:lvl8pPr marL="3526201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8pPr>
      <a:lvl9pPr marL="4029944" algn="l" defTabSz="1007486" rtl="0" eaLnBrk="1" latinLnBrk="0" hangingPunct="1">
        <a:defRPr sz="19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graemsa.ru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&#1080;&#1075;&#1088;&#1099;&#1076;&#1083;&#1103;&#1076;&#1077;&#1090;&#1077;&#1081;24.&#1088;&#1092;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bibush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hyperlink" Target="https://reshi-pishi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teremoc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4gameground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igroutka.net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hyperlink" Target="https://logiclike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hyperlink" Target="https://igsh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hyperlink" Target="https://yandex.ru/alice/legko-skaza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um.ru/" TargetMode="External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hyperlink" Target="https://brainapps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8994" y="420664"/>
            <a:ext cx="8643998" cy="6603411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sz="2000" b="1" cap="all" dirty="0" smtClean="0"/>
              <a:t/>
            </a:r>
            <a:br>
              <a:rPr lang="ru-RU" sz="2000" b="1" cap="all" dirty="0" smtClean="0"/>
            </a:br>
            <a:r>
              <a:rPr lang="ru-RU" sz="2000" b="1" cap="all" dirty="0" smtClean="0"/>
              <a:t>IV </a:t>
            </a:r>
            <a:r>
              <a:rPr lang="ru-RU" sz="2000" b="1" cap="all" dirty="0" smtClean="0"/>
              <a:t>ВСЕРОССИЙСКИЙ ПЕДАГОГИЧЕСКИЙ КОНКУРС</a:t>
            </a:r>
            <a:r>
              <a:rPr lang="ru-RU" sz="2000" cap="all" dirty="0" smtClean="0"/>
              <a:t/>
            </a:r>
            <a:br>
              <a:rPr lang="ru-RU" sz="2000" cap="all" dirty="0" smtClean="0"/>
            </a:br>
            <a:r>
              <a:rPr lang="ru-RU" sz="2000" b="1" cap="all" dirty="0" smtClean="0"/>
              <a:t>«ИКТ-КОМПЕТЕНТНОСТЬ ПЕДАГОГА В СОВРЕМЕННОМ ОБРАЗОВАНИИ»</a:t>
            </a:r>
            <a:r>
              <a:rPr lang="ru-RU" sz="2000" cap="all" dirty="0" smtClean="0"/>
              <a:t/>
            </a:r>
            <a:br>
              <a:rPr lang="ru-RU" sz="2000" cap="all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3200" b="1" dirty="0" smtClean="0"/>
              <a:t> </a:t>
            </a:r>
            <a:r>
              <a:rPr lang="ru-RU" sz="3200" b="1" dirty="0" smtClean="0">
                <a:solidFill>
                  <a:srgbClr val="002060"/>
                </a:solidFill>
              </a:rPr>
              <a:t>Ц</a:t>
            </a:r>
            <a:r>
              <a:rPr lang="ru-RU" sz="3200" b="1" dirty="0" smtClean="0">
                <a:solidFill>
                  <a:srgbClr val="002060"/>
                </a:solidFill>
              </a:rPr>
              <a:t>ифровые ресурсы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в работе учителя-дефектолога 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с обучающимися с ОВЗ 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"/>
          </p:nvPr>
        </p:nvSpPr>
        <p:spPr>
          <a:xfrm>
            <a:off x="1172096" y="5794474"/>
            <a:ext cx="10153128" cy="2085186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У</a:t>
            </a:r>
            <a:r>
              <a:rPr lang="ru-RU" sz="2800" dirty="0" smtClean="0"/>
              <a:t>читель-дефектолог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ГОБОУ МО СОШ № 289 </a:t>
            </a:r>
          </a:p>
          <a:p>
            <a:pPr marL="0" indent="0">
              <a:buNone/>
            </a:pPr>
            <a:r>
              <a:rPr lang="ru-RU" sz="2800" dirty="0" smtClean="0"/>
              <a:t>Каракчиева Галина Вячеславовна </a:t>
            </a:r>
          </a:p>
          <a:p>
            <a:pPr marL="0" indent="0">
              <a:buNone/>
            </a:pPr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3794" name="Picture 2" descr="https://4.bp.blogspot.com/-bnd5sju0mYs/WgfC9KjOgqI/AAAAAAAACDI/85iQ_oZXlUMbOP6laDIs80pneT-3Qq7GACLcBGAs/s1600/7201e60e5e075a315b08c2fac12dd5a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31356" y="3706812"/>
            <a:ext cx="3703909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Введение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i="1" dirty="0" smtClean="0"/>
              <a:t>         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Становление новой системы образования, совершенствование педагогических технологий требуют существенных изменений в педагогической теории и практике, как дошкольных учреждений, так и общеобразовательных школ. 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    Найти актуальное, значимое и действенное в образовательном процессе для каждого ребёнка с ограниченными возможностями здоровья – вот главная педагогическая задача современного учителя-дефектолога.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https://emojipedia-us.s3.dualstack.us-west-1.amazonaws.com/thumbs/240/emojione/178/female-teacher_1f469-200d-1f3eb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6667" l="5417" r="97083">
                        <a14:foregroundMark x1="64583" y1="95417" x2="16250" y2="82083"/>
                        <a14:foregroundMark x1="16250" y1="82083" x2="7917" y2="61667"/>
                        <a14:foregroundMark x1="7917" y1="61667" x2="9583" y2="37917"/>
                        <a14:foregroundMark x1="9583" y1="37917" x2="41667" y2="76250"/>
                        <a14:foregroundMark x1="41667" y1="76250" x2="60833" y2="89583"/>
                        <a14:foregroundMark x1="60833" y1="89583" x2="84167" y2="90417"/>
                        <a14:foregroundMark x1="84167" y1="90417" x2="92917" y2="66667"/>
                        <a14:foregroundMark x1="92917" y1="66667" x2="92917" y2="26250"/>
                        <a14:foregroundMark x1="40833" y1="93333" x2="19167" y2="96667"/>
                        <a14:foregroundMark x1="19167" y1="96667" x2="417" y2="80833"/>
                        <a14:foregroundMark x1="417" y1="80833" x2="20000" y2="69167"/>
                        <a14:foregroundMark x1="20000" y1="69167" x2="38750" y2="96667"/>
                        <a14:foregroundMark x1="5417" y1="71667" x2="5417" y2="25833"/>
                        <a14:foregroundMark x1="4167" y1="26250" x2="55833" y2="37083"/>
                        <a14:foregroundMark x1="55833" y1="37083" x2="77083" y2="26250"/>
                        <a14:foregroundMark x1="77083" y1="26250" x2="96667" y2="38333"/>
                        <a14:foregroundMark x1="96667" y1="38333" x2="97083" y2="83333"/>
                        <a14:foregroundMark x1="97083" y1="83333" x2="65000" y2="87500"/>
                        <a14:foregroundMark x1="94167" y1="27083" x2="60417" y2="28750"/>
                        <a14:foregroundMark x1="72917" y1="26250" x2="45833" y2="25000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931158" y="1063606"/>
            <a:ext cx="4786346" cy="4786346"/>
          </a:xfrm>
          <a:prstGeom prst="rect">
            <a:avLst/>
          </a:prstGeom>
          <a:noFill/>
        </p:spPr>
      </p:pic>
      <p:pic>
        <p:nvPicPr>
          <p:cNvPr id="12" name="Picture 2" descr="http://daroutevgt.com/images/check-box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5986" y="563540"/>
            <a:ext cx="1235549" cy="11511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48160" y="420664"/>
            <a:ext cx="9397708" cy="4071966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200" dirty="0" smtClean="0"/>
              <a:t>Цифровые ресурсы </a:t>
            </a:r>
            <a:br>
              <a:rPr lang="ru-RU" sz="3200" dirty="0" smtClean="0"/>
            </a:br>
            <a:r>
              <a:rPr lang="ru-RU" sz="3200" dirty="0" smtClean="0"/>
              <a:t>в работе учителя-дефектолога </a:t>
            </a:r>
            <a:br>
              <a:rPr lang="ru-RU" sz="3200" dirty="0" smtClean="0"/>
            </a:br>
            <a:r>
              <a:rPr lang="ru-RU" sz="3200" dirty="0" smtClean="0"/>
              <a:t>с обучающимися с ОВЗ 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2400" dirty="0" smtClean="0"/>
              <a:t>Использование современных цифровых ресурсов в педагогической практике способствует развитию </a:t>
            </a:r>
            <a:r>
              <a:rPr lang="ru-RU" sz="2400" b="1" dirty="0" smtClean="0"/>
              <a:t>ключевых компетенций детей</a:t>
            </a:r>
            <a:r>
              <a:rPr lang="ru-RU" sz="2400" dirty="0" smtClean="0"/>
              <a:t>: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b="1" u="sng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452016" y="4210298"/>
            <a:ext cx="12420370" cy="2590325"/>
          </a:xfrm>
          <a:prstGeom prst="rect">
            <a:avLst/>
          </a:prstGeom>
        </p:spPr>
        <p:txBody>
          <a:bodyPr vert="horz" lIns="136998" tIns="68499" rIns="136998" bIns="68499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исследовательских, </a:t>
            </a:r>
          </a:p>
          <a:p>
            <a:r>
              <a:rPr lang="ru-RU" sz="2400" dirty="0" smtClean="0"/>
              <a:t>социально–личностных, </a:t>
            </a:r>
          </a:p>
          <a:p>
            <a:r>
              <a:rPr lang="ru-RU" sz="2400" dirty="0" smtClean="0"/>
              <a:t>коммуникативных, </a:t>
            </a:r>
          </a:p>
          <a:p>
            <a:r>
              <a:rPr lang="ru-RU" sz="2400" dirty="0" smtClean="0"/>
              <a:t>организаторских, </a:t>
            </a:r>
          </a:p>
          <a:p>
            <a:r>
              <a:rPr lang="ru-RU" sz="2400" dirty="0" smtClean="0"/>
              <a:t>личностно–адаптивных, </a:t>
            </a:r>
          </a:p>
          <a:p>
            <a:r>
              <a:rPr lang="ru-RU" sz="2400" dirty="0" smtClean="0"/>
              <a:t>информационных. </a:t>
            </a:r>
          </a:p>
        </p:txBody>
      </p:sp>
      <p:pic>
        <p:nvPicPr>
          <p:cNvPr id="31746" name="Picture 2" descr="http://daroutevgt.com/images/check-box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3340" y="897930"/>
            <a:ext cx="1294901" cy="1206469"/>
          </a:xfrm>
          <a:prstGeom prst="rect">
            <a:avLst/>
          </a:prstGeom>
          <a:noFill/>
        </p:spPr>
      </p:pic>
      <p:pic>
        <p:nvPicPr>
          <p:cNvPr id="31748" name="Picture 4" descr="https://www.mosscicek.com/uploads/emoji_people_285_1_1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833" b="93667" l="10000" r="94500">
                        <a14:foregroundMark x1="34833" y1="51333" x2="57333" y2="53000"/>
                        <a14:foregroundMark x1="57333" y1="53000" x2="35500" y2="53333"/>
                        <a14:foregroundMark x1="32833" y1="74667" x2="16000" y2="89833"/>
                        <a14:foregroundMark x1="16000" y1="89833" x2="41000" y2="93667"/>
                        <a14:foregroundMark x1="41000" y1="93667" x2="65667" y2="88000"/>
                        <a14:foregroundMark x1="65667" y1="88000" x2="80333" y2="67333"/>
                        <a14:foregroundMark x1="80333" y1="67333" x2="30333" y2="78333"/>
                        <a14:foregroundMark x1="53833" y1="48167" x2="27333" y2="53333"/>
                        <a14:foregroundMark x1="58833" y1="45167" x2="58833" y2="58500"/>
                        <a14:foregroundMark x1="84333" y1="6500" x2="89000" y2="22167"/>
                        <a14:foregroundMark x1="90000" y1="6000" x2="89500" y2="21167"/>
                        <a14:foregroundMark x1="91500" y1="18667" x2="94500" y2="9000"/>
                        <a14:foregroundMark x1="91500" y1="2833" x2="94500" y2="7500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8931290" y="3563936"/>
            <a:ext cx="3786214" cy="37862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4195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820168" y="393874"/>
            <a:ext cx="9433048" cy="181141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Преимущества использования цифровых ресурсов в коррекционной деятельности: </a:t>
            </a:r>
            <a:endParaRPr lang="ru-RU" sz="36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452016" y="2135176"/>
            <a:ext cx="12358415" cy="4766946"/>
          </a:xfrm>
          <a:prstGeom prst="rect">
            <a:avLst/>
          </a:prstGeom>
        </p:spPr>
        <p:txBody>
          <a:bodyPr vert="horz" lIns="136998" tIns="68499" rIns="136998" bIns="68499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предъявление информации на экране компьютера в игровой форме вызывает у детей огромный интерес;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несет в себе образный тип информации, понятный младшим школьникам;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движения, звук, мультипликация надолго привлекает внимание ребенка;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 проблемные задачи, поощрение ребенка при их правильном решении;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дидактические информационные пособия являются стимулом познавательной активности детей с ОВЗ;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 предоставляет возможность индивидуализации обучения;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ребенок сам регулирует темп и количество решаемых игровых обучающих задач;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в процессе своей деятельности за компьютером, планшетом или смартфоном обучающийся приобретает уверенность в себе, в том, что он многое может сам;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позволяет моделировать такие жизненные ситуации, которые нельзя увидеть в повседневной жизни (полет ракеты, половодье, неожиданные и необычные эффекты);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 интерактивные игры позволяют ребенку самостоятельно исправить ошибки.</a:t>
            </a:r>
          </a:p>
        </p:txBody>
      </p:sp>
      <p:pic>
        <p:nvPicPr>
          <p:cNvPr id="9" name="Picture 2" descr="http://daroutevgt.com/images/check-box2.png">
            <a:extLst>
              <a:ext uri="{FF2B5EF4-FFF2-40B4-BE49-F238E27FC236}">
                <a16:creationId xmlns:a16="http://schemas.microsoft.com/office/drawing/2014/main" xmlns="" id="{C04E0636-FB65-4884-8F0B-5489D7A5B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2016" y="609898"/>
            <a:ext cx="1294901" cy="12064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8853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6184" y="753914"/>
            <a:ext cx="10144196" cy="1106688"/>
          </a:xfrm>
        </p:spPr>
        <p:txBody>
          <a:bodyPr>
            <a:noAutofit/>
          </a:bodyPr>
          <a:lstStyle/>
          <a:p>
            <a:pPr algn="r"/>
            <a:r>
              <a:rPr lang="ru-RU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Типы цифровых ресурсов</a:t>
            </a:r>
            <a:endParaRPr lang="ru-RU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7359654" y="2563804"/>
            <a:ext cx="5214974" cy="4143404"/>
          </a:xfrm>
          <a:prstGeom prst="rect">
            <a:avLst/>
          </a:prstGeom>
        </p:spPr>
        <p:txBody>
          <a:bodyPr vert="horz" lIns="136998" tIns="68499" rIns="136998" bIns="68499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</a:pPr>
            <a:r>
              <a:rPr lang="ru-RU" sz="2400" dirty="0" smtClean="0"/>
              <a:t>Многофункциональные порталы </a:t>
            </a:r>
          </a:p>
          <a:p>
            <a:pPr lvl="0">
              <a:lnSpc>
                <a:spcPct val="150000"/>
              </a:lnSpc>
            </a:pPr>
            <a:r>
              <a:rPr lang="ru-RU" sz="2400" dirty="0" smtClean="0"/>
              <a:t>Обучающие курсы </a:t>
            </a:r>
          </a:p>
          <a:p>
            <a:pPr lvl="0">
              <a:lnSpc>
                <a:spcPct val="150000"/>
              </a:lnSpc>
            </a:pPr>
            <a:r>
              <a:rPr lang="ru-RU" sz="2400" dirty="0" smtClean="0"/>
              <a:t>Цифровые мобильные платформы </a:t>
            </a:r>
          </a:p>
          <a:p>
            <a:pPr lvl="0">
              <a:lnSpc>
                <a:spcPct val="150000"/>
              </a:lnSpc>
            </a:pPr>
            <a:r>
              <a:rPr lang="ru-RU" sz="2400" dirty="0" smtClean="0"/>
              <a:t>Подборки дидактических игр</a:t>
            </a:r>
          </a:p>
          <a:p>
            <a:pPr lvl="0">
              <a:lnSpc>
                <a:spcPct val="150000"/>
              </a:lnSpc>
            </a:pPr>
            <a:r>
              <a:rPr lang="ru-RU" sz="2400" dirty="0" smtClean="0"/>
              <a:t>Инструменты для разработки развивающих упражнений</a:t>
            </a:r>
          </a:p>
          <a:p>
            <a:pPr marL="0" algn="just">
              <a:spcBef>
                <a:spcPts val="0"/>
              </a:spcBef>
              <a:buClr>
                <a:srgbClr val="0070C0"/>
              </a:buClr>
              <a:buNone/>
              <a:defRPr/>
            </a:pP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3733" indent="-513733" defTabSz="684977">
              <a:spcBef>
                <a:spcPts val="1498"/>
              </a:spcBef>
              <a:buClr>
                <a:srgbClr val="0070C0"/>
              </a:buClr>
              <a:buNone/>
              <a:defRPr/>
            </a:pPr>
            <a:endParaRPr lang="ru-RU" sz="2697" dirty="0">
              <a:solidFill>
                <a:sysClr val="windowText" lastClr="000000">
                  <a:lumMod val="75000"/>
                  <a:lumOff val="25000"/>
                </a:sysClr>
              </a:solidFill>
              <a:latin typeface="Trebuchet MS" panose="020B0603020202020204"/>
            </a:endParaRPr>
          </a:p>
        </p:txBody>
      </p:sp>
      <p:pic>
        <p:nvPicPr>
          <p:cNvPr id="2050" name="Picture 2" descr="H:\для выступлений 2021-2022 уч.год\круглый стол\картинки\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06" y="2135176"/>
            <a:ext cx="6096000" cy="4648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58397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080" y="681906"/>
            <a:ext cx="12094448" cy="4896544"/>
          </a:xfrm>
        </p:spPr>
        <p:txBody>
          <a:bodyPr>
            <a:normAutofit fontScale="90000"/>
          </a:bodyPr>
          <a:lstStyle/>
          <a:p>
            <a:pPr lvl="0">
              <a:lnSpc>
                <a:spcPct val="150000"/>
              </a:lnSpc>
            </a:pP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</a:rPr>
              <a:t>Обучающие игры, </a:t>
            </a:r>
            <a:r>
              <a:rPr lang="ru-RU" sz="2800" dirty="0" smtClean="0"/>
              <a:t>основная цель – решение дидактических задач;</a:t>
            </a:r>
            <a:br>
              <a:rPr lang="ru-RU" sz="2800" dirty="0" smtClean="0"/>
            </a:br>
            <a:r>
              <a:rPr lang="ru-RU" sz="2800" dirty="0" smtClean="0">
                <a:solidFill>
                  <a:srgbClr val="FF0000"/>
                </a:solidFill>
              </a:rPr>
              <a:t>Развивающие игры </a:t>
            </a:r>
            <a:r>
              <a:rPr lang="ru-RU" sz="2800" dirty="0" smtClean="0"/>
              <a:t>ставят перед собой задачи развития познавательных способностей, воображения, внимания, нравственное и эмоционально-волевое развитие; </a:t>
            </a:r>
            <a:br>
              <a:rPr lang="ru-RU" sz="2800" dirty="0" smtClean="0"/>
            </a:br>
            <a:r>
              <a:rPr lang="ru-RU" sz="2800" dirty="0" smtClean="0">
                <a:solidFill>
                  <a:srgbClr val="FF0000"/>
                </a:solidFill>
              </a:rPr>
              <a:t>Логические игры, </a:t>
            </a:r>
            <a:r>
              <a:rPr lang="ru-RU" sz="2800" dirty="0" smtClean="0"/>
              <a:t>их цель это развитие ассоциативного и логического мышления.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5" descr="http://daroutevgt.com/images/check-box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606" y="1778492"/>
            <a:ext cx="459504" cy="428122"/>
          </a:xfrm>
          <a:prstGeom prst="rect">
            <a:avLst/>
          </a:prstGeom>
          <a:noFill/>
        </p:spPr>
      </p:pic>
      <p:pic>
        <p:nvPicPr>
          <p:cNvPr id="5" name="Picture 5" descr="http://daroutevgt.com/images/check-box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606" y="2421434"/>
            <a:ext cx="459504" cy="428122"/>
          </a:xfrm>
          <a:prstGeom prst="rect">
            <a:avLst/>
          </a:prstGeom>
          <a:noFill/>
        </p:spPr>
      </p:pic>
      <p:pic>
        <p:nvPicPr>
          <p:cNvPr id="8" name="Picture 5" descr="http://daroutevgt.com/images/check-box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044" y="4066282"/>
            <a:ext cx="459504" cy="428122"/>
          </a:xfrm>
          <a:prstGeom prst="rect">
            <a:avLst/>
          </a:prstGeom>
          <a:noFill/>
        </p:spPr>
      </p:pic>
      <p:pic>
        <p:nvPicPr>
          <p:cNvPr id="11" name="Picture 13" descr="https://xn--80adju7ada4f.xn--p1ai/wp-content/uploads/2019/04/check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0128" y="465882"/>
            <a:ext cx="963275" cy="9632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716184" y="706416"/>
            <a:ext cx="92155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Основные виды интерактивных игр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4384" y="4714354"/>
            <a:ext cx="5734641" cy="2647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391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4482" y="4706944"/>
            <a:ext cx="1185870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3110" y="2706680"/>
            <a:ext cx="106680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716184" y="1777986"/>
            <a:ext cx="9858443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128713" algn="just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Играем про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</a:rPr>
              <a:t>igraem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</a:rPr>
              <a:t>pro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Сервис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детскими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онлайн-играми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направленными на развитие способности легко и быстро обучиться работе на компьютере. Здесь есть игры как на развитие координации движений и мелкой моторики, так и на развитие многих свойств мышления. Ведь ребенку приходится самому соображать, как решить ту или иную загадку, собрать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пазл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раскрасить картинку. Подобные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онлайн-игры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помогают формировать позитивное творческое мышление, позволяющее решать поставленные задачи, как на основе шаблонов и навыков, так и в нестандартном ключе. В результате активно работает левое полушарие мозга, отвечающее за аналитическое мышление и эффективность обработки поступающей информации.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3925" y="4564068"/>
            <a:ext cx="11585575" cy="2143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5986" y="2492366"/>
            <a:ext cx="10572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001936" y="1849424"/>
            <a:ext cx="871543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Играемся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www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igraemsa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ru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данном интерактивном сервисе представлен обширный каталог игр как для детей младшего дошкольного возраста, так и для обучающихся начальной школы. В отдельную группу выделены познавательные игры, игры на развитие внимания, памяти,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онлайн-игры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логику и мышление, всевозможные раскраски,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3548" y="249858"/>
            <a:ext cx="11586329" cy="1512168"/>
          </a:xfrm>
        </p:spPr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460128" y="1690018"/>
            <a:ext cx="11049749" cy="51160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ИгрыДляДетей24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://игрыдлядетей24.рф/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 большим количеством игр для детей от трех лет и старше. Развивающие игры классифицированы не только по возрастам, но и по тематике, полу, парности, главным персонажам. Эти игры созданы для тренировки и развития многих полезных качеств, таких как мелкая моторика пальцев, координация, абстрактное мышление. Ребенок учится сам понимать, как решить заданную задачу, анаграмм и т.д. Грамотное использование в учебной деятельности онлайн-игр положительно влияет на формирование творческого внимания у детей, помогает ребенку найти решение поставленной задачи, используя не только приобретенные навыки и шаблоны, но и при помощи интуиции, нестандартного, креативного мышления.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6352" y="5002386"/>
            <a:ext cx="8856984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4144" y="5400898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Детский портал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Бибуша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развивающий сайт для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bibusha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Учись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играя – вот основной посыл этого сайта, где собрано множество онлайн-игр для детей разного возраста, кроссворды для печати, сборники стихов детских писателей, развивающие мультики,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чистоговорки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картинках, авторские методики чтения, логические упражнения и многое другое. Сайт отмечается удобной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системой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поиска тематических игр, тренажеров по русскому и английскому языку.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2416" y="4498330"/>
            <a:ext cx="8136904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6152" y="4930378"/>
            <a:ext cx="10572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71446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Реши-пиши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задания, которые хочется решать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reshi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-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pishi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представляет собой более 120 комплектов заданий для детей на логику и алгоритмы, пространственные задачи и даже прохождение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квестов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домашних условиях. Есть как платные типы заданий, так и бесплатные задания, рассчитанные для детей от трёх до десяти  лет. При регистрации на сайте открывается доступ к заданиям, которые легко можно скачать, распечатать и заниматься с детьми в домашних условиях.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2416" y="4642346"/>
            <a:ext cx="816502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6152" y="5066766"/>
            <a:ext cx="1095375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14882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48" y="1618010"/>
            <a:ext cx="11586329" cy="518808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Теремок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полноценный сайт не только с развивающими заданиями и большой картотекой игр, но и с умными мультфильмами, идеями для детского творчества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досуговой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деятельности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teremoc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Создатели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проекта придерживается идеи преемственности детского сада и школы. Есть упражнения, которые аналогичны по своему принципу выполнения, но сюжеты имеют тенденцию к усложнению и расширению знаний об окружающем мире у детей разного возраста. Карта сайта предлагает отдельным блоком игры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гиперактивных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детей -  Клуб «Детки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непоседки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», сказки-онлайн, музыкальные странички, каталог полезных ресурсов для родителей, уроки безопасности и здорового образа жизни.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29409" y="5146402"/>
            <a:ext cx="844521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6152" y="5434434"/>
            <a:ext cx="10953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51663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://4</a:t>
            </a:r>
            <a:r>
              <a:rPr lang="en-US" sz="24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GameGround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4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Игровой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портал где собраны игры, как для детей, так и для взрослых. Для детей от четырёх лет подойдут следующие разделы: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бродилки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стратегии, аркады, головоломки, тренажеры для развития памяти, скорости мышления, различные тестовые задания, учим буквы, учимся считать, рисовать, детские забавы.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8480" y="4714354"/>
            <a:ext cx="862673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2216" y="5146402"/>
            <a:ext cx="10572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570123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48" y="1690018"/>
            <a:ext cx="11586329" cy="51160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ИгроУтка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igroutka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net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Игровой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портал привлекает 3D-бродилками, запутанными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квестами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красочными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рисовалками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развивающими аркадами и занимательными головоломками. Необходимо выбрать понравившуюся категорию игр, загрузить в свой браузер и бесплатно наслаждаться играми-онлайн. Детские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флеш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-игры – хороший вариант для периодической занятости ребенка.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флеш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-сюжетах есть увлекательная, яркая и эмоциональная фантазия, понятная для ребенка, как школьного возраста, так и более младших детей. Если уделять таким играм допустимое времяпрепровождение, то ребенок может отлично отдохнуть, развить определенные познавательные навыки, радоваться и учиться достигать  поставленных целей.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696" y="5564200"/>
            <a:ext cx="7858180" cy="157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2176" y="5578450"/>
            <a:ext cx="109537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97252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48" y="1618010"/>
            <a:ext cx="11586329" cy="51880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ЛогикЛайк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онлайн-занятия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развитие мышления, логики и расширения кругозора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logiclike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com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Данная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платформа отлично подойдёт для педагогов и родителей, которые ищут полезный и нескучный досуг для детей, хотят прокачать логику и мышление ребенка, а также помочь ему с подготовкой к школьному обучению. В программе доступны более двух тысяч задач на логику, память, внимание, математические задачи и задачи на смекалку.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Огромный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плюс сайта в том, что ребенок может сам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заниматься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выполнять упражнения, так как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задания озвучены, есть пояснения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подсказки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сложность заданий нарастает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постепенно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9654" y="4658331"/>
            <a:ext cx="5214974" cy="2293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8200" y="5218410"/>
            <a:ext cx="10572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8268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3549" y="402314"/>
            <a:ext cx="10401676" cy="1460574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49" y="1762026"/>
            <a:ext cx="6585252" cy="5044072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Занимайся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Айкьюшей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igsha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обучение для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детей, направленное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 всестороннее развитие ребенка от двух до одиннадцати лет. Все задания для детей дошкольного возраста грамотно озвучены и представлены в доступной форме, чтобы ребенок мог заниматься без помощи взрослых. Задания для детей школьного возраста разработаны  профессиональными педагогами и разбиты по классам обучения.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мотивации детей предусмотрены награды и поощрения виде медалей, кубков и дипломов.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Также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сайте ведется блог для родителей, где освещены вопросы воспитания, здоровья, представлен обширный материал тестов, загадок, занимательных заданий по обучению грамоте, факты из жизни животных и многое другое.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6264" y="2554114"/>
            <a:ext cx="4524375" cy="437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37576" y="825922"/>
            <a:ext cx="1095375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2574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49" y="2011568"/>
            <a:ext cx="5649148" cy="479453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Образовательное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мобильное приложение для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обучения, развития и социальной адаптации детей с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ОВЗ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Проект содержит в себе видео-уроки с методикой работы с приложением практикующих специалистов. В приложении после регистрации будут доступны тестирования на риск аутичных черт M-CHAT, тесты на отслеживание динамики применяемых методов обучения и социальной адаптации ATEK. Так как приложение разработано специально для работы с детьми с ОВЗ, то задействованы все каналы активного восприятия информации: кинестетический, визуальный и аудиальный. Активно ведется работа с 3Dкарточками, пособиями на дифференциацию предметов в зависимости от ситуаций, идет обучение реальности и осознанию своих действий.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4704" y="2122066"/>
            <a:ext cx="6192688" cy="293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20968" y="5434434"/>
            <a:ext cx="10953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7007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>
                <a:solidFill>
                  <a:srgbClr val="7030A0"/>
                </a:solidFill>
              </a:rPr>
              <a:t>Сервисы  с интерактивными играми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ЛегкоСказать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4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yandex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4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en-US" sz="24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alice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en-US" sz="24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legko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-</a:t>
            </a:r>
            <a:r>
              <a:rPr lang="en-US" sz="24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skazat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Детский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тренажер для развития речи в Яндекс станции и других устройствах с Алисой.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Занятия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 смартфона бесплатны и проходят в игровой форме. Песни для обрабатывания звуков написаны поэтами по методике, составленной опытными учителями-логопедами.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3836" y="4492630"/>
            <a:ext cx="6047533" cy="2830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0248" y="4931548"/>
            <a:ext cx="12477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2835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Обучающие курсы  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76752" y="2914154"/>
            <a:ext cx="5793895" cy="3642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0047" y="2135176"/>
            <a:ext cx="5400601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Викиум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Тренажеры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мозга  </a:t>
            </a:r>
            <a:r>
              <a:rPr lang="en-US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lang="en-US" u="sng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wikium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u="sng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ru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основе тренажеров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мозга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Викиум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лежат методики российских и зарубежных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нейропсихологов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доказавшие свою эффективность в ходе множества экспериментов и научных работ.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Заниматься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развивающими играми можно везде, при ожидании в очереди, общественном транспорте или в домашних условиях, везде, где есть доступ в интернет. 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81008" y="969938"/>
            <a:ext cx="105727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114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B0F0"/>
                </a:solidFill>
              </a:rPr>
              <a:t>Обучающие курсы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Фитнес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мозга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упражнения для тренировки и развития мозга </a:t>
            </a: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brainapps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000" u="sng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Приложение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для современных людей, стремящихся к развитию навыков и раскрытия потенциала мозга с помощью онлайн-игр и пошаговых курсов.  На данной платформе есть также ссылки на развивающие игры для детей от трех до четырнадцати лет для правильного формирования речи, функций памяти, внимания, общего кругозора, обучения чтению и счеты, подготовки к школе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успешной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учебе в начальных классах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056" y="4849820"/>
            <a:ext cx="7385964" cy="2384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69040" y="5146402"/>
            <a:ext cx="1095375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2263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4264" y="402314"/>
            <a:ext cx="9825613" cy="1460574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Заключение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549" y="2011568"/>
            <a:ext cx="5361116" cy="479453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Применение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современных цифровых ресурсов в общеобразовательном учреждении позволяет оптимизировать коррекционно-педагогический процесс, индивидуализировать и дифференцировать обучение детей с ОВЗ.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Такое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построение обучения с использованием конкретных цифровых ресурсов в моей педагогической практике не только намного облегчает труд учителя-дефектолога, но и позволяет добиться значительно лучших и более устойчивых результатов в работе с детьми  с ОВЗ различных нозологических групп.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8080" y="681906"/>
            <a:ext cx="123825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8720" y="1473994"/>
            <a:ext cx="5488581" cy="543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3784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2324224" y="2410098"/>
            <a:ext cx="9475702" cy="2213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191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</a:rPr>
              <a:t>СПАСИБО </a:t>
            </a:r>
          </a:p>
          <a:p>
            <a:pPr marL="0" indent="0" algn="ctr">
              <a:buNone/>
            </a:pPr>
            <a:r>
              <a:rPr lang="ru-RU" sz="7191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</a:rPr>
              <a:t> ЗА  </a:t>
            </a:r>
            <a:r>
              <a:rPr lang="ru-RU" sz="7191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</a:rPr>
              <a:t>ВНИМАНИЕ!</a:t>
            </a:r>
          </a:p>
        </p:txBody>
      </p:sp>
      <p:pic>
        <p:nvPicPr>
          <p:cNvPr id="4" name="Picture 2" descr="http://daroutevgt.com/images/check-box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0168" y="2410098"/>
            <a:ext cx="2204767" cy="20541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0260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2001</TotalTime>
  <Words>1582</Words>
  <Application>Microsoft Office PowerPoint</Application>
  <PresentationFormat>Произвольный</PresentationFormat>
  <Paragraphs>66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 IV ВСЕРОССИЙСКИЙ ПЕДАГОГИЧЕСКИЙ КОНКУРС «ИКТ-КОМПЕТЕНТНОСТЬ ПЕДАГОГА В СОВРЕМЕННОМ ОБРАЗОВАНИИ»   Цифровые ресурсы в работе учителя-дефектолога  с обучающимися с ОВЗ   </vt:lpstr>
      <vt:lpstr>           Введение </vt:lpstr>
      <vt:lpstr>  Цифровые ресурсы  в работе учителя-дефектолога  с обучающимися с ОВЗ   Использование современных цифровых ресурсов в педагогической практике способствует развитию ключевых компетенций детей:   </vt:lpstr>
      <vt:lpstr>Преимущества использования цифровых ресурсов в коррекционной деятельности: </vt:lpstr>
      <vt:lpstr> Типы цифровых ресурсов</vt:lpstr>
      <vt:lpstr>  Обучающие игры, основная цель – решение дидактических задач; Развивающие игры ставят перед собой задачи развития познавательных способностей, воображения, внимания, нравственное и эмоционально-волевое развитие;  Логические игры, их цель это развитие ассоциативного и логического мышления.  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Сервисы  с интерактивными играми</vt:lpstr>
      <vt:lpstr>Обучающие курсы  </vt:lpstr>
      <vt:lpstr>Обучающие курсы </vt:lpstr>
      <vt:lpstr>Заключение 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разработать АООП дошкольного образования детей с ТНР</dc:title>
  <dc:creator>Виктор Зикратов</dc:creator>
  <cp:lastModifiedBy>Sony</cp:lastModifiedBy>
  <cp:revision>147</cp:revision>
  <dcterms:created xsi:type="dcterms:W3CDTF">2017-09-14T13:04:29Z</dcterms:created>
  <dcterms:modified xsi:type="dcterms:W3CDTF">2023-02-08T08:34:15Z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2017-09-14T00:00:00Z</vt:filetime>
  </property>
  <property fmtid="{D5CDD505-2E9C-101B-9397-08002B2CF9AE}" pid="3" name="Creator">
    <vt:lpwstr>3-Heights(TM) Image to PDF Converter 4.8.25.2 (www.pdf-tools.com)</vt:lpwstr>
  </property>
  <property fmtid="{D5CDD505-2E9C-101B-9397-08002B2CF9AE}" pid="4" name="LastSaved">
    <vt:filetime>2017-09-14T00:00:00Z</vt:filetime>
  </property>
</Properties>
</file>