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27102A9-8310-4765-A935-A1911B00CA55}" styleName="Светлый стиль 1 - акцент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0E3FDE45-AF77-4B5C-9715-49D594BDF05E}" styleName="Светлый стиль 1 -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132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2"/>
          <p:cNvSpPr txBox="1">
            <a:spLocks/>
          </p:cNvSpPr>
          <p:nvPr/>
        </p:nvSpPr>
        <p:spPr>
          <a:xfrm>
            <a:off x="971600" y="6057292"/>
            <a:ext cx="7200800" cy="3240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ru-RU" sz="2000" b="1" dirty="0" smtClean="0">
                <a:cs typeface="Arial" charset="0"/>
              </a:rPr>
              <a:t>2019</a:t>
            </a:r>
            <a:endParaRPr lang="ru-RU" sz="2000" b="1" dirty="0">
              <a:cs typeface="Arial" charset="0"/>
            </a:endParaRPr>
          </a:p>
        </p:txBody>
      </p:sp>
      <p:sp>
        <p:nvSpPr>
          <p:cNvPr id="5" name="Заголовок 5"/>
          <p:cNvSpPr txBox="1">
            <a:spLocks/>
          </p:cNvSpPr>
          <p:nvPr/>
        </p:nvSpPr>
        <p:spPr>
          <a:xfrm>
            <a:off x="467544" y="1958207"/>
            <a:ext cx="8280920" cy="1754326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ПОЗНАВАТЕЛЬНЫЙ </a:t>
            </a:r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ПРОЕКТ</a:t>
            </a:r>
          </a:p>
          <a:p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«</a:t>
            </a:r>
            <a: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ПОКОРЕНИЕ КОСМОСА»</a:t>
            </a:r>
          </a:p>
          <a:p>
            <a: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(старшая группа)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467544" y="548680"/>
            <a:ext cx="8280920" cy="9417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15000"/>
              </a:lnSpc>
              <a:spcBef>
                <a:spcPct val="0"/>
              </a:spcBef>
            </a:pPr>
            <a:r>
              <a:rPr lang="ru-RU" sz="1200" b="1" dirty="0">
                <a:solidFill>
                  <a:prstClr val="black"/>
                </a:solidFill>
                <a:ea typeface="Calibri"/>
                <a:cs typeface="Times New Roman"/>
              </a:rPr>
              <a:t>Муниципальное бюджетное дошкольное образовательное учреждение детский сад №3</a:t>
            </a:r>
            <a:endParaRPr lang="ru-RU" sz="12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lvl="0" algn="ctr" fontAlgn="base">
              <a:lnSpc>
                <a:spcPct val="115000"/>
              </a:lnSpc>
              <a:spcBef>
                <a:spcPct val="0"/>
              </a:spcBef>
            </a:pPr>
            <a:r>
              <a:rPr lang="ru-RU" sz="1200" b="1" dirty="0">
                <a:solidFill>
                  <a:prstClr val="black"/>
                </a:solidFill>
                <a:ea typeface="Calibri"/>
                <a:cs typeface="Times New Roman"/>
              </a:rPr>
              <a:t>«Родничок» с. Правда муниципального образования «Холмский городской округ»</a:t>
            </a:r>
            <a:endParaRPr lang="ru-RU" sz="12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lvl="0" algn="ctr" fontAlgn="base">
              <a:lnSpc>
                <a:spcPct val="115000"/>
              </a:lnSpc>
              <a:spcBef>
                <a:spcPct val="0"/>
              </a:spcBef>
            </a:pPr>
            <a:r>
              <a:rPr lang="ru-RU" sz="1200" b="1" u="sng" dirty="0">
                <a:solidFill>
                  <a:prstClr val="black"/>
                </a:solidFill>
                <a:ea typeface="Calibri"/>
                <a:cs typeface="Times New Roman"/>
              </a:rPr>
              <a:t>_____________________________________________________________________________</a:t>
            </a:r>
            <a:endParaRPr lang="ru-RU" sz="12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lvl="0" algn="ctr" fontAlgn="base">
              <a:lnSpc>
                <a:spcPct val="115000"/>
              </a:lnSpc>
              <a:spcBef>
                <a:spcPct val="0"/>
              </a:spcBef>
            </a:pPr>
            <a:r>
              <a:rPr lang="ru-RU" sz="1200" b="1" dirty="0">
                <a:solidFill>
                  <a:prstClr val="black"/>
                </a:solidFill>
                <a:ea typeface="Calibri"/>
                <a:cs typeface="Times New Roman"/>
              </a:rPr>
              <a:t>694615, Сахалинская область, Холмский район, с. Правда ул. Речная д. 48 А, телефон 93-2-96</a:t>
            </a:r>
            <a:endParaRPr lang="ru-RU" sz="1200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660232" y="5661248"/>
            <a:ext cx="20882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Воспитатель:</a:t>
            </a:r>
            <a:br>
              <a:rPr lang="ru-RU" sz="2000" b="1" dirty="0" smtClean="0"/>
            </a:br>
            <a:r>
              <a:rPr lang="ru-RU" sz="2000" b="1" dirty="0" smtClean="0"/>
              <a:t>Гаврилова </a:t>
            </a:r>
            <a:r>
              <a:rPr lang="ru-RU" sz="2000" b="1" dirty="0"/>
              <a:t>Е.И.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42172516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1166843"/>
            <a:ext cx="835292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Times New Roman" pitchFamily="18" charset="0"/>
              </a:rPr>
              <a:t>Тема: </a:t>
            </a:r>
            <a:r>
              <a:rPr kumimoji="0" lang="ru-RU" sz="2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Times New Roman" pitchFamily="18" charset="0"/>
              </a:rPr>
              <a:t>«Покорение</a:t>
            </a:r>
            <a:r>
              <a:rPr kumimoji="0" lang="ru-RU" sz="2800" b="0" i="0" u="none" strike="noStrike" kern="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Times New Roman" pitchFamily="18" charset="0"/>
              </a:rPr>
              <a:t> космоса</a:t>
            </a:r>
            <a:r>
              <a:rPr kumimoji="0" lang="ru-RU" sz="2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Times New Roman" pitchFamily="18" charset="0"/>
              </a:rPr>
              <a:t>»</a:t>
            </a:r>
          </a:p>
          <a:p>
            <a:pPr marL="342900" marR="0" lvl="0" indent="-342900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Times New Roman" pitchFamily="18" charset="0"/>
              </a:rPr>
              <a:t>Вид проекта</a:t>
            </a:r>
            <a:r>
              <a:rPr kumimoji="0" lang="ru-RU" sz="2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Times New Roman" pitchFamily="18" charset="0"/>
              </a:rPr>
              <a:t>: познавательны</a:t>
            </a:r>
            <a:r>
              <a:rPr lang="ru-RU" sz="2800" kern="0" dirty="0" smtClean="0">
                <a:solidFill>
                  <a:prstClr val="black"/>
                </a:solidFill>
                <a:cs typeface="Times New Roman" pitchFamily="18" charset="0"/>
              </a:rPr>
              <a:t>й</a:t>
            </a:r>
            <a:r>
              <a:rPr kumimoji="0" lang="ru-RU" sz="2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Times New Roman" pitchFamily="18" charset="0"/>
              </a:rPr>
              <a:t>.</a:t>
            </a:r>
          </a:p>
          <a:p>
            <a:pPr marL="342900" marR="0" lvl="0" indent="-342900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Times New Roman" pitchFamily="18" charset="0"/>
              </a:rPr>
              <a:t>Продолжительность проекта:</a:t>
            </a:r>
            <a:r>
              <a:rPr kumimoji="0" lang="ru-RU" sz="2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Times New Roman" pitchFamily="18" charset="0"/>
              </a:rPr>
              <a:t> краткосрочный (1</a:t>
            </a:r>
            <a:r>
              <a:rPr kumimoji="0" lang="ru-RU" sz="2800" b="0" i="0" u="none" strike="noStrike" kern="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Times New Roman" pitchFamily="18" charset="0"/>
              </a:rPr>
              <a:t> неделя)</a:t>
            </a:r>
            <a:r>
              <a:rPr kumimoji="0" lang="ru-RU" sz="2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Times New Roman" pitchFamily="18" charset="0"/>
              </a:rPr>
              <a:t> .</a:t>
            </a:r>
          </a:p>
          <a:p>
            <a:pPr marL="342900" marR="0" lvl="0" indent="-342900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Times New Roman" pitchFamily="18" charset="0"/>
              </a:rPr>
              <a:t>Срок реализации проекта: </a:t>
            </a:r>
            <a:r>
              <a:rPr kumimoji="0" lang="ru-RU" sz="280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Times New Roman" pitchFamily="18" charset="0"/>
              </a:rPr>
              <a:t>апрель</a:t>
            </a:r>
            <a:r>
              <a:rPr kumimoji="0" lang="ru-RU" sz="2800" b="1" i="0" u="none" strike="noStrike" kern="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Times New Roman" pitchFamily="18" charset="0"/>
              </a:rPr>
              <a:t> </a:t>
            </a:r>
            <a:r>
              <a:rPr kumimoji="0" lang="ru-RU" sz="2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Times New Roman" pitchFamily="18" charset="0"/>
              </a:rPr>
              <a:t>2019 года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kumimoji="0" 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Times New Roman" pitchFamily="18" charset="0"/>
              </a:rPr>
              <a:t>Участники проекта:</a:t>
            </a:r>
            <a:r>
              <a:rPr lang="ru-RU" sz="2800" dirty="0"/>
              <a:t> воспитатели,</a:t>
            </a:r>
            <a:r>
              <a:rPr lang="ru-RU" sz="2800" b="1" dirty="0"/>
              <a:t> </a:t>
            </a:r>
            <a:r>
              <a:rPr lang="ru-RU" sz="2800" dirty="0"/>
              <a:t>дети старшей группы, воспитатели, родители </a:t>
            </a:r>
            <a:r>
              <a:rPr lang="ru-RU" sz="2800" dirty="0" smtClean="0"/>
              <a:t>воспитанников</a:t>
            </a:r>
            <a:r>
              <a:rPr kumimoji="0" lang="ru-RU" sz="2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Times New Roman" pitchFamily="18" charset="0"/>
              </a:rPr>
              <a:t>. 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kumimoji="0" 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Times New Roman" pitchFamily="18" charset="0"/>
              </a:rPr>
              <a:t>Цель проекта</a:t>
            </a:r>
            <a:r>
              <a:rPr lang="ru-RU" sz="2800" b="1" kern="0" dirty="0">
                <a:solidFill>
                  <a:prstClr val="black"/>
                </a:solidFill>
                <a:cs typeface="Times New Roman" pitchFamily="18" charset="0"/>
              </a:rPr>
              <a:t>: </a:t>
            </a:r>
            <a:r>
              <a:rPr lang="ru-RU" sz="2800" kern="0" dirty="0">
                <a:solidFill>
                  <a:prstClr val="black"/>
                </a:solidFill>
                <a:cs typeface="Times New Roman" pitchFamily="18" charset="0"/>
              </a:rPr>
              <a:t>углубление знаний детей о космосе</a:t>
            </a:r>
            <a:endParaRPr kumimoji="0" lang="ru-RU" sz="280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2784535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7"/>
          <p:cNvSpPr>
            <a:spLocks noGrp="1"/>
          </p:cNvSpPr>
          <p:nvPr>
            <p:ph idx="1"/>
          </p:nvPr>
        </p:nvSpPr>
        <p:spPr>
          <a:xfrm>
            <a:off x="611560" y="620688"/>
            <a:ext cx="8075240" cy="5505475"/>
          </a:xfrm>
        </p:spPr>
        <p:txBody>
          <a:bodyPr/>
          <a:lstStyle/>
          <a:p>
            <a:pPr marL="0" indent="0">
              <a:buNone/>
            </a:pPr>
            <a:r>
              <a:rPr lang="ru-RU" sz="2800" b="1" dirty="0" smtClean="0"/>
              <a:t>      Задачи</a:t>
            </a:r>
            <a:r>
              <a:rPr lang="ru-RU" sz="2800" b="1" dirty="0"/>
              <a:t>:</a:t>
            </a:r>
            <a:endParaRPr lang="ru-RU" sz="2800" dirty="0"/>
          </a:p>
          <a:p>
            <a:pPr>
              <a:buFont typeface="Wingdings" pitchFamily="2" charset="2"/>
              <a:buChar char="q"/>
            </a:pPr>
            <a:r>
              <a:rPr lang="ru-RU" sz="2400" dirty="0" smtClean="0"/>
              <a:t>создать </a:t>
            </a:r>
            <a:r>
              <a:rPr lang="ru-RU" sz="2400" dirty="0"/>
              <a:t>условия для формирования у детей представления о космосе, этапах его освоения;</a:t>
            </a:r>
          </a:p>
          <a:p>
            <a:pPr>
              <a:buFont typeface="Wingdings" pitchFamily="2" charset="2"/>
              <a:buChar char="q"/>
            </a:pPr>
            <a:r>
              <a:rPr lang="ru-RU" sz="2400" dirty="0" smtClean="0"/>
              <a:t>закрепить </a:t>
            </a:r>
            <a:r>
              <a:rPr lang="ru-RU" sz="2400" dirty="0"/>
              <a:t>знания о космосе, планетах, спутниках;</a:t>
            </a:r>
          </a:p>
          <a:p>
            <a:pPr>
              <a:buFont typeface="Wingdings" pitchFamily="2" charset="2"/>
              <a:buChar char="q"/>
            </a:pPr>
            <a:r>
              <a:rPr lang="ru-RU" sz="2400" dirty="0" smtClean="0"/>
              <a:t>расширить </a:t>
            </a:r>
            <a:r>
              <a:rPr lang="ru-RU" sz="2400" dirty="0"/>
              <a:t>знания детей о полете первого космонавта в космос.</a:t>
            </a:r>
          </a:p>
          <a:p>
            <a:pPr>
              <a:buFont typeface="Wingdings" pitchFamily="2" charset="2"/>
              <a:buChar char="q"/>
            </a:pPr>
            <a:r>
              <a:rPr lang="ru-RU" sz="2400" dirty="0" smtClean="0"/>
              <a:t>развивать </a:t>
            </a:r>
            <a:r>
              <a:rPr lang="ru-RU" sz="2400" dirty="0"/>
              <a:t>творческие способности детей, внимание, память;</a:t>
            </a:r>
          </a:p>
          <a:p>
            <a:pPr>
              <a:buFont typeface="Wingdings" pitchFamily="2" charset="2"/>
              <a:buChar char="q"/>
            </a:pPr>
            <a:r>
              <a:rPr lang="ru-RU" sz="2400" dirty="0" smtClean="0"/>
              <a:t>развивать </a:t>
            </a:r>
            <a:r>
              <a:rPr lang="ru-RU" sz="2400" dirty="0"/>
              <a:t>моторные функции ребенка, речь, речевой слух, воображение, наблюдательность.</a:t>
            </a:r>
          </a:p>
          <a:p>
            <a:pPr>
              <a:buFont typeface="Wingdings" pitchFamily="2" charset="2"/>
              <a:buChar char="q"/>
            </a:pPr>
            <a:r>
              <a:rPr lang="ru-RU" sz="2400" dirty="0" smtClean="0"/>
              <a:t>воспитывать </a:t>
            </a:r>
            <a:r>
              <a:rPr lang="ru-RU" sz="2400" dirty="0"/>
              <a:t>уважение к профессии космонавта, чувство патриотизма;</a:t>
            </a:r>
          </a:p>
          <a:p>
            <a:pPr>
              <a:buFont typeface="Wingdings" pitchFamily="2" charset="2"/>
              <a:buChar char="q"/>
            </a:pPr>
            <a:r>
              <a:rPr lang="ru-RU" sz="2400" dirty="0" smtClean="0"/>
              <a:t>воспитывать </a:t>
            </a:r>
            <a:r>
              <a:rPr lang="ru-RU" sz="2400" dirty="0"/>
              <a:t>желание быть сильным и смелым.</a:t>
            </a:r>
          </a:p>
          <a:p>
            <a:pPr>
              <a:buFont typeface="Wingdings" pitchFamily="2" charset="2"/>
              <a:buChar char="q"/>
            </a:pP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9313752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836712"/>
            <a:ext cx="8496944" cy="5770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/>
              <a:t>       </a:t>
            </a:r>
            <a:r>
              <a:rPr lang="ru-RU" sz="2050" b="1" dirty="0" smtClean="0"/>
              <a:t>Актуальность проекта:</a:t>
            </a:r>
            <a:r>
              <a:rPr lang="ru-RU" sz="2050" dirty="0" smtClean="0"/>
              <a:t> 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ru-RU" sz="2050" dirty="0" smtClean="0"/>
              <a:t>Современные </a:t>
            </a:r>
            <a:r>
              <a:rPr lang="ru-RU" sz="2050" dirty="0"/>
              <a:t>дети перестали интересоваться темой космоса. В эпоху первого полета человека на орбиту все дети страны мечтали стать космонавтами. В наши дни такие полеты стали обыденной реальностью, и поэтому интерес к космонавтике постепенно угасает</a:t>
            </a:r>
            <a:r>
              <a:rPr lang="ru-RU" sz="2050" dirty="0" smtClean="0"/>
              <a:t>.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ru-RU" sz="2050" dirty="0"/>
              <a:t> Мечта о космосе Мечта вчерашних мальчишек — стать космонавтом — не актуальна для современных детей. Между тем космические пираты, звездные воины и другие инопланетные существа — герои любимых мультфильмов. Вымышленные персонажи дезинформируют дошкольников, рассказывая о несуществующих планетах, и зачастую вызывают у них отрицательные эмоции, способствуют развитию страхов. Поэтому педагогам важно грамотно выстроить работу по формированию у детей представлений о космосе. Выбранная тематика предполагает необходимое соблюдение некоторых принципов: научность; доступность предметного материала; практичность; наглядность; взаимосвязи всех направлений работы с детьми дошкольного возраста; систематичность закрепления знаний и понятий от возраста к возрасту.</a:t>
            </a:r>
          </a:p>
        </p:txBody>
      </p:sp>
    </p:spTree>
    <p:extLst>
      <p:ext uri="{BB962C8B-B14F-4D97-AF65-F5344CB8AC3E}">
        <p14:creationId xmlns:p14="http://schemas.microsoft.com/office/powerpoint/2010/main" val="14395524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548681"/>
            <a:ext cx="8496944" cy="58015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     </a:t>
            </a:r>
            <a:r>
              <a:rPr lang="ru-RU" sz="2300" b="1" dirty="0" smtClean="0"/>
              <a:t>Предполагаемый </a:t>
            </a:r>
            <a:r>
              <a:rPr lang="ru-RU" sz="2300" b="1" dirty="0"/>
              <a:t>результат</a:t>
            </a:r>
            <a:r>
              <a:rPr lang="ru-RU" sz="2300" b="1" dirty="0" smtClean="0"/>
              <a:t>: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ru-RU" sz="2300" dirty="0"/>
              <a:t>р</a:t>
            </a:r>
            <a:r>
              <a:rPr lang="ru-RU" sz="2300" dirty="0" smtClean="0"/>
              <a:t>еализация </a:t>
            </a:r>
            <a:r>
              <a:rPr lang="ru-RU" sz="2300" dirty="0"/>
              <a:t>проекта позволит сформировать у детей более точные представления об отечественной и мировой космонавтики. Дети узнают об ученых и исследователях в области космологии. Данный проект позволит развить творческую активность детей и родителей, воспитать патриотические чувства у ребенка, желание быть смелым, сильным и выносливым</a:t>
            </a:r>
            <a:r>
              <a:rPr lang="ru-RU" sz="2300" dirty="0" smtClean="0"/>
              <a:t>.</a:t>
            </a:r>
          </a:p>
          <a:p>
            <a:pPr marL="379095" indent="-342900">
              <a:spcAft>
                <a:spcPts val="0"/>
              </a:spcAft>
              <a:buFont typeface="Wingdings" pitchFamily="2" charset="2"/>
              <a:buChar char="q"/>
            </a:pPr>
            <a:r>
              <a:rPr lang="ru-RU" sz="2300" dirty="0">
                <a:ea typeface="Times New Roman"/>
              </a:rPr>
              <a:t>совместная деятельность детей и педагога в итоговом образовательном мероприятии « Игра – путешествие «О чем рассказал телескоп?», участие детей в  «Викторине о </a:t>
            </a:r>
            <a:r>
              <a:rPr lang="ru-RU" sz="2300" dirty="0" smtClean="0">
                <a:ea typeface="Times New Roman"/>
              </a:rPr>
              <a:t>космос»</a:t>
            </a:r>
            <a:endParaRPr lang="ru-RU" sz="2300" dirty="0">
              <a:ea typeface="Times New Roman"/>
            </a:endParaRPr>
          </a:p>
          <a:p>
            <a:r>
              <a:rPr lang="ru-RU" sz="2300" b="1" dirty="0" smtClean="0"/>
              <a:t>     Работа </a:t>
            </a:r>
            <a:r>
              <a:rPr lang="ru-RU" sz="2300" b="1" dirty="0"/>
              <a:t>с </a:t>
            </a:r>
            <a:r>
              <a:rPr lang="ru-RU" sz="2300" b="1" dirty="0" smtClean="0"/>
              <a:t>родителями</a:t>
            </a:r>
            <a:r>
              <a:rPr lang="ru-RU" sz="2300" dirty="0" smtClean="0"/>
              <a:t>: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ru-RU" sz="2300" dirty="0" smtClean="0"/>
              <a:t>Организация </a:t>
            </a:r>
            <a:r>
              <a:rPr lang="ru-RU" sz="2300" dirty="0"/>
              <a:t>выставки совместных с детьми поделок и рисунков о космосе.</a:t>
            </a:r>
          </a:p>
          <a:p>
            <a:endParaRPr lang="ru-RU" sz="2400" dirty="0"/>
          </a:p>
          <a:p>
            <a:r>
              <a:rPr lang="ru-RU" sz="2400" b="1" dirty="0"/>
              <a:t> 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2488592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692696"/>
            <a:ext cx="828092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   Используемые </a:t>
            </a:r>
            <a:r>
              <a:rPr lang="ru-RU" sz="2400" b="1" dirty="0"/>
              <a:t>в проекте виды детской деятельности</a:t>
            </a:r>
            <a:r>
              <a:rPr lang="ru-RU" b="1" dirty="0"/>
              <a:t>:</a:t>
            </a:r>
            <a:endParaRPr lang="ru-RU" dirty="0"/>
          </a:p>
          <a:p>
            <a:pPr marL="342900" indent="-342900">
              <a:buFont typeface="Wingdings" pitchFamily="2" charset="2"/>
              <a:buChar char="q"/>
            </a:pPr>
            <a:r>
              <a:rPr lang="ru-RU" sz="2400" dirty="0" smtClean="0"/>
              <a:t>игровая</a:t>
            </a:r>
            <a:endParaRPr lang="ru-RU" sz="2400" dirty="0"/>
          </a:p>
          <a:p>
            <a:pPr marL="342900" indent="-342900">
              <a:buFont typeface="Wingdings" pitchFamily="2" charset="2"/>
              <a:buChar char="q"/>
            </a:pPr>
            <a:r>
              <a:rPr lang="ru-RU" sz="2400" dirty="0" smtClean="0"/>
              <a:t>коммуникативная</a:t>
            </a:r>
            <a:endParaRPr lang="ru-RU" sz="2400" dirty="0"/>
          </a:p>
          <a:p>
            <a:pPr marL="342900" indent="-342900">
              <a:buFont typeface="Wingdings" pitchFamily="2" charset="2"/>
              <a:buChar char="q"/>
            </a:pPr>
            <a:r>
              <a:rPr lang="ru-RU" sz="2400" dirty="0" smtClean="0"/>
              <a:t>трудовая</a:t>
            </a:r>
            <a:endParaRPr lang="ru-RU" sz="2400" dirty="0"/>
          </a:p>
          <a:p>
            <a:pPr marL="342900" indent="-342900">
              <a:buFont typeface="Wingdings" pitchFamily="2" charset="2"/>
              <a:buChar char="q"/>
            </a:pPr>
            <a:r>
              <a:rPr lang="ru-RU" sz="2400" dirty="0" smtClean="0"/>
              <a:t>познавательно-исследовательская</a:t>
            </a:r>
            <a:endParaRPr lang="ru-RU" sz="2400" dirty="0"/>
          </a:p>
          <a:p>
            <a:pPr marL="342900" indent="-342900">
              <a:buFont typeface="Wingdings" pitchFamily="2" charset="2"/>
              <a:buChar char="q"/>
            </a:pPr>
            <a:r>
              <a:rPr lang="ru-RU" sz="2400" dirty="0" smtClean="0"/>
              <a:t>продуктивная</a:t>
            </a:r>
            <a:endParaRPr lang="ru-RU" sz="2400" dirty="0"/>
          </a:p>
          <a:p>
            <a:pPr marL="342900" indent="-342900">
              <a:buFont typeface="Wingdings" pitchFamily="2" charset="2"/>
              <a:buChar char="q"/>
            </a:pPr>
            <a:r>
              <a:rPr lang="ru-RU" sz="2400" dirty="0"/>
              <a:t>м</a:t>
            </a:r>
            <a:r>
              <a:rPr lang="ru-RU" sz="2400" dirty="0" smtClean="0"/>
              <a:t>узыкальная</a:t>
            </a:r>
            <a:endParaRPr lang="ru-RU" sz="2400" dirty="0"/>
          </a:p>
          <a:p>
            <a:pPr marL="342900" indent="-342900">
              <a:buFont typeface="Wingdings" pitchFamily="2" charset="2"/>
              <a:buChar char="q"/>
            </a:pPr>
            <a:r>
              <a:rPr lang="ru-RU" sz="2400" dirty="0" smtClean="0"/>
              <a:t>художественная</a:t>
            </a:r>
            <a:endParaRPr lang="ru-RU" sz="2400" dirty="0"/>
          </a:p>
          <a:p>
            <a:pPr marL="342900" indent="-342900">
              <a:buFont typeface="Wingdings" pitchFamily="2" charset="2"/>
              <a:buChar char="q"/>
            </a:pPr>
            <a:r>
              <a:rPr lang="ru-RU" sz="2400" dirty="0" smtClean="0"/>
              <a:t>чтение</a:t>
            </a:r>
            <a:endParaRPr lang="ru-RU" sz="2400" dirty="0"/>
          </a:p>
        </p:txBody>
      </p:sp>
      <p:pic>
        <p:nvPicPr>
          <p:cNvPr id="4" name="Рисунок 3" descr="https://www.culture.ru/storage/images/fefd56566804a5153f877f8e6fcae4b8/02a8343631b0ab62f11119dbb47b03ba.jpe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697360"/>
            <a:ext cx="4248472" cy="2594968"/>
          </a:xfrm>
          <a:prstGeom prst="rect">
            <a:avLst/>
          </a:prstGeo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  <a:softEdge rad="112500"/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</p:spTree>
    <p:extLst>
      <p:ext uri="{BB962C8B-B14F-4D97-AF65-F5344CB8AC3E}">
        <p14:creationId xmlns:p14="http://schemas.microsoft.com/office/powerpoint/2010/main" val="1094132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620688"/>
            <a:ext cx="84969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Этапы проекта:</a:t>
            </a:r>
            <a:endParaRPr lang="ru-RU" dirty="0">
              <a:cs typeface="Times New Roman" pitchFamily="18" charset="0"/>
            </a:endParaRPr>
          </a:p>
          <a:p>
            <a:pPr algn="ctr"/>
            <a:r>
              <a:rPr lang="ru-RU" b="1" dirty="0">
                <a:cs typeface="Times New Roman" pitchFamily="18" charset="0"/>
              </a:rPr>
              <a:t>Подготовительный </a:t>
            </a:r>
            <a:r>
              <a:rPr lang="ru-RU" b="1" dirty="0" smtClean="0">
                <a:cs typeface="Times New Roman" pitchFamily="18" charset="0"/>
              </a:rPr>
              <a:t>этап: </a:t>
            </a:r>
            <a:endParaRPr lang="ru-RU" dirty="0"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58924"/>
              </p:ext>
            </p:extLst>
          </p:nvPr>
        </p:nvGraphicFramePr>
        <p:xfrm>
          <a:off x="395536" y="1267019"/>
          <a:ext cx="8496945" cy="5069197"/>
        </p:xfrm>
        <a:graphic>
          <a:graphicData uri="http://schemas.openxmlformats.org/drawingml/2006/table">
            <a:tbl>
              <a:tblPr bandRow="1">
                <a:tableStyleId>{D27102A9-8310-4765-A935-A1911B00CA55}</a:tableStyleId>
              </a:tblPr>
              <a:tblGrid>
                <a:gridCol w="2831181"/>
                <a:gridCol w="2832882"/>
                <a:gridCol w="2832882"/>
              </a:tblGrid>
              <a:tr h="3707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0" dirty="0">
                          <a:effectLst/>
                        </a:rPr>
                        <a:t>Мероприятия</a:t>
                      </a:r>
                      <a:endParaRPr lang="ru-RU" sz="1100" b="1" kern="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4661" marR="5466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kern="0">
                          <a:effectLst/>
                        </a:rPr>
                        <a:t>Цели</a:t>
                      </a:r>
                      <a:endParaRPr lang="ru-RU" sz="1100" b="1" kern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4661" marR="5466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Ответственные</a:t>
                      </a:r>
                      <a:endParaRPr lang="ru-RU" sz="11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4661" marR="54661" marT="0" marB="0"/>
                </a:tc>
              </a:tr>
              <a:tr h="9347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Предварительная  беседа  с детьми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4661" marR="546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Выяснить, какие знания  и  представления  имеются  у  детей  по  теме «Космос»? какие  книги  им  читали  о  космосе; выявить  базовый  словарный  запас  по теме.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4661" marR="5466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воспитатели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4661" marR="54661" marT="0" marB="0"/>
                </a:tc>
              </a:tr>
              <a:tr h="74535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Беседа  с  родителями  об  актуальности  создания  проекта  «Покорение космоса»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4661" marR="546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Сформировать  интерес  у  родителей  к проекту, обсудить  его  важность, цели, задачи, привлечь  к  плодотворному  сотрудничеству.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4661" marR="5466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воспитатели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4661" marR="54661" marT="0" marB="0"/>
                </a:tc>
              </a:tr>
              <a:tr h="5560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Подбор  литературы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4661" marR="546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Подобрать  художественную, научно-популярную, энциклопедическую  литературу  по  теме  проекта.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4661" marR="5466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воспитатели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4661" marR="54661" marT="0" marB="0"/>
                </a:tc>
              </a:tr>
              <a:tr h="74535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Создание  развивающей  среды, оформление группы по теме «Космос»  </a:t>
                      </a:r>
                      <a:endParaRPr lang="ru-RU" sz="11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4661" marR="546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Подобрать  фотоальбомы, наборы  открыток, плакаты,  оформить  тематические  стенды, папки – передвижки  по теме  проекта.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4661" marR="5466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воспитатели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родители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4661" marR="54661" marT="0" marB="0"/>
                </a:tc>
              </a:tr>
              <a:tr h="5560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Подготовка  мультимедийных  пособий (презентаций) по  теме  проекта</a:t>
                      </a:r>
                      <a:endParaRPr lang="ru-RU" sz="11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4661" marR="546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Создать  демонстрационные  пособия  с  целью  уточнения  и  расширения  знаний  по  теме  проекта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4661" marR="5466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воспитатель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4661" marR="54661" marT="0" marB="0"/>
                </a:tc>
              </a:tr>
              <a:tr h="36667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Подготовка  к итоговому мероприятию по теме проекта</a:t>
                      </a:r>
                      <a:endParaRPr lang="ru-RU" sz="11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4661" marR="546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Подобрать материал 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4661" marR="5466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воспитатель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4661" marR="54661" marT="0" marB="0"/>
                </a:tc>
              </a:tr>
              <a:tr h="36667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Просмотр  мультипликационного фильма  «Тайна  третьей  планеты»</a:t>
                      </a:r>
                      <a:endParaRPr lang="ru-RU" sz="11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4661" marR="546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Посмотреть  и  обсудить  с  детьми  мультфильм.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4661" marR="5466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родители</a:t>
                      </a:r>
                      <a:endParaRPr lang="ru-RU" sz="11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4661" marR="54661" marT="0" marB="0"/>
                </a:tc>
              </a:tr>
              <a:tr h="5560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Подготовка  атрибутов для  сюжетно-ролевой  игры  «Космическое  путешествие»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4661" marR="546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Привлечь  детей  и  родителей  к  поиску  и    изготовлению  атрибутов  для  игры.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4661" marR="5466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воспитатели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4661" marR="54661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604736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404664"/>
            <a:ext cx="8568952" cy="3693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Основной этап (реализация </a:t>
            </a:r>
            <a:r>
              <a:rPr lang="ru-RU" b="1" dirty="0" smtClean="0">
                <a:cs typeface="Times New Roman" pitchFamily="18" charset="0"/>
              </a:rPr>
              <a:t>проекта)</a:t>
            </a:r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7634143"/>
              </p:ext>
            </p:extLst>
          </p:nvPr>
        </p:nvGraphicFramePr>
        <p:xfrm>
          <a:off x="467544" y="773996"/>
          <a:ext cx="8352929" cy="5751347"/>
        </p:xfrm>
        <a:graphic>
          <a:graphicData uri="http://schemas.openxmlformats.org/drawingml/2006/table">
            <a:tbl>
              <a:tblPr firstRow="1" firstCol="1" bandRow="1">
                <a:tableStyleId>{D27102A9-8310-4765-A935-A1911B00CA55}</a:tableStyleId>
              </a:tblPr>
              <a:tblGrid>
                <a:gridCol w="2783196"/>
                <a:gridCol w="2992019"/>
                <a:gridCol w="2577714"/>
              </a:tblGrid>
              <a:tr h="25005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50" baseline="0" dirty="0">
                          <a:effectLst/>
                        </a:rPr>
                        <a:t>Мероприятия</a:t>
                      </a:r>
                      <a:endParaRPr lang="ru-RU" sz="1250" b="1" baseline="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4168" marR="6416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50" baseline="0">
                          <a:effectLst/>
                        </a:rPr>
                        <a:t>Цели</a:t>
                      </a:r>
                      <a:endParaRPr lang="ru-RU" sz="1250" baseline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168" marR="6416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50" baseline="0">
                          <a:effectLst/>
                        </a:rPr>
                        <a:t>Ответственные</a:t>
                      </a:r>
                      <a:endParaRPr lang="ru-RU" sz="1250" baseline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168" marR="64168" marT="0" marB="0"/>
                </a:tc>
              </a:tr>
              <a:tr h="100023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50" baseline="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50" baseline="0" dirty="0">
                          <a:effectLst/>
                        </a:rPr>
                        <a:t>Просмотр мультимедийной презентации «Планеты»</a:t>
                      </a:r>
                      <a:endParaRPr lang="ru-RU" sz="1250" baseline="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168" marR="6416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50" baseline="0">
                          <a:effectLst/>
                        </a:rPr>
                        <a:t>Вызвать  у  детей  познавательный  интерес, уточнить  и  обогатить  знания, расширить  и  активизировать  словарный  запас  по  теме.</a:t>
                      </a:r>
                      <a:endParaRPr lang="ru-RU" sz="1250" baseline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168" marR="6416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50" baseline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50" baseline="0">
                          <a:effectLst/>
                        </a:rPr>
                        <a:t>воспитатель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50" baseline="0">
                          <a:effectLst/>
                        </a:rPr>
                        <a:t> </a:t>
                      </a:r>
                      <a:endParaRPr lang="ru-RU" sz="1250" baseline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168" marR="64168" marT="0" marB="0"/>
                </a:tc>
              </a:tr>
              <a:tr h="75017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50" baseline="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50" baseline="0" dirty="0">
                          <a:effectLst/>
                        </a:rPr>
                        <a:t>Посещение  детской  библиотеки</a:t>
                      </a:r>
                      <a:endParaRPr lang="ru-RU" sz="1250" baseline="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168" marR="6416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50" baseline="0" dirty="0">
                          <a:effectLst/>
                        </a:rPr>
                        <a:t>Развивать  познавательный  интерес  к  теме  проекта. Учить  самостоятельному  поиску  информации.</a:t>
                      </a:r>
                      <a:endParaRPr lang="ru-RU" sz="1250" baseline="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168" marR="6416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50" baseline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50" baseline="0">
                          <a:effectLst/>
                        </a:rPr>
                        <a:t>Родители вместе с детьми</a:t>
                      </a:r>
                      <a:endParaRPr lang="ru-RU" sz="1250" baseline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168" marR="64168" marT="0" marB="0"/>
                </a:tc>
              </a:tr>
              <a:tr h="100023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50" baseline="0" dirty="0">
                          <a:effectLst/>
                        </a:rPr>
                        <a:t>Поиск  и  художественное  оформление  кроссвордов, загадок, рассказов, сказок, стихотворений  о  космосе  и  космонавтике</a:t>
                      </a:r>
                      <a:endParaRPr lang="ru-RU" sz="1250" baseline="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168" marR="6416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50" baseline="0" dirty="0">
                          <a:effectLst/>
                        </a:rPr>
                        <a:t>Обогатить  и  активизировать  словарный  запас. Развивать  связную  речь  детей. Совершенствовать  грамматический  строй  речи.</a:t>
                      </a:r>
                      <a:endParaRPr lang="ru-RU" sz="1250" baseline="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168" marR="6416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50" baseline="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50" baseline="0" dirty="0">
                          <a:effectLst/>
                        </a:rPr>
                        <a:t>воспитатели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50" baseline="0" dirty="0">
                          <a:effectLst/>
                        </a:rPr>
                        <a:t> </a:t>
                      </a:r>
                      <a:endParaRPr lang="ru-RU" sz="1250" baseline="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168" marR="64168" marT="0" marB="0"/>
                </a:tc>
              </a:tr>
              <a:tr h="27506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50" baseline="0">
                          <a:effectLst/>
                        </a:rPr>
                        <a:t>Чтение художественной литературы: 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Symbol"/>
                        <a:buBlip>
                          <a:blip r:embed="rId2"/>
                        </a:buBlip>
                        <a:tabLst>
                          <a:tab pos="71755" algn="l"/>
                        </a:tabLst>
                      </a:pPr>
                      <a:r>
                        <a:rPr lang="ru-RU" sz="1250" baseline="0">
                          <a:effectLst/>
                        </a:rPr>
                        <a:t>Чтение Г.Юрлин «Что внутри?». Издательство малыш. Рассказ «Счастливого пути, космонавты»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Symbol"/>
                        <a:buBlip>
                          <a:blip r:embed="rId2"/>
                        </a:buBlip>
                        <a:tabLst>
                          <a:tab pos="71755" algn="l"/>
                        </a:tabLst>
                      </a:pPr>
                      <a:r>
                        <a:rPr lang="ru-RU" sz="1250" baseline="0">
                          <a:effectLst/>
                        </a:rPr>
                        <a:t>Е.П.Левитан "Твоя Вселенная"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Symbol"/>
                        <a:buBlip>
                          <a:blip r:embed="rId2"/>
                        </a:buBlip>
                        <a:tabLst>
                          <a:tab pos="71755" algn="l"/>
                        </a:tabLst>
                      </a:pPr>
                      <a:r>
                        <a:rPr lang="ru-RU" sz="1250" baseline="0">
                          <a:effectLst/>
                        </a:rPr>
                        <a:t>Е.П.Левитан "Звёздные сказки"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Symbol"/>
                        <a:buBlip>
                          <a:blip r:embed="rId2"/>
                        </a:buBlip>
                        <a:tabLst>
                          <a:tab pos="71755" algn="l"/>
                        </a:tabLst>
                      </a:pPr>
                      <a:r>
                        <a:rPr lang="ru-RU" sz="1250" baseline="0">
                          <a:effectLst/>
                        </a:rPr>
                        <a:t>К.А.Порцевский “Моя первая книга о Космосе”</a:t>
                      </a:r>
                      <a:endParaRPr lang="ru-RU" sz="1250" baseline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168" marR="6416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50" baseline="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50" baseline="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50" baseline="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50" baseline="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50" baseline="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50" baseline="0" dirty="0">
                          <a:effectLst/>
                        </a:rPr>
                        <a:t>Расширить  знания  детей  об  окружающем  мире; познакомить  с космическими  объектами, историей  развития  космонавтики, с  основной  космической  техникой; расширить  и  активизировать  словарный  запас.</a:t>
                      </a:r>
                      <a:endParaRPr lang="ru-RU" sz="1250" baseline="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168" marR="6416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50" baseline="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50" baseline="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50" baseline="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50" baseline="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50" baseline="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50" baseline="0" dirty="0">
                          <a:effectLst/>
                        </a:rPr>
                        <a:t>воспитатели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50" baseline="0" dirty="0">
                          <a:effectLst/>
                        </a:rPr>
                        <a:t> </a:t>
                      </a:r>
                      <a:endParaRPr lang="ru-RU" sz="1250" baseline="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168" marR="64168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363662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837027"/>
              </p:ext>
            </p:extLst>
          </p:nvPr>
        </p:nvGraphicFramePr>
        <p:xfrm>
          <a:off x="457200" y="332656"/>
          <a:ext cx="8229601" cy="230950"/>
        </p:xfrm>
        <a:graphic>
          <a:graphicData uri="http://schemas.openxmlformats.org/drawingml/2006/table">
            <a:tbl>
              <a:tblPr firstRow="1" firstCol="1" bandRow="1">
                <a:tableStyleId>{D27102A9-8310-4765-A935-A1911B00CA55}</a:tableStyleId>
              </a:tblPr>
              <a:tblGrid>
                <a:gridCol w="2742103"/>
                <a:gridCol w="2947843"/>
                <a:gridCol w="2539655"/>
              </a:tblGrid>
              <a:tr h="2160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Мероприятия</a:t>
                      </a:r>
                      <a:endParaRPr lang="ru-RU" sz="14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Цели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Ответственные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0776377"/>
              </p:ext>
            </p:extLst>
          </p:nvPr>
        </p:nvGraphicFramePr>
        <p:xfrm>
          <a:off x="467545" y="692696"/>
          <a:ext cx="8352929" cy="5832648"/>
        </p:xfrm>
        <a:graphic>
          <a:graphicData uri="http://schemas.openxmlformats.org/drawingml/2006/table">
            <a:tbl>
              <a:tblPr firstRow="1" firstCol="1" bandRow="1">
                <a:tableStyleId>{D27102A9-8310-4765-A935-A1911B00CA55}</a:tableStyleId>
              </a:tblPr>
              <a:tblGrid>
                <a:gridCol w="2783196"/>
                <a:gridCol w="2992019"/>
                <a:gridCol w="2577714"/>
              </a:tblGrid>
              <a:tr h="194421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Просмотр  мультимедийных  пособий  по  теме  проекта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Расширить  знания  детей  о космосе; познакомить  с космическими  объектами, историей  развития  космонавтики, с  основной  космической  техникой; расширить  и  активизировать  словарный  запас.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воспитатель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2961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Проведение  коррекционных  и  познавательных  занятий  по  теме  проекта</a:t>
                      </a:r>
                      <a:endParaRPr lang="ru-RU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Уточнить, расширить  и  активизировать  словарный  запас. Совершенствовать  грамматический  строй  речи.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Развивать  связную  речь.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воспитатели</a:t>
                      </a:r>
                      <a:endParaRPr lang="ru-RU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9721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Создание  рисунков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 «Путь к звездам»,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«Лунный пейзаж»</a:t>
                      </a:r>
                      <a:endParaRPr lang="ru-RU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Стимулировать  развитие  творческих  способностей  детей, мелкой  моторики  пальцев  рук.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воспитатели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6201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Чтение  художественной  литературы, разучивание  стихотворений  по  теме  проекта</a:t>
                      </a:r>
                      <a:endParaRPr lang="ru-RU" sz="14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Вызвать  у  детей познавательный  интерес, желание    слушать  литературные  произведения. Развивать  память  и  интонационную  выразительность  при  разучивании  стихотворений.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воспитатели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родители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869892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9455523"/>
              </p:ext>
            </p:extLst>
          </p:nvPr>
        </p:nvGraphicFramePr>
        <p:xfrm>
          <a:off x="323528" y="908720"/>
          <a:ext cx="8496944" cy="4392487"/>
        </p:xfrm>
        <a:graphic>
          <a:graphicData uri="http://schemas.openxmlformats.org/drawingml/2006/table">
            <a:tbl>
              <a:tblPr firstRow="1" firstCol="1" bandRow="1">
                <a:tableStyleId>{D27102A9-8310-4765-A935-A1911B00CA55}</a:tableStyleId>
              </a:tblPr>
              <a:tblGrid>
                <a:gridCol w="2831181"/>
                <a:gridCol w="3043606"/>
                <a:gridCol w="2622157"/>
              </a:tblGrid>
              <a:tr h="131774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Самостоятельное  придумывание  загадок, сказок, математических  задачек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Развивать  мышление, связную  речь  детей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воспитатели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569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Изготовление  поделок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 (лепка, аппликация коллективная)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«Космонавт»,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«Космическое путешествие»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Развивать  мелкую  моторику  пальцев, творческие  способности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воспитатели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родители</a:t>
                      </a:r>
                      <a:endParaRPr lang="ru-RU" sz="16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31774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Поиск, выбор  и  прослушивание  песен  о  космосе</a:t>
                      </a:r>
                      <a:endParaRPr lang="ru-RU" sz="16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Развивать  музыкальные, эстетические  способности  детей, расширять  словарный   запас.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воспитатели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0013088"/>
              </p:ext>
            </p:extLst>
          </p:nvPr>
        </p:nvGraphicFramePr>
        <p:xfrm>
          <a:off x="457200" y="332656"/>
          <a:ext cx="8229601" cy="263906"/>
        </p:xfrm>
        <a:graphic>
          <a:graphicData uri="http://schemas.openxmlformats.org/drawingml/2006/table">
            <a:tbl>
              <a:tblPr firstRow="1" firstCol="1" bandRow="1">
                <a:tableStyleId>{D27102A9-8310-4765-A935-A1911B00CA55}</a:tableStyleId>
              </a:tblPr>
              <a:tblGrid>
                <a:gridCol w="2742103"/>
                <a:gridCol w="2947843"/>
                <a:gridCol w="2539655"/>
              </a:tblGrid>
              <a:tr h="2160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Мероприятия</a:t>
                      </a:r>
                      <a:endParaRPr lang="ru-RU" sz="1600" b="1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Цели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Ответственные</a:t>
                      </a:r>
                      <a:endParaRPr lang="ru-RU" sz="16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695987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404664"/>
            <a:ext cx="83529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Заключительный этап (итог </a:t>
            </a:r>
            <a:r>
              <a:rPr lang="ru-RU" b="1" dirty="0" smtClean="0">
                <a:cs typeface="Times New Roman" pitchFamily="18" charset="0"/>
              </a:rPr>
              <a:t>проекта) </a:t>
            </a: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7811084"/>
              </p:ext>
            </p:extLst>
          </p:nvPr>
        </p:nvGraphicFramePr>
        <p:xfrm>
          <a:off x="251520" y="773996"/>
          <a:ext cx="8572739" cy="5535324"/>
        </p:xfrm>
        <a:graphic>
          <a:graphicData uri="http://schemas.openxmlformats.org/drawingml/2006/table">
            <a:tbl>
              <a:tblPr>
                <a:tableStyleId>{D27102A9-8310-4765-A935-A1911B00CA55}</a:tableStyleId>
              </a:tblPr>
              <a:tblGrid>
                <a:gridCol w="2856437"/>
                <a:gridCol w="2858151"/>
                <a:gridCol w="2858151"/>
              </a:tblGrid>
              <a:tr h="3256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Мероприятия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Цели</a:t>
                      </a:r>
                      <a:endParaRPr lang="ru-R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Ответственные</a:t>
                      </a:r>
                      <a:endParaRPr lang="ru-R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512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               Конкурс  загадок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Развивать  мышление, связную  речь  детей.</a:t>
                      </a:r>
                      <a:endParaRPr lang="ru-R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воспитатели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учитель-логопед</a:t>
                      </a:r>
                      <a:endParaRPr lang="ru-R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3024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Выставка  детских  рисунков  о  космосе.</a:t>
                      </a:r>
                      <a:endParaRPr lang="ru-R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Повышать  мотивацию  к  творческим  занятиям. Вызвать  чувство  гордости  за  собственный  и  коллективный  успех.  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воспитатели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родители</a:t>
                      </a:r>
                      <a:endParaRPr lang="ru-R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3024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Создание  альбома  загадок, рассказов, сказок, математических  задачек, придуманных  детьми, иллюстраций  к  ним.</a:t>
                      </a:r>
                      <a:endParaRPr lang="ru-R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Развивать  интерес  к  совместному  творчеству. Развивать  мышление, воображение, фантазию, связную  речь.</a:t>
                      </a:r>
                      <a:endParaRPr lang="ru-R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воспитатели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97682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Коллективная   работа  (газета), составленная  детьми, родителями  и  педагогами  по  теме  проекта</a:t>
                      </a:r>
                      <a:endParaRPr lang="ru-R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Организовать  совместную  творческую  деятельность  детей, родителей  и  педагогов.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воспитатели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учитель-логопед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родители</a:t>
                      </a:r>
                      <a:endParaRPr lang="ru-R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97682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Выставка  художественной, познавательной  и  справочной  литературы  о  космосе.</a:t>
                      </a:r>
                      <a:endParaRPr lang="ru-R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Развивать  познавательный  интерес  к  чтению  познавательной, справочной  и  художественной  литературы</a:t>
                      </a:r>
                      <a:endParaRPr lang="ru-R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воспитатели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родители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работники  библиотеки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483043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D:\Downloads\Attachments_elenagavrilova800@gmail.com_2021-10-07_20-37-56\566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67210"/>
            <a:ext cx="2736304" cy="2773757"/>
          </a:xfrm>
          <a:prstGeom prst="rect">
            <a:avLst/>
          </a:prstGeom>
          <a:noFill/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2000" endA="300" endPos="35000" dir="5400000" sy="-100000" algn="bl" rotWithShape="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7" name="Рисунок 6" descr="D:\Downloads\Attachments_elenagavrilova800@gmail.com_2021-10-07_20-37-56\575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67210"/>
            <a:ext cx="2592288" cy="2598775"/>
          </a:xfrm>
          <a:prstGeom prst="rect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  <a:reflection blurRad="6350" stA="52000" endA="300" endPos="35000" dir="5400000" sy="-100000" algn="bl" rotWithShape="0"/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8" name="Рисунок 7" descr="D:\Downloads\Attachments_elenagavrilova800@gmail.com_2021-10-07_20-37-56\577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67210"/>
            <a:ext cx="3024336" cy="2598775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9" name="Рисунок 8" descr="D:\Downloads\Attachments_elenagavrilova800@gmail.com_2021-10-07_20-37-56\555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0858" y="3174841"/>
            <a:ext cx="2880320" cy="3200400"/>
          </a:xfrm>
          <a:prstGeom prst="rect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  <a:reflection blurRad="6350" stA="52000" endA="300" endPos="35000" dir="5400000" sy="-100000" algn="bl" rotWithShape="0"/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10" name="Рисунок 9" descr="D:\Downloads\Attachments_elenagavrilova800@gmail.com_2021-10-07_20-37-56\595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6041" y="3252936"/>
            <a:ext cx="2664296" cy="3200400"/>
          </a:xfrm>
          <a:prstGeom prst="rect">
            <a:avLst/>
          </a:prstGeom>
          <a:noFill/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2000" endA="300" endPos="35000" dir="5400000" sy="-100000" algn="bl" rotWithShape="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553502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:\Downloads\Attachments_elenagavrilova800@gmail.com_2021-10-07_20-37-56\700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556793"/>
            <a:ext cx="4032448" cy="374441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reflection blurRad="6350" stA="52000" endA="300" endPos="350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3" name="Рисунок 2" descr="D:\Downloads\Attachments_elenagavrilova800@gmail.com_2021-10-07_20-37-56\676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908720"/>
            <a:ext cx="3384376" cy="4104456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</p:spTree>
    <p:extLst>
      <p:ext uri="{BB962C8B-B14F-4D97-AF65-F5344CB8AC3E}">
        <p14:creationId xmlns:p14="http://schemas.microsoft.com/office/powerpoint/2010/main" val="10246880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D:\Downloads\Attachments_elenagavrilova800@gmail.com_2021-10-07_20-37-56\585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1365" y="655948"/>
            <a:ext cx="4104456" cy="5472608"/>
          </a:xfrm>
          <a:prstGeom prst="rect">
            <a:avLst/>
          </a:prstGeo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  <a:reflection blurRad="6350" stA="52000" endA="300" endPos="35000" dir="5400000" sy="-100000" algn="bl" rotWithShape="0"/>
            <a:softEdge rad="112500"/>
          </a:effectLst>
        </p:spPr>
      </p:pic>
      <p:pic>
        <p:nvPicPr>
          <p:cNvPr id="4" name="Рисунок 3" descr="D:\Downloads\Attachments_elenagavrilova800@gmail.com_2021-10-07_20-37-56\589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702" y="1010816"/>
            <a:ext cx="3560306" cy="4762873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2000" endA="300" endPos="35000" dir="5400000" sy="-100000" algn="bl" rotWithShape="0"/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409693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Downloads\Attachments_elenagavrilova800@gmail.com_2021-10-07_20-37-56\поделки родителей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836712"/>
            <a:ext cx="5544616" cy="5512214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6350" stA="52000" endA="300" endPos="3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202437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Другая 43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205867"/>
      </a:hlink>
      <a:folHlink>
        <a:srgbClr val="205867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991</Words>
  <Application>Microsoft Office PowerPoint</Application>
  <PresentationFormat>Экран (4:3)</PresentationFormat>
  <Paragraphs>198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Космический</dc:title>
  <dc:creator>Фокина Лидия Петровна</dc:creator>
  <cp:keywords>Шаблон презентации</cp:keywords>
  <cp:lastModifiedBy>ЗдРасть</cp:lastModifiedBy>
  <cp:revision>18</cp:revision>
  <dcterms:created xsi:type="dcterms:W3CDTF">2017-02-23T13:11:39Z</dcterms:created>
  <dcterms:modified xsi:type="dcterms:W3CDTF">2021-10-07T12:12:21Z</dcterms:modified>
</cp:coreProperties>
</file>