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7"/>
  </p:notesMasterIdLst>
  <p:sldIdLst>
    <p:sldId id="261" r:id="rId2"/>
    <p:sldId id="278" r:id="rId3"/>
    <p:sldId id="269" r:id="rId4"/>
    <p:sldId id="287" r:id="rId5"/>
    <p:sldId id="298" r:id="rId6"/>
    <p:sldId id="299" r:id="rId7"/>
    <p:sldId id="291" r:id="rId8"/>
    <p:sldId id="309" r:id="rId9"/>
    <p:sldId id="313" r:id="rId10"/>
    <p:sldId id="311" r:id="rId11"/>
    <p:sldId id="315" r:id="rId12"/>
    <p:sldId id="314" r:id="rId13"/>
    <p:sldId id="292" r:id="rId14"/>
    <p:sldId id="293" r:id="rId15"/>
    <p:sldId id="286" r:id="rId16"/>
    <p:sldId id="290" r:id="rId17"/>
    <p:sldId id="301" r:id="rId18"/>
    <p:sldId id="300" r:id="rId19"/>
    <p:sldId id="275" r:id="rId20"/>
    <p:sldId id="268" r:id="rId21"/>
    <p:sldId id="283" r:id="rId22"/>
    <p:sldId id="307" r:id="rId23"/>
    <p:sldId id="308" r:id="rId24"/>
    <p:sldId id="304" r:id="rId25"/>
    <p:sldId id="302" r:id="rId26"/>
    <p:sldId id="263" r:id="rId27"/>
    <p:sldId id="288" r:id="rId28"/>
    <p:sldId id="294" r:id="rId29"/>
    <p:sldId id="259" r:id="rId30"/>
    <p:sldId id="296" r:id="rId31"/>
    <p:sldId id="306" r:id="rId32"/>
    <p:sldId id="257" r:id="rId33"/>
    <p:sldId id="280" r:id="rId34"/>
    <p:sldId id="274" r:id="rId35"/>
    <p:sldId id="316" r:id="rId3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7933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30" autoAdjust="0"/>
    <p:restoredTop sz="92232" autoAdjust="0"/>
  </p:normalViewPr>
  <p:slideViewPr>
    <p:cSldViewPr>
      <p:cViewPr varScale="1">
        <p:scale>
          <a:sx n="42" d="100"/>
          <a:sy n="42" d="100"/>
        </p:scale>
        <p:origin x="701" y="6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notesMaster" Target="notesMasters/notesMaster1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E16B37F-A337-49E7-BD20-C2E438D55B6D}" type="datetimeFigureOut">
              <a:rPr lang="ru-RU" smtClean="0"/>
              <a:pPr/>
              <a:t>23.01.2022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BAE2B0F-47FC-401E-B8CE-BB833BC74E0F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AE2B0F-47FC-401E-B8CE-BB833BC74E0F}" type="slidenum">
              <a:rPr lang="ru-RU" smtClean="0"/>
              <a:pPr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0648384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AE2B0F-47FC-401E-B8CE-BB833BC74E0F}" type="slidenum">
              <a:rPr lang="ru-RU" smtClean="0"/>
              <a:pPr/>
              <a:t>17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42899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AE2B0F-47FC-401E-B8CE-BB833BC74E0F}" type="slidenum">
              <a:rPr lang="ru-RU" smtClean="0"/>
              <a:pPr/>
              <a:t>18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8048593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AE2B0F-47FC-401E-B8CE-BB833BC74E0F}" type="slidenum">
              <a:rPr lang="ru-RU" smtClean="0"/>
              <a:pPr/>
              <a:t>29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7F527D-4859-4813-B3E8-A980FDE81225}" type="datetimeFigureOut">
              <a:rPr lang="ru-RU" smtClean="0"/>
              <a:pPr/>
              <a:t>23.01.2022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45FAB8-9555-4A64-9CE9-DD9069D7377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Tm="6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7F527D-4859-4813-B3E8-A980FDE81225}" type="datetimeFigureOut">
              <a:rPr lang="ru-RU" smtClean="0"/>
              <a:pPr/>
              <a:t>23.01.2022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45FAB8-9555-4A64-9CE9-DD9069D7377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Tm="6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7F527D-4859-4813-B3E8-A980FDE81225}" type="datetimeFigureOut">
              <a:rPr lang="ru-RU" smtClean="0"/>
              <a:pPr/>
              <a:t>23.01.2022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45FAB8-9555-4A64-9CE9-DD9069D7377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Tm="6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7F527D-4859-4813-B3E8-A980FDE81225}" type="datetimeFigureOut">
              <a:rPr lang="ru-RU" smtClean="0"/>
              <a:pPr/>
              <a:t>23.01.2022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45FAB8-9555-4A64-9CE9-DD9069D7377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Tm="6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7F527D-4859-4813-B3E8-A980FDE81225}" type="datetimeFigureOut">
              <a:rPr lang="ru-RU" smtClean="0"/>
              <a:pPr/>
              <a:t>23.01.2022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45FAB8-9555-4A64-9CE9-DD9069D7377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Tm="6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7F527D-4859-4813-B3E8-A980FDE81225}" type="datetimeFigureOut">
              <a:rPr lang="ru-RU" smtClean="0"/>
              <a:pPr/>
              <a:t>23.01.2022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45FAB8-9555-4A64-9CE9-DD9069D7377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Tm="6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7F527D-4859-4813-B3E8-A980FDE81225}" type="datetimeFigureOut">
              <a:rPr lang="ru-RU" smtClean="0"/>
              <a:pPr/>
              <a:t>23.01.2022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45FAB8-9555-4A64-9CE9-DD9069D7377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Tm="6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7F527D-4859-4813-B3E8-A980FDE81225}" type="datetimeFigureOut">
              <a:rPr lang="ru-RU" smtClean="0"/>
              <a:pPr/>
              <a:t>23.01.2022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45FAB8-9555-4A64-9CE9-DD9069D7377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Tm="6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7F527D-4859-4813-B3E8-A980FDE81225}" type="datetimeFigureOut">
              <a:rPr lang="ru-RU" smtClean="0"/>
              <a:pPr/>
              <a:t>23.01.2022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45FAB8-9555-4A64-9CE9-DD9069D7377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Tm="6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7F527D-4859-4813-B3E8-A980FDE81225}" type="datetimeFigureOut">
              <a:rPr lang="ru-RU" smtClean="0"/>
              <a:pPr/>
              <a:t>23.01.2022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45FAB8-9555-4A64-9CE9-DD9069D7377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Tm="6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7F527D-4859-4813-B3E8-A980FDE81225}" type="datetimeFigureOut">
              <a:rPr lang="ru-RU" smtClean="0"/>
              <a:pPr/>
              <a:t>23.01.2022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45FAB8-9555-4A64-9CE9-DD9069D7377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Tm="6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7F527D-4859-4813-B3E8-A980FDE81225}" type="datetimeFigureOut">
              <a:rPr lang="ru-RU" smtClean="0"/>
              <a:pPr/>
              <a:t>23.01.2022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45FAB8-9555-4A64-9CE9-DD9069D7377A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6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4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6.jp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8.jpe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2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5.jpeg"/><Relationship Id="rId4" Type="http://schemas.openxmlformats.org/officeDocument/2006/relationships/image" Target="../media/image34.jpeg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s://ds04.infourok.ru/uploads/ex/0637/00147896-b343af03/img1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2777"/>
            <a:ext cx="9323512" cy="6858001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1571604" y="142852"/>
            <a:ext cx="585791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Государственное бюджетное профессиональное образовательное учреждение  Псковской области  «Псковский  агротехнический колледж»</a:t>
            </a:r>
            <a:endParaRPr lang="ru-RU" dirty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28596" y="1142984"/>
            <a:ext cx="8501122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400" kern="10" dirty="0" smtClean="0">
                <a:ln w="9525">
                  <a:solidFill>
                    <a:srgbClr val="33CCCC"/>
                  </a:solidFill>
                  <a:round/>
                  <a:headEnd/>
                  <a:tailEnd/>
                </a:ln>
                <a:solidFill>
                  <a:schemeClr val="accent3">
                    <a:lumMod val="50000"/>
                  </a:schemeClr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 </a:t>
            </a:r>
          </a:p>
          <a:p>
            <a:pPr algn="ctr"/>
            <a:r>
              <a:rPr lang="ru-RU" sz="4400" kern="10" smtClean="0">
                <a:ln w="9525">
                  <a:solidFill>
                    <a:srgbClr val="33CCCC"/>
                  </a:solidFill>
                  <a:round/>
                  <a:headEnd/>
                  <a:tailEnd/>
                </a:ln>
                <a:solidFill>
                  <a:schemeClr val="accent3">
                    <a:lumMod val="50000"/>
                  </a:schemeClr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Экологическое </a:t>
            </a:r>
            <a:r>
              <a:rPr lang="ru-RU" sz="4400" kern="10" dirty="0" smtClean="0">
                <a:ln w="9525">
                  <a:solidFill>
                    <a:srgbClr val="33CCCC"/>
                  </a:solidFill>
                  <a:round/>
                  <a:headEnd/>
                  <a:tailEnd/>
                </a:ln>
                <a:solidFill>
                  <a:schemeClr val="accent3">
                    <a:lumMod val="50000"/>
                  </a:schemeClr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направление </a:t>
            </a:r>
            <a:r>
              <a:rPr lang="ru-RU" sz="4400" kern="10" smtClean="0">
                <a:ln w="9525">
                  <a:solidFill>
                    <a:srgbClr val="33CCCC"/>
                  </a:solidFill>
                  <a:round/>
                  <a:headEnd/>
                  <a:tailEnd/>
                </a:ln>
                <a:solidFill>
                  <a:schemeClr val="accent3">
                    <a:lumMod val="50000"/>
                  </a:schemeClr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деятельности отряда «Надежда»</a:t>
            </a:r>
            <a:endParaRPr lang="ru-RU" sz="4400" kern="10" dirty="0" smtClean="0">
              <a:ln w="9525">
                <a:solidFill>
                  <a:srgbClr val="33CCCC"/>
                </a:solidFill>
                <a:round/>
                <a:headEnd/>
                <a:tailEnd/>
              </a:ln>
              <a:solidFill>
                <a:schemeClr val="accent3">
                  <a:lumMod val="50000"/>
                </a:schemeClr>
              </a:solidFill>
              <a:effectLst>
                <a:outerShdw dist="45791" dir="2021404" algn="ctr" rotWithShape="0">
                  <a:srgbClr val="B2B2B2">
                    <a:alpha val="79999"/>
                  </a:srgbClr>
                </a:outerShdw>
              </a:effectLst>
              <a:latin typeface="Times New Roman"/>
              <a:cs typeface="Times New Roman"/>
            </a:endParaRPr>
          </a:p>
        </p:txBody>
      </p:sp>
      <p:sp>
        <p:nvSpPr>
          <p:cNvPr id="8" name="Прямоугольник 7"/>
          <p:cNvSpPr/>
          <p:nvPr/>
        </p:nvSpPr>
        <p:spPr>
          <a:xfrm rot="10800000" flipV="1">
            <a:off x="500034" y="4633070"/>
            <a:ext cx="7000924" cy="17851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1000" dirty="0" smtClean="0">
              <a:solidFill>
                <a:schemeClr val="accent2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Руководитель отряда:</a:t>
            </a:r>
            <a:r>
              <a:rPr lang="ru-RU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ru-RU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b="1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Фуфаева</a:t>
            </a:r>
            <a:r>
              <a:rPr lang="ru-RU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Наталья Викторовна </a:t>
            </a:r>
          </a:p>
          <a:p>
            <a:endParaRPr lang="ru-RU" dirty="0" smtClean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1000" dirty="0" smtClean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    г.Псков</a:t>
            </a:r>
          </a:p>
          <a:p>
            <a:pPr algn="ctr"/>
            <a:r>
              <a:rPr lang="ru-RU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      2021 год</a:t>
            </a:r>
            <a:endParaRPr lang="ru-RU" dirty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Tm="6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s://ds04.infourok.ru/uploads/ex/0637/00147896-b343af03/img1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0" y="-331506"/>
            <a:ext cx="9252520" cy="1877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rgbClr val="00B050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Наш</a:t>
            </a:r>
            <a:r>
              <a:rPr kumimoji="0" lang="ru-RU" sz="2800" b="1" i="0" u="none" strike="noStrike" cap="none" normalizeH="0" dirty="0" smtClean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любимый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dirty="0" smtClean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Псковский агротехнический колледж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8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(о</a:t>
            </a:r>
            <a:r>
              <a:rPr lang="ru-RU" sz="2800" b="1" baseline="0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сень 2021 год)</a:t>
            </a:r>
            <a:endParaRPr kumimoji="0" lang="ru-RU" sz="2800" b="1" i="0" u="none" strike="noStrike" cap="none" normalizeH="0" baseline="0" dirty="0" smtClean="0">
              <a:ln>
                <a:noFill/>
              </a:ln>
              <a:solidFill>
                <a:schemeClr val="accent3">
                  <a:lumMod val="50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628800"/>
            <a:ext cx="8640960" cy="4752527"/>
          </a:xfrm>
          <a:prstGeom prst="rect">
            <a:avLst/>
          </a:prstGeom>
        </p:spPr>
      </p:pic>
    </p:spTree>
  </p:cSld>
  <p:clrMapOvr>
    <a:masterClrMapping/>
  </p:clrMapOvr>
  <p:transition advTm="6000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s://ds04.infourok.ru/uploads/ex/0637/00147896-b343af03/img1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5496" y="-22262"/>
            <a:ext cx="9179496" cy="7245424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285720" y="714356"/>
            <a:ext cx="7572428" cy="73558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80000"/>
              </a:lnSpc>
            </a:pPr>
            <a:r>
              <a:rPr lang="ru-RU" sz="2800" b="1" dirty="0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ОСНОВНЫЕ НАПРАВЛЕНИЯ В РАБОТЕ ВОЛОНТЁРСКОГО ЭКООТРЯДА:</a:t>
            </a:r>
          </a:p>
          <a:p>
            <a:pPr marL="457200" indent="-457200">
              <a:lnSpc>
                <a:spcPct val="80000"/>
              </a:lnSpc>
              <a:buFontTx/>
              <a:buChar char="-"/>
            </a:pPr>
            <a:endParaRPr lang="ru-RU" sz="2800" b="1" dirty="0" smtClean="0">
              <a:solidFill>
                <a:srgbClr val="0066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lnSpc>
                <a:spcPct val="80000"/>
              </a:lnSpc>
              <a:buFontTx/>
              <a:buChar char="-"/>
            </a:pPr>
            <a:r>
              <a:rPr lang="ru-RU" sz="2800" dirty="0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Волонтёры </a:t>
            </a:r>
            <a:r>
              <a:rPr lang="ru-RU" sz="2800" dirty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города;</a:t>
            </a:r>
          </a:p>
          <a:p>
            <a:pPr marL="457200" indent="-457200">
              <a:lnSpc>
                <a:spcPct val="80000"/>
              </a:lnSpc>
              <a:buFontTx/>
              <a:buChar char="-"/>
            </a:pPr>
            <a:r>
              <a:rPr lang="ru-RU" sz="2800" dirty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Волонтёры леса;</a:t>
            </a:r>
          </a:p>
          <a:p>
            <a:pPr marL="457200" indent="-457200">
              <a:lnSpc>
                <a:spcPct val="80000"/>
              </a:lnSpc>
              <a:buFontTx/>
              <a:buChar char="-"/>
            </a:pPr>
            <a:r>
              <a:rPr lang="ru-RU" sz="2800" dirty="0" err="1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Зооволонтёры</a:t>
            </a:r>
            <a:endParaRPr lang="ru-RU" sz="2800" dirty="0">
              <a:solidFill>
                <a:srgbClr val="0066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lnSpc>
                <a:spcPct val="80000"/>
              </a:lnSpc>
            </a:pPr>
            <a:endParaRPr lang="ru-RU" sz="2800" dirty="0" smtClean="0">
              <a:solidFill>
                <a:srgbClr val="0066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80000"/>
              </a:lnSpc>
            </a:pPr>
            <a:r>
              <a:rPr lang="ru-RU" sz="2800" b="1" dirty="0" smtClean="0">
                <a:solidFill>
                  <a:srgbClr val="00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акциях:</a:t>
            </a:r>
          </a:p>
          <a:p>
            <a:pPr>
              <a:lnSpc>
                <a:spcPct val="80000"/>
              </a:lnSpc>
            </a:pPr>
            <a:r>
              <a:rPr lang="ru-RU" sz="2400" dirty="0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- «Посади дерево»;</a:t>
            </a:r>
          </a:p>
          <a:p>
            <a:pPr>
              <a:lnSpc>
                <a:spcPct val="80000"/>
              </a:lnSpc>
              <a:buFontTx/>
              <a:buChar char="-"/>
            </a:pPr>
            <a:r>
              <a:rPr lang="ru-RU" sz="2400" dirty="0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 «Обменяй макулатуру на саженцы»;</a:t>
            </a:r>
          </a:p>
          <a:p>
            <a:pPr>
              <a:lnSpc>
                <a:spcPct val="80000"/>
              </a:lnSpc>
              <a:buFontTx/>
              <a:buChar char="-"/>
            </a:pPr>
            <a:r>
              <a:rPr lang="ru-RU" sz="2400" dirty="0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 «Зелёная весна»;</a:t>
            </a:r>
          </a:p>
          <a:p>
            <a:pPr>
              <a:lnSpc>
                <a:spcPct val="80000"/>
              </a:lnSpc>
              <a:buFontTx/>
              <a:buChar char="-"/>
            </a:pPr>
            <a:r>
              <a:rPr lang="ru-RU" sz="2400" dirty="0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 «Чистый лес»;</a:t>
            </a:r>
          </a:p>
          <a:p>
            <a:pPr>
              <a:lnSpc>
                <a:spcPct val="80000"/>
              </a:lnSpc>
              <a:buFontTx/>
              <a:buChar char="-"/>
            </a:pPr>
            <a:r>
              <a:rPr lang="ru-RU" sz="2400" dirty="0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 «Чистый двор»;</a:t>
            </a:r>
          </a:p>
          <a:p>
            <a:pPr>
              <a:lnSpc>
                <a:spcPct val="80000"/>
              </a:lnSpc>
              <a:buFontTx/>
              <a:buChar char="-"/>
            </a:pPr>
            <a:r>
              <a:rPr lang="ru-RU" sz="2400" dirty="0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 «Живи, лес!»;</a:t>
            </a:r>
          </a:p>
          <a:p>
            <a:pPr>
              <a:lnSpc>
                <a:spcPct val="80000"/>
              </a:lnSpc>
              <a:buFontTx/>
              <a:buChar char="-"/>
            </a:pPr>
            <a:r>
              <a:rPr lang="ru-RU" sz="2400" dirty="0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 «Добрый друг!»; </a:t>
            </a:r>
          </a:p>
          <a:p>
            <a:pPr>
              <a:lnSpc>
                <a:spcPct val="80000"/>
              </a:lnSpc>
              <a:buFontTx/>
              <a:buChar char="-"/>
            </a:pPr>
            <a:r>
              <a:rPr lang="ru-RU" sz="2400" dirty="0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 «Им нужна наша помощь!»;</a:t>
            </a:r>
          </a:p>
          <a:p>
            <a:pPr>
              <a:lnSpc>
                <a:spcPct val="80000"/>
              </a:lnSpc>
              <a:buFontTx/>
              <a:buChar char="-"/>
            </a:pPr>
            <a:r>
              <a:rPr lang="ru-RU" sz="2400" dirty="0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  «А у нас во дворе…»</a:t>
            </a:r>
          </a:p>
          <a:p>
            <a:pPr>
              <a:lnSpc>
                <a:spcPct val="80000"/>
              </a:lnSpc>
              <a:buFontTx/>
              <a:buChar char="-"/>
            </a:pPr>
            <a:r>
              <a:rPr lang="ru-RU" sz="2400" dirty="0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  «Добрые крышечки»;</a:t>
            </a:r>
          </a:p>
          <a:p>
            <a:pPr>
              <a:lnSpc>
                <a:spcPct val="80000"/>
              </a:lnSpc>
              <a:buFontTx/>
              <a:buChar char="-"/>
            </a:pPr>
            <a:r>
              <a:rPr lang="ru-RU" sz="2400" dirty="0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  «Сдай батарейку – спаси ёжика».</a:t>
            </a:r>
          </a:p>
          <a:p>
            <a:pPr>
              <a:lnSpc>
                <a:spcPct val="80000"/>
              </a:lnSpc>
              <a:buFontTx/>
              <a:buChar char="-"/>
            </a:pPr>
            <a:endParaRPr lang="ru-RU" sz="2800" dirty="0" smtClean="0">
              <a:solidFill>
                <a:srgbClr val="0066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80000"/>
              </a:lnSpc>
              <a:buFontTx/>
              <a:buChar char="-"/>
            </a:pPr>
            <a:endParaRPr lang="ru-RU" sz="2800" dirty="0" smtClean="0">
              <a:solidFill>
                <a:srgbClr val="006600"/>
              </a:solidFill>
            </a:endParaRPr>
          </a:p>
          <a:p>
            <a:pPr>
              <a:lnSpc>
                <a:spcPct val="80000"/>
              </a:lnSpc>
              <a:buFontTx/>
              <a:buChar char="-"/>
            </a:pPr>
            <a:endParaRPr lang="ru-RU" sz="2800" dirty="0" smtClean="0">
              <a:solidFill>
                <a:srgbClr val="006600"/>
              </a:solidFill>
            </a:endParaRPr>
          </a:p>
          <a:p>
            <a:pPr>
              <a:lnSpc>
                <a:spcPct val="80000"/>
              </a:lnSpc>
              <a:buFontTx/>
              <a:buChar char="-"/>
            </a:pPr>
            <a:endParaRPr lang="ru-RU" dirty="0" smtClean="0">
              <a:solidFill>
                <a:srgbClr val="006600"/>
              </a:solidFill>
            </a:endParaRPr>
          </a:p>
        </p:txBody>
      </p:sp>
    </p:spTree>
  </p:cSld>
  <p:clrMapOvr>
    <a:masterClrMapping/>
  </p:clrMapOvr>
  <p:transition advTm="6000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s://ds04.infourok.ru/uploads/ex/0637/00147896-b343af03/img1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428596" y="714356"/>
            <a:ext cx="8072494" cy="36379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80000"/>
              </a:lnSpc>
            </a:pPr>
            <a:r>
              <a:rPr lang="ru-RU" sz="2800" b="1" dirty="0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СТРУКТУРА ВОЛОНТЕРСКОГО ДВИЖЕНИЯ</a:t>
            </a:r>
            <a:endParaRPr lang="ru-RU" sz="2800" dirty="0" smtClean="0">
              <a:solidFill>
                <a:srgbClr val="0066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80000"/>
              </a:lnSpc>
            </a:pPr>
            <a:endParaRPr lang="ru-RU" sz="2000" dirty="0" smtClean="0">
              <a:solidFill>
                <a:srgbClr val="0066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80000"/>
              </a:lnSpc>
            </a:pPr>
            <a:r>
              <a:rPr lang="ru-RU" sz="2400" dirty="0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Руководитель экологического отряда –  руководитель физического воспитания  </a:t>
            </a:r>
            <a:r>
              <a:rPr lang="ru-RU" sz="2400" dirty="0" err="1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Фуфаева</a:t>
            </a:r>
            <a:r>
              <a:rPr lang="ru-RU" sz="2400" dirty="0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 Наталья Викторовна,</a:t>
            </a:r>
          </a:p>
          <a:p>
            <a:pPr>
              <a:lnSpc>
                <a:spcPct val="80000"/>
              </a:lnSpc>
            </a:pPr>
            <a:r>
              <a:rPr lang="ru-RU" sz="2400" dirty="0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 заместитель – студентка 3 курса </a:t>
            </a:r>
            <a:r>
              <a:rPr lang="ru-RU" sz="2400" dirty="0" err="1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Шматова</a:t>
            </a:r>
            <a:r>
              <a:rPr lang="ru-RU" sz="2400" dirty="0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 Светлана</a:t>
            </a:r>
          </a:p>
          <a:p>
            <a:pPr>
              <a:lnSpc>
                <a:spcPct val="80000"/>
              </a:lnSpc>
            </a:pPr>
            <a:r>
              <a:rPr lang="ru-RU" sz="2400" dirty="0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Основой волонтерского движения является отряд  студентов – добровольцев.</a:t>
            </a:r>
          </a:p>
          <a:p>
            <a:pPr>
              <a:lnSpc>
                <a:spcPct val="80000"/>
              </a:lnSpc>
            </a:pPr>
            <a:r>
              <a:rPr lang="ru-RU" sz="2400" dirty="0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Лидеры экологического движения: активные студенты групп 1- 4 курсов</a:t>
            </a:r>
          </a:p>
          <a:p>
            <a:pPr>
              <a:lnSpc>
                <a:spcPct val="80000"/>
              </a:lnSpc>
              <a:buFontTx/>
              <a:buChar char="-"/>
            </a:pPr>
            <a:endParaRPr lang="ru-RU" sz="2400" dirty="0" smtClean="0">
              <a:solidFill>
                <a:srgbClr val="006600"/>
              </a:solidFill>
            </a:endParaRPr>
          </a:p>
          <a:p>
            <a:pPr>
              <a:lnSpc>
                <a:spcPct val="80000"/>
              </a:lnSpc>
              <a:buFontTx/>
              <a:buChar char="-"/>
            </a:pPr>
            <a:endParaRPr lang="ru-RU" sz="2400" dirty="0" smtClean="0">
              <a:solidFill>
                <a:srgbClr val="006600"/>
              </a:solidFill>
            </a:endParaRPr>
          </a:p>
          <a:p>
            <a:pPr>
              <a:lnSpc>
                <a:spcPct val="80000"/>
              </a:lnSpc>
              <a:buFontTx/>
              <a:buChar char="-"/>
            </a:pPr>
            <a:endParaRPr lang="ru-RU" sz="2400" dirty="0" smtClean="0">
              <a:solidFill>
                <a:srgbClr val="006600"/>
              </a:solidFill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2422" y="3650825"/>
            <a:ext cx="3528392" cy="2759967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3236" y="3650825"/>
            <a:ext cx="3758333" cy="2731388"/>
          </a:xfrm>
          <a:prstGeom prst="rect">
            <a:avLst/>
          </a:prstGeom>
        </p:spPr>
      </p:pic>
    </p:spTree>
  </p:cSld>
  <p:clrMapOvr>
    <a:masterClrMapping/>
  </p:clrMapOvr>
  <p:transition advTm="6000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s://ds04.infourok.ru/uploads/ex/0637/00147896-b343af03/img1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428596" y="714356"/>
            <a:ext cx="8072494" cy="4862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80000"/>
              </a:lnSpc>
            </a:pPr>
            <a:r>
              <a:rPr lang="ru-RU" sz="32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Активисты экологического движения</a:t>
            </a: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71600" y="1700808"/>
            <a:ext cx="6008712" cy="45365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1414892"/>
      </p:ext>
    </p:extLst>
  </p:cSld>
  <p:clrMapOvr>
    <a:masterClrMapping/>
  </p:clrMapOvr>
  <p:transition advTm="6000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s://ds04.infourok.ru/uploads/ex/0637/00147896-b343af03/img1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428596" y="714356"/>
            <a:ext cx="8072494" cy="4862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80000"/>
              </a:lnSpc>
            </a:pPr>
            <a:r>
              <a:rPr lang="ru-RU" sz="32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Активисты экологического движения</a:t>
            </a:r>
          </a:p>
        </p:txBody>
      </p:sp>
      <p:pic>
        <p:nvPicPr>
          <p:cNvPr id="9" name="Picture 4" descr="C:\Users\Admin\Documents\ДОКУМЕНТЫ С РАБОЧЕГО СТОЛА 2019\год волонтёрства 2018\Посадка саженцев\IMG_545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1221" y="1525492"/>
            <a:ext cx="3790779" cy="2259682"/>
          </a:xfrm>
          <a:prstGeom prst="rect">
            <a:avLst/>
          </a:prstGeom>
          <a:noFill/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7928" y="3818849"/>
            <a:ext cx="5868144" cy="2780033"/>
          </a:xfrm>
          <a:prstGeom prst="rect">
            <a:avLst/>
          </a:prstGeom>
        </p:spPr>
      </p:pic>
      <p:pic>
        <p:nvPicPr>
          <p:cNvPr id="7" name="Picture 2" descr="https://sun9-62.userapi.com/impg/LYJ0oFFWPjkTRqRpZ6Q_1sVIrsdtTjTMCkiYzw/nuVNTGNQstg.jpg?size=2560x1714&amp;quality=95&amp;sign=84d6c20a728727f918cfc867662b9d50&amp;type=album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78295" y="1445198"/>
            <a:ext cx="3382144" cy="22644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3875576"/>
      </p:ext>
    </p:extLst>
  </p:cSld>
  <p:clrMapOvr>
    <a:masterClrMapping/>
  </p:clrMapOvr>
  <p:transition advTm="6000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s://ds04.infourok.ru/uploads/ex/0637/00147896-b343af03/img1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  <p:sp>
        <p:nvSpPr>
          <p:cNvPr id="17409" name="Rectangle 1"/>
          <p:cNvSpPr>
            <a:spLocks noChangeArrowheads="1"/>
          </p:cNvSpPr>
          <p:nvPr/>
        </p:nvSpPr>
        <p:spPr bwMode="auto">
          <a:xfrm>
            <a:off x="0" y="1031232"/>
            <a:ext cx="9144000" cy="2554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3200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3200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3200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3200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3200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</p:txBody>
      </p:sp>
      <p:graphicFrame>
        <p:nvGraphicFramePr>
          <p:cNvPr id="12" name="Таблица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08623655"/>
              </p:ext>
            </p:extLst>
          </p:nvPr>
        </p:nvGraphicFramePr>
        <p:xfrm>
          <a:off x="-1" y="1142984"/>
          <a:ext cx="9144001" cy="621982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5314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71094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2048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95942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69985">
                <a:tc>
                  <a:txBody>
                    <a:bodyPr/>
                    <a:lstStyle/>
                    <a:p>
                      <a:r>
                        <a:rPr lang="ru-RU" sz="1200" dirty="0" smtClean="0"/>
                        <a:t>№</a:t>
                      </a:r>
                      <a:r>
                        <a:rPr lang="ru-RU" sz="1200" dirty="0" err="1" smtClean="0"/>
                        <a:t>п</a:t>
                      </a:r>
                      <a:r>
                        <a:rPr lang="ru-RU" sz="1200" dirty="0" smtClean="0"/>
                        <a:t>/</a:t>
                      </a:r>
                      <a:r>
                        <a:rPr lang="ru-RU" sz="1200" dirty="0" err="1" smtClean="0"/>
                        <a:t>п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/>
                        <a:t>Мероприятия</a:t>
                      </a:r>
                    </a:p>
                    <a:p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/>
                        <a:t>Сроки выполнения</a:t>
                      </a:r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/>
                        <a:t>ответственные</a:t>
                      </a:r>
                    </a:p>
                    <a:p>
                      <a:endParaRPr lang="ru-RU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91654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Участие во Всемирном 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дне </a:t>
                      </a: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 чистоты</a:t>
                      </a:r>
                    </a:p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(Акция «Чистый лес»)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18.09. 2021 г.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Волонтёрский </a:t>
                      </a:r>
                      <a:r>
                        <a:rPr lang="ru-RU" sz="12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экоотряд</a:t>
                      </a: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 «Надежда»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61638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2.</a:t>
                      </a:r>
                    </a:p>
                    <a:p>
                      <a:endParaRPr lang="ru-RU" sz="12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3.</a:t>
                      </a:r>
                    </a:p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4.</a:t>
                      </a:r>
                    </a:p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5.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Участие в движении «Круг жизни»:</a:t>
                      </a:r>
                      <a:r>
                        <a:rPr lang="ru-RU" sz="1200" kern="1200" baseline="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Акция «Обменяй макулатуру на саженцы»</a:t>
                      </a:r>
                      <a:endParaRPr lang="ru-RU" sz="1200" kern="1200" dirty="0" smtClean="0">
                        <a:solidFill>
                          <a:schemeClr val="dk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  <a:p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Конкурс эко-листовок «Кто?</a:t>
                      </a:r>
                      <a:r>
                        <a:rPr lang="ru-RU" sz="1200" kern="1200" baseline="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Если не мы!</a:t>
                      </a:r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»</a:t>
                      </a:r>
                    </a:p>
                    <a:p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Конкурс на</a:t>
                      </a:r>
                      <a:r>
                        <a:rPr lang="ru-RU" sz="1200" kern="1200" baseline="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лучшее оформление территории колледжа</a:t>
                      </a:r>
                    </a:p>
                    <a:p>
                      <a:r>
                        <a:rPr lang="ru-RU" sz="1200" kern="1200" baseline="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Конкурс фотографий «Самый красивый уголок»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В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течение 2021/2022года</a:t>
                      </a: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</a:p>
                    <a:p>
                      <a:endParaRPr lang="ru-RU" sz="1200" baseline="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Ноябрь</a:t>
                      </a: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 2021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г.</a:t>
                      </a:r>
                      <a:endParaRPr lang="ru-RU" sz="12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Апрель-июнь 202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г.</a:t>
                      </a:r>
                    </a:p>
                    <a:p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Июнь 2022 г.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Волонтёрский </a:t>
                      </a:r>
                      <a:r>
                        <a:rPr lang="ru-RU" sz="12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экоотряд</a:t>
                      </a: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 «Надежда», студенты</a:t>
                      </a:r>
                    </a:p>
                    <a:p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04977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6.</a:t>
                      </a:r>
                    </a:p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7.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Участие в акции «Сирень Победы» ( посадка сирени</a:t>
                      </a:r>
                      <a:r>
                        <a:rPr lang="ru-RU" sz="1200" kern="1200" baseline="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на территории колледжа 9 мая)</a:t>
                      </a:r>
                      <a:endParaRPr lang="ru-RU" sz="1200" kern="1200" dirty="0" smtClean="0">
                        <a:solidFill>
                          <a:schemeClr val="dk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  <a:p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Обрезка сухих кустарников и подрезка деревьев в парке колледжа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Апрель-май 2021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г.</a:t>
                      </a:r>
                    </a:p>
                    <a:p>
                      <a:endParaRPr lang="ru-RU" sz="1200" baseline="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Весна 2021 г.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Волонтёрский </a:t>
                      </a:r>
                      <a:r>
                        <a:rPr lang="ru-RU" sz="12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экоотряд</a:t>
                      </a: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 «Надежда»</a:t>
                      </a:r>
                    </a:p>
                    <a:p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56564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8.</a:t>
                      </a:r>
                    </a:p>
                    <a:p>
                      <a:endParaRPr lang="ru-RU" sz="12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9.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450"/>
                        </a:spcAft>
                      </a:pPr>
                      <a:r>
                        <a:rPr lang="ru-RU" sz="12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Посадка саженцев на территории </a:t>
                      </a:r>
                      <a:r>
                        <a:rPr lang="ru-RU" sz="1200" baseline="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колледжа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450"/>
                        </a:spcAft>
                      </a:pPr>
                      <a:r>
                        <a:rPr lang="ru-RU" sz="1200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Акции «Мой чистый  двор»  и «Посади дерево»</a:t>
                      </a:r>
                      <a:endParaRPr lang="ru-RU" sz="12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44450" marB="4445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450"/>
                        </a:spcAft>
                      </a:pPr>
                      <a:r>
                        <a:rPr lang="ru-RU" sz="12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Сентябрь 2021 г. и апрель 2022 г. октябрь, апрель-май</a:t>
                      </a:r>
                    </a:p>
                  </a:txBody>
                  <a:tcPr marL="44450" marR="44450" marT="44450" marB="4445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450"/>
                        </a:spcAft>
                      </a:pPr>
                      <a:r>
                        <a:rPr lang="ru-RU" sz="1200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Студенты, преподаватели,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450"/>
                        </a:spcAft>
                      </a:pPr>
                      <a:r>
                        <a:rPr lang="ru-RU" sz="1200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волонтёры</a:t>
                      </a:r>
                      <a:endParaRPr lang="ru-RU" sz="12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44450" marB="4445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009510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10.</a:t>
                      </a:r>
                    </a:p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11.</a:t>
                      </a:r>
                    </a:p>
                    <a:p>
                      <a:endParaRPr lang="ru-RU" sz="12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endParaRPr lang="ru-RU" sz="12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12.</a:t>
                      </a:r>
                    </a:p>
                    <a:p>
                      <a:endParaRPr lang="ru-RU" sz="12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endParaRPr lang="ru-RU" sz="12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13.</a:t>
                      </a:r>
                    </a:p>
                    <a:p>
                      <a:endParaRPr lang="ru-RU" sz="12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endParaRPr lang="ru-RU" sz="12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14.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450"/>
                        </a:spcAft>
                      </a:pPr>
                      <a:r>
                        <a:rPr lang="ru-RU" sz="12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Сбор макулатуры для участия в движении «Круг</a:t>
                      </a:r>
                      <a:r>
                        <a:rPr lang="ru-RU" sz="1200" baseline="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жизни»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45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Мероприятия, посвященные Дню Земли: экологическая игра «Спаси и сохрани», конкурс фотографий «Природа нашего города»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450"/>
                        </a:spcAft>
                      </a:pPr>
                      <a:r>
                        <a:rPr lang="ru-RU" sz="1200" baseline="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Благоустройство территории колледжа: посадка саженцев, оформление клумб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450"/>
                        </a:spcAft>
                      </a:pPr>
                      <a:r>
                        <a:rPr lang="ru-RU" sz="1200" baseline="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Участие в проекте «Зелёная область», инициированном губернатором Псковской области </a:t>
                      </a:r>
                      <a:r>
                        <a:rPr lang="ru-RU" sz="1200" baseline="0" dirty="0" err="1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М.Ю.Ведерниковым</a:t>
                      </a:r>
                      <a:r>
                        <a:rPr lang="ru-RU" sz="1200" baseline="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.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450"/>
                        </a:spcAft>
                      </a:pPr>
                      <a:r>
                        <a:rPr lang="ru-RU" sz="1200" baseline="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Организация акций «Добрые крышечки», «Сдай батарейку – спаси ёжика»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450"/>
                        </a:spcAft>
                      </a:pPr>
                      <a:endParaRPr lang="ru-RU" sz="1200" baseline="0" dirty="0" smtClean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450"/>
                        </a:spcAft>
                      </a:pPr>
                      <a:endParaRPr lang="ru-RU" sz="12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44450" marB="4445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450"/>
                        </a:spcAft>
                      </a:pPr>
                      <a:r>
                        <a:rPr lang="ru-RU" sz="1200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Осень-весна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450"/>
                        </a:spcAft>
                      </a:pPr>
                      <a:endParaRPr lang="ru-RU" sz="1200" dirty="0" smtClean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450"/>
                        </a:spcAft>
                      </a:pPr>
                      <a:r>
                        <a:rPr lang="ru-RU" sz="1200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Май 2022 год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450"/>
                        </a:spcAft>
                      </a:pPr>
                      <a:r>
                        <a:rPr lang="ru-RU" sz="1200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В течение года</a:t>
                      </a:r>
                      <a:endParaRPr lang="ru-RU" sz="12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44450" marB="44450" anchor="ctr"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Волонтёры,</a:t>
                      </a:r>
                    </a:p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сотрудники, студенты</a:t>
                      </a:r>
                    </a:p>
                    <a:p>
                      <a:endParaRPr lang="ru-RU" sz="12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endParaRPr lang="ru-RU" sz="12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endParaRPr lang="ru-RU" sz="12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endParaRPr lang="ru-RU" sz="12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endParaRPr lang="ru-RU" sz="12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endParaRPr lang="ru-RU" sz="12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endParaRPr lang="ru-RU" sz="12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Волонтёры,</a:t>
                      </a:r>
                    </a:p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сотрудники, студенты</a:t>
                      </a:r>
                    </a:p>
                    <a:p>
                      <a:endParaRPr lang="ru-RU" sz="12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21505" name="Rectangle 1"/>
          <p:cNvSpPr>
            <a:spLocks noChangeArrowheads="1"/>
          </p:cNvSpPr>
          <p:nvPr/>
        </p:nvSpPr>
        <p:spPr bwMode="auto">
          <a:xfrm>
            <a:off x="357158" y="176890"/>
            <a:ext cx="8786842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smtClean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ПЛАН </a:t>
            </a:r>
            <a:r>
              <a:rPr lang="ru-RU" sz="2800" b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ДЕЯТЕЛЬНОСТИ </a:t>
            </a:r>
            <a:r>
              <a:rPr kumimoji="0" lang="ru-RU" sz="2800" b="1" i="0" u="none" strike="noStrike" cap="none" normalizeH="0" baseline="0" smtClean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ЭКОЛОГИЧЕСКОГО 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ОТРЯДА</a:t>
            </a:r>
            <a:r>
              <a:rPr kumimoji="0" lang="ru-RU" sz="2800" b="1" i="0" u="none" strike="noStrike" cap="none" normalizeH="0" dirty="0" smtClean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</a:t>
            </a:r>
            <a:r>
              <a:rPr lang="ru-RU" sz="24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на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2021/2022 учебный</a:t>
            </a:r>
            <a:r>
              <a:rPr kumimoji="0" lang="ru-RU" sz="2400" b="1" i="0" u="none" strike="noStrike" cap="none" normalizeH="0" dirty="0" smtClean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г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од</a:t>
            </a: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chemeClr val="accent3">
                  <a:lumMod val="50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s://ds04.infourok.ru/uploads/ex/0637/00147896-b343af03/img1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22262"/>
            <a:ext cx="9179496" cy="7245424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285720" y="714356"/>
            <a:ext cx="8678768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80000"/>
              </a:lnSpc>
            </a:pPr>
            <a:r>
              <a:rPr lang="ru-RU" sz="2800" b="1" dirty="0" smtClean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Экологический проект</a:t>
            </a:r>
          </a:p>
          <a:p>
            <a:pPr algn="ctr">
              <a:lnSpc>
                <a:spcPct val="80000"/>
              </a:lnSpc>
            </a:pPr>
            <a:r>
              <a:rPr lang="ru-RU" sz="2800" b="1" dirty="0" smtClean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«Уютный дворик» </a:t>
            </a:r>
          </a:p>
          <a:p>
            <a:pPr>
              <a:lnSpc>
                <a:spcPct val="80000"/>
              </a:lnSpc>
            </a:pPr>
            <a:endParaRPr lang="ru-RU" sz="2800" dirty="0" smtClean="0">
              <a:solidFill>
                <a:schemeClr val="accent3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80000"/>
              </a:lnSpc>
            </a:pPr>
            <a:r>
              <a:rPr lang="ru-RU" sz="2400" b="1" dirty="0" smtClean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Цель: </a:t>
            </a:r>
            <a:r>
              <a:rPr lang="ru-RU" sz="2400" dirty="0" smtClean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Благоустроить территорию колледжа путём создания красивых уголков </a:t>
            </a:r>
          </a:p>
          <a:p>
            <a:pPr>
              <a:lnSpc>
                <a:spcPct val="80000"/>
              </a:lnSpc>
            </a:pPr>
            <a:r>
              <a:rPr lang="ru-RU" sz="2400" b="1" dirty="0" smtClean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Задачи:</a:t>
            </a:r>
            <a:r>
              <a:rPr lang="ru-RU" sz="2400" dirty="0" smtClean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1.Способствовать эстетическому, нравственному и трудовому  воспитанию студентов;</a:t>
            </a:r>
          </a:p>
          <a:p>
            <a:pPr>
              <a:lnSpc>
                <a:spcPct val="80000"/>
              </a:lnSpc>
            </a:pPr>
            <a:r>
              <a:rPr lang="ru-RU" sz="2400" dirty="0" smtClean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2.Развитие инициативы и творчества;</a:t>
            </a:r>
          </a:p>
          <a:p>
            <a:pPr>
              <a:lnSpc>
                <a:spcPct val="80000"/>
              </a:lnSpc>
            </a:pPr>
            <a:r>
              <a:rPr lang="ru-RU" sz="2400" dirty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smtClean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3.Развитие у студентов практических    навыков в  создании клумб и  ухаживании за растениями.</a:t>
            </a:r>
          </a:p>
          <a:p>
            <a:pPr>
              <a:lnSpc>
                <a:spcPct val="80000"/>
              </a:lnSpc>
            </a:pPr>
            <a:r>
              <a:rPr lang="ru-RU" sz="2400" b="1" dirty="0" smtClean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Актуальность:</a:t>
            </a:r>
          </a:p>
          <a:p>
            <a:pPr indent="457200">
              <a:spcAft>
                <a:spcPts val="0"/>
              </a:spcAft>
            </a:pPr>
            <a:r>
              <a:rPr lang="ru-RU" sz="2400" dirty="0" smtClean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Колледж </a:t>
            </a:r>
            <a:r>
              <a:rPr lang="ru-RU" sz="2400" dirty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– это один из важных этапов  жизни  </a:t>
            </a:r>
            <a:r>
              <a:rPr lang="ru-RU" sz="2400" dirty="0" smtClean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студентов.</a:t>
            </a:r>
            <a:endParaRPr lang="ru-RU" sz="2400" dirty="0" smtClean="0">
              <a:solidFill>
                <a:schemeClr val="accent3">
                  <a:lumMod val="5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7200">
              <a:spcAft>
                <a:spcPts val="0"/>
              </a:spcAft>
            </a:pPr>
            <a:r>
              <a:rPr lang="ru-RU" sz="2400" dirty="0" smtClean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«Визитная карточка» колледжа – это его территория. Она должна быть благоустроенной, чистой и красивой, чтобы каждый знал – что наш колледж самый лучший, самый красивый. Волонтёры отряда «Надежда»  предложили благоустроить  территорию колледжа.</a:t>
            </a:r>
            <a:endParaRPr lang="ru-RU" sz="2400" dirty="0" smtClean="0">
              <a:solidFill>
                <a:schemeClr val="accent3">
                  <a:lumMod val="5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80000"/>
              </a:lnSpc>
            </a:pPr>
            <a:endParaRPr lang="ru-RU" sz="2400" dirty="0">
              <a:solidFill>
                <a:schemeClr val="accent3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6339200"/>
      </p:ext>
    </p:extLst>
  </p:cSld>
  <p:clrMapOvr>
    <a:masterClrMapping/>
  </p:clrMapOvr>
  <p:transition advTm="6000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s://ds04.infourok.ru/uploads/ex/0637/00147896-b343af03/img1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22262"/>
            <a:ext cx="9179496" cy="7245424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285720" y="714356"/>
            <a:ext cx="8678768" cy="7325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80000"/>
              </a:lnSpc>
            </a:pPr>
            <a:r>
              <a:rPr lang="ru-RU" sz="2800" dirty="0" smtClean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</a:t>
            </a:r>
            <a:r>
              <a:rPr lang="ru-RU" sz="2800" b="1" dirty="0" smtClean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Этапы реализации</a:t>
            </a:r>
          </a:p>
          <a:p>
            <a:pPr>
              <a:lnSpc>
                <a:spcPct val="80000"/>
              </a:lnSpc>
            </a:pPr>
            <a:endParaRPr lang="ru-RU" sz="2400" b="1" dirty="0">
              <a:solidFill>
                <a:schemeClr val="accent3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07504" y="2090172"/>
            <a:ext cx="8712968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Подготовительный</a:t>
            </a:r>
            <a:endParaRPr lang="ru-RU" sz="2800" dirty="0">
              <a:solidFill>
                <a:schemeClr val="accent3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800" dirty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ru-RU" sz="2800" dirty="0" smtClean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Составление </a:t>
            </a:r>
            <a:r>
              <a:rPr lang="ru-RU" sz="2800" dirty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плана работы;</a:t>
            </a:r>
          </a:p>
          <a:p>
            <a:r>
              <a:rPr lang="ru-RU" sz="2800" dirty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ru-RU" sz="2800" dirty="0" smtClean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Проведение </a:t>
            </a:r>
            <a:r>
              <a:rPr lang="ru-RU" sz="2800" dirty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социального опроса;</a:t>
            </a:r>
          </a:p>
          <a:p>
            <a:r>
              <a:rPr lang="ru-RU" sz="2800" dirty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ru-RU" sz="2800" dirty="0" smtClean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Оценка </a:t>
            </a:r>
            <a:r>
              <a:rPr lang="ru-RU" sz="2800" dirty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работы;</a:t>
            </a:r>
          </a:p>
          <a:p>
            <a:r>
              <a:rPr lang="ru-RU" sz="2800" dirty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 </a:t>
            </a:r>
            <a:r>
              <a:rPr lang="ru-RU" sz="2800" dirty="0" smtClean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Сбор </a:t>
            </a:r>
            <a:r>
              <a:rPr lang="ru-RU" sz="2800" dirty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информации</a:t>
            </a:r>
            <a:r>
              <a:rPr lang="ru-RU" sz="2800" dirty="0" smtClean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ru-RU" sz="2800" dirty="0" smtClean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Основной (работы по благоустройству  территории ; обрезка кустарников; весенние посадки, строительство мест для отдыха)</a:t>
            </a:r>
          </a:p>
          <a:p>
            <a:r>
              <a:rPr lang="ru-RU" sz="2800" dirty="0" smtClean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Заключительный (уход за растениями ) </a:t>
            </a:r>
            <a:endParaRPr lang="ru-RU" sz="2800" dirty="0">
              <a:solidFill>
                <a:schemeClr val="accent3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17471283"/>
      </p:ext>
    </p:extLst>
  </p:cSld>
  <p:clrMapOvr>
    <a:masterClrMapping/>
  </p:clrMapOvr>
  <p:transition advTm="6000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s://ds04.infourok.ru/uploads/ex/0637/00147896-b343af03/img1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49490" cy="7317432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285720" y="714356"/>
            <a:ext cx="7572428" cy="7817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80000"/>
              </a:lnSpc>
            </a:pPr>
            <a:endParaRPr lang="ru-RU" sz="2800" dirty="0">
              <a:solidFill>
                <a:srgbClr val="0066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80000"/>
              </a:lnSpc>
            </a:pPr>
            <a:endParaRPr lang="ru-RU" sz="2800" dirty="0">
              <a:solidFill>
                <a:srgbClr val="0066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286000" y="1752836"/>
            <a:ext cx="4572000" cy="374077"/>
          </a:xfrm>
          <a:prstGeom prst="rect">
            <a:avLst/>
          </a:prstGeom>
        </p:spPr>
        <p:txBody>
          <a:bodyPr>
            <a:spAutoFit/>
          </a:bodyPr>
          <a:lstStyle/>
          <a:p>
            <a:pPr indent="449580" algn="just">
              <a:lnSpc>
                <a:spcPct val="107000"/>
              </a:lnSpc>
              <a:spcAft>
                <a:spcPts val="0"/>
              </a:spcAft>
            </a:pPr>
            <a:r>
              <a:rPr lang="ru-RU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 rot="10800000" flipV="1">
            <a:off x="2555776" y="970275"/>
            <a:ext cx="511256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Ожидаемые результаты</a:t>
            </a:r>
            <a:endParaRPr lang="ru-RU" sz="2800" dirty="0">
              <a:solidFill>
                <a:schemeClr val="accent3">
                  <a:lumMod val="50000"/>
                </a:schemeClr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95536" y="188640"/>
            <a:ext cx="8136904" cy="14754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endParaRPr lang="ru-RU" sz="2800" dirty="0" smtClean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endParaRPr lang="ru-RU" sz="2800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endParaRPr lang="ru-RU" sz="2800" dirty="0" smtClean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827584" y="1076878"/>
            <a:ext cx="7704856" cy="28584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endParaRPr lang="ru-RU" sz="2800" dirty="0" smtClean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2800" dirty="0" smtClean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2800" dirty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результате:</a:t>
            </a: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2800" dirty="0" smtClean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1.Территория </a:t>
            </a:r>
            <a:r>
              <a:rPr lang="ru-RU" sz="2800" dirty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станет чистой и   уютной;</a:t>
            </a:r>
            <a:endParaRPr lang="ru-RU" sz="2800" dirty="0">
              <a:solidFill>
                <a:schemeClr val="accent3">
                  <a:lumMod val="5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2800" dirty="0" smtClean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2.Клумбы </a:t>
            </a:r>
            <a:r>
              <a:rPr lang="ru-RU" sz="2800" dirty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 растения  будут  ухоженными;</a:t>
            </a: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2800" dirty="0" smtClean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3.На </a:t>
            </a:r>
            <a:r>
              <a:rPr lang="ru-RU" sz="2800" dirty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территории появятся </a:t>
            </a:r>
            <a:r>
              <a:rPr lang="ru-RU" sz="2800" dirty="0" smtClean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новые места </a:t>
            </a:r>
            <a:r>
              <a:rPr lang="ru-RU" sz="2800" dirty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для отдыха </a:t>
            </a:r>
            <a:endParaRPr lang="ru-RU" sz="2800" dirty="0">
              <a:solidFill>
                <a:schemeClr val="accent3">
                  <a:lumMod val="5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11884806"/>
      </p:ext>
    </p:extLst>
  </p:cSld>
  <p:clrMapOvr>
    <a:masterClrMapping/>
  </p:clrMapOvr>
  <p:transition advTm="6000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s://ds04.infourok.ru/uploads/ex/0637/00147896-b343af03/img1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6673" y="-22262"/>
            <a:ext cx="9210673" cy="7245424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285720" y="714356"/>
            <a:ext cx="7572428" cy="7817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80000"/>
              </a:lnSpc>
            </a:pPr>
            <a:endParaRPr lang="ru-RU" sz="2800" dirty="0">
              <a:solidFill>
                <a:srgbClr val="0066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80000"/>
              </a:lnSpc>
            </a:pPr>
            <a:endParaRPr lang="ru-RU" sz="2800" dirty="0">
              <a:solidFill>
                <a:srgbClr val="0066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286000" y="1752836"/>
            <a:ext cx="4572000" cy="374077"/>
          </a:xfrm>
          <a:prstGeom prst="rect">
            <a:avLst/>
          </a:prstGeom>
        </p:spPr>
        <p:txBody>
          <a:bodyPr>
            <a:spAutoFit/>
          </a:bodyPr>
          <a:lstStyle/>
          <a:p>
            <a:pPr indent="449580" algn="just">
              <a:lnSpc>
                <a:spcPct val="107000"/>
              </a:lnSpc>
              <a:spcAft>
                <a:spcPts val="0"/>
              </a:spcAft>
            </a:pPr>
            <a:r>
              <a:rPr lang="ru-RU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95536" y="188640"/>
            <a:ext cx="8136904" cy="47025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endParaRPr lang="ru-RU" sz="2800" dirty="0" smtClean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endParaRPr lang="ru-RU" sz="2800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endParaRPr lang="ru-RU" sz="2800" dirty="0" smtClean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endParaRPr lang="ru-RU" sz="2800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endParaRPr lang="ru-RU" sz="2800" dirty="0" smtClean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endParaRPr lang="ru-RU" sz="2800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endParaRPr lang="ru-RU" sz="2800" dirty="0" smtClean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endParaRPr lang="ru-RU" sz="2800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endParaRPr lang="ru-RU" sz="2800" dirty="0" smtClean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endParaRPr lang="ru-RU" sz="2800" dirty="0" smtClean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0" y="612845"/>
            <a:ext cx="9036496" cy="6740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Описание </a:t>
            </a:r>
            <a:r>
              <a:rPr lang="ru-RU" sz="2400" b="1" dirty="0" smtClean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проекта</a:t>
            </a:r>
          </a:p>
          <a:p>
            <a:r>
              <a:rPr lang="ru-RU" sz="2400" dirty="0" smtClean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Территория Псковского агротехнического колледжа</a:t>
            </a:r>
          </a:p>
          <a:p>
            <a:r>
              <a:rPr lang="ru-RU" sz="2400" dirty="0" smtClean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6 гектаров. На этой территории находятся учебные корпуса, мастерские и лаборатории. За многие годы территория менялась: старые растения </a:t>
            </a:r>
            <a:r>
              <a:rPr lang="ru-RU" sz="2400" dirty="0" smtClean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2400" dirty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новые сажали, старались  благоустроить отдельные места. Но только с помощью экологического отряда и поддержки администрации стало возможным в полной мере осуществлять задуманные идеи. Благодаря акциям «Чистый двор», «Обменяй макулатуру на саженцы», «Посади дерево», </a:t>
            </a:r>
            <a:r>
              <a:rPr lang="ru-RU" sz="2400" dirty="0" smtClean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организованными </a:t>
            </a:r>
            <a:r>
              <a:rPr lang="ru-RU" sz="2400" dirty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волонтёрами, удалось привлечь внимание студентов и сотрудников колледжа и обрести помощников в деле благоустройства территории. Часть саженцев  получили от участия в движении «Круг жизни», часть приобретали </a:t>
            </a:r>
            <a:r>
              <a:rPr lang="ru-RU" sz="2400" dirty="0" smtClean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благодаря </a:t>
            </a:r>
            <a:r>
              <a:rPr lang="ru-RU" sz="2400" dirty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администрации колледжа</a:t>
            </a:r>
            <a:r>
              <a:rPr lang="ru-RU" sz="2400" dirty="0" smtClean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 </a:t>
            </a:r>
            <a:r>
              <a:rPr lang="ru-RU" sz="2400" dirty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так же заинтересованной в благоустройстве </a:t>
            </a:r>
            <a:r>
              <a:rPr lang="ru-RU" sz="2400" dirty="0" smtClean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территории. </a:t>
            </a:r>
            <a:r>
              <a:rPr lang="ru-RU" sz="2400" dirty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</a:t>
            </a:r>
            <a:r>
              <a:rPr lang="ru-RU" sz="2400" dirty="0" smtClean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ассаду цветов выращивали в лаборатории «Сити фермерство». </a:t>
            </a:r>
            <a:r>
              <a:rPr lang="ru-RU" sz="2400" dirty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 высаживали растения под чутким вниманием волонтёров «всем миром»: и студенты, и сотрудники нашего учебного учреждения. 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2807535390"/>
      </p:ext>
    </p:extLst>
  </p:cSld>
  <p:clrMapOvr>
    <a:masterClrMapping/>
  </p:clrMapOvr>
  <p:transition advTm="6000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s://ds04.infourok.ru/uploads/ex/0637/00147896-b343af03/img1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41349" y="-24847"/>
            <a:ext cx="9210673" cy="7245424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285720" y="714356"/>
            <a:ext cx="7572428" cy="7817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80000"/>
              </a:lnSpc>
            </a:pPr>
            <a:endParaRPr lang="ru-RU" sz="2800" dirty="0">
              <a:solidFill>
                <a:srgbClr val="0066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80000"/>
              </a:lnSpc>
            </a:pPr>
            <a:endParaRPr lang="ru-RU" sz="2800" dirty="0">
              <a:solidFill>
                <a:srgbClr val="0066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286000" y="1752836"/>
            <a:ext cx="4572000" cy="374077"/>
          </a:xfrm>
          <a:prstGeom prst="rect">
            <a:avLst/>
          </a:prstGeom>
        </p:spPr>
        <p:txBody>
          <a:bodyPr>
            <a:spAutoFit/>
          </a:bodyPr>
          <a:lstStyle/>
          <a:p>
            <a:pPr indent="449580" algn="just">
              <a:lnSpc>
                <a:spcPct val="107000"/>
              </a:lnSpc>
              <a:spcAft>
                <a:spcPts val="0"/>
              </a:spcAft>
            </a:pPr>
            <a:r>
              <a:rPr lang="ru-RU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95536" y="188640"/>
            <a:ext cx="8136904" cy="47025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endParaRPr lang="ru-RU" sz="2800" dirty="0" smtClean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endParaRPr lang="ru-RU" sz="2800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endParaRPr lang="ru-RU" sz="2800" dirty="0" smtClean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endParaRPr lang="ru-RU" sz="2800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endParaRPr lang="ru-RU" sz="2800" dirty="0" smtClean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endParaRPr lang="ru-RU" sz="2800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endParaRPr lang="ru-RU" sz="2800" dirty="0" smtClean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endParaRPr lang="ru-RU" sz="2800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endParaRPr lang="ru-RU" sz="2800" dirty="0" smtClean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endParaRPr lang="ru-RU" sz="2800" dirty="0" smtClean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07504" y="612845"/>
            <a:ext cx="8784976" cy="63709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</a:t>
            </a:r>
            <a:r>
              <a:rPr lang="ru-RU" sz="2400" dirty="0" smtClean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 </a:t>
            </a:r>
            <a:r>
              <a:rPr lang="ru-RU" sz="2400" dirty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настоящее время территория стала очень </a:t>
            </a:r>
            <a:r>
              <a:rPr lang="ru-RU" sz="2400" dirty="0" smtClean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красивой! </a:t>
            </a:r>
          </a:p>
          <a:p>
            <a:r>
              <a:rPr lang="ru-RU" sz="2400" dirty="0" smtClean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Аллеи </a:t>
            </a:r>
            <a:r>
              <a:rPr lang="ru-RU" sz="2400" dirty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«Лиственничная», «Энергетиков», «Сирень Победы» пользуются у студентов, </a:t>
            </a:r>
            <a:r>
              <a:rPr lang="ru-RU" sz="2400" dirty="0" smtClean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населения, </a:t>
            </a:r>
            <a:r>
              <a:rPr lang="ru-RU" sz="2400" dirty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сотрудников особым  </a:t>
            </a:r>
            <a:r>
              <a:rPr lang="ru-RU" sz="2400" dirty="0" smtClean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вниманием. </a:t>
            </a:r>
            <a:r>
              <a:rPr lang="ru-RU" sz="2400" dirty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Там приятно прогуливаться, отдыхать на скамеечках, наслаждаясь пением птиц, редкими растениями и даже можно увидеть белочек. У центрального корпуса </a:t>
            </a:r>
            <a:r>
              <a:rPr lang="ru-RU" sz="2400" dirty="0" smtClean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расположены небывалой </a:t>
            </a:r>
            <a:r>
              <a:rPr lang="ru-RU" sz="2400" dirty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красоты </a:t>
            </a:r>
            <a:r>
              <a:rPr lang="ru-RU" sz="2400" dirty="0" smtClean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ухоженные голубые ели, </a:t>
            </a:r>
            <a:r>
              <a:rPr lang="ru-RU" sz="2400" dirty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клумбы, бордюры, дорожки, цветочные партеры</a:t>
            </a:r>
            <a:r>
              <a:rPr lang="ru-RU" sz="2400" dirty="0" smtClean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В 2020/21 </a:t>
            </a:r>
            <a:r>
              <a:rPr lang="ru-RU" sz="2400" dirty="0" err="1" smtClean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уч.году</a:t>
            </a:r>
            <a:r>
              <a:rPr lang="ru-RU" sz="2400" dirty="0" smtClean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у общежития </a:t>
            </a:r>
            <a:r>
              <a:rPr lang="ru-RU" sz="2400" dirty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посадили длинный ряд туй. А у лаборатории технологов подросли туи в волонтёрском уголке, которые первыми были посажены волонтёрами, созданного отряда. У мастерских отделения «Механизации» радуют глаз декоративные деревья. Много красивых мест теперь у нас на территории колледжа</a:t>
            </a:r>
            <a:r>
              <a:rPr lang="ru-RU" sz="2400" dirty="0" smtClean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ru-RU" sz="2400" dirty="0" smtClean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Но </a:t>
            </a:r>
            <a:r>
              <a:rPr lang="ru-RU" sz="2400" dirty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ещё и много разных идей по благоустройству территории. И мы обязательно осуществим их! Проект будет иметь продолжение.</a:t>
            </a:r>
          </a:p>
          <a:p>
            <a:endParaRPr lang="ru-RU" sz="2400" dirty="0">
              <a:solidFill>
                <a:schemeClr val="accent3">
                  <a:lumMod val="50000"/>
                </a:schemeClr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25264383"/>
      </p:ext>
    </p:extLst>
  </p:cSld>
  <p:clrMapOvr>
    <a:masterClrMapping/>
  </p:clrMapOvr>
  <p:transition advTm="6000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s://ds04.infourok.ru/uploads/ex/0637/00147896-b343af03/img1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48001"/>
            <a:ext cx="9189541" cy="6858001"/>
          </a:xfrm>
          <a:prstGeom prst="rect">
            <a:avLst/>
          </a:prstGeom>
          <a:noFill/>
        </p:spPr>
      </p:pic>
      <p:sp>
        <p:nvSpPr>
          <p:cNvPr id="17409" name="Rectangle 1"/>
          <p:cNvSpPr>
            <a:spLocks noChangeArrowheads="1"/>
          </p:cNvSpPr>
          <p:nvPr/>
        </p:nvSpPr>
        <p:spPr bwMode="auto">
          <a:xfrm>
            <a:off x="0" y="1031232"/>
            <a:ext cx="9144000" cy="2554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3200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3200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3200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3200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3200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</p:txBody>
      </p:sp>
      <p:pic>
        <p:nvPicPr>
          <p:cNvPr id="6" name="Рисунок 5" descr="C:\Users\Admin\Desktop\волонт.год 2020-21\круг жизни1\gnjL-io4kxE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1988840"/>
            <a:ext cx="7272808" cy="4536504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Прямоугольник 3"/>
          <p:cNvSpPr/>
          <p:nvPr/>
        </p:nvSpPr>
        <p:spPr>
          <a:xfrm rot="10800000" flipV="1">
            <a:off x="50803" y="620758"/>
            <a:ext cx="9138737" cy="11169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2800" b="1" dirty="0">
                <a:solidFill>
                  <a:schemeClr val="accent3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Саженцы голубой ели и </a:t>
            </a:r>
            <a:r>
              <a:rPr lang="ru-RU" sz="2800" b="1" dirty="0" smtClean="0">
                <a:solidFill>
                  <a:schemeClr val="accent3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горной сосны</a:t>
            </a:r>
            <a:r>
              <a:rPr lang="ru-RU" sz="2800" b="1" dirty="0">
                <a:solidFill>
                  <a:schemeClr val="accent3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endParaRPr lang="ru-RU" sz="2800" b="1" dirty="0" smtClean="0">
              <a:solidFill>
                <a:schemeClr val="accent3">
                  <a:lumMod val="75000"/>
                </a:schemeClr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2800" b="1" dirty="0" smtClean="0">
                <a:solidFill>
                  <a:schemeClr val="accent3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полученные за  </a:t>
            </a:r>
            <a:r>
              <a:rPr lang="ru-RU" sz="2800" b="1" dirty="0">
                <a:solidFill>
                  <a:schemeClr val="accent3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сдачу </a:t>
            </a:r>
            <a:r>
              <a:rPr lang="ru-RU" sz="2800" b="1" dirty="0" smtClean="0">
                <a:solidFill>
                  <a:schemeClr val="accent3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макулатуры в 2020/2021 </a:t>
            </a:r>
            <a:r>
              <a:rPr lang="ru-RU" sz="2800" b="1" dirty="0" err="1" smtClean="0">
                <a:solidFill>
                  <a:schemeClr val="accent3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уч.году</a:t>
            </a:r>
            <a:endParaRPr lang="ru-RU" sz="2800" b="1" dirty="0">
              <a:solidFill>
                <a:schemeClr val="accent3">
                  <a:lumMod val="75000"/>
                </a:schemeClr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 advTm="6000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s://ds04.infourok.ru/uploads/ex/0637/00147896-b343af03/img1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7120" y="0"/>
            <a:ext cx="9144000" cy="6858001"/>
          </a:xfrm>
          <a:prstGeom prst="rect">
            <a:avLst/>
          </a:prstGeom>
          <a:noFill/>
        </p:spPr>
      </p:pic>
      <p:sp>
        <p:nvSpPr>
          <p:cNvPr id="17409" name="Rectangle 1"/>
          <p:cNvSpPr>
            <a:spLocks noChangeArrowheads="1"/>
          </p:cNvSpPr>
          <p:nvPr/>
        </p:nvSpPr>
        <p:spPr bwMode="auto">
          <a:xfrm>
            <a:off x="0" y="1031232"/>
            <a:ext cx="9144000" cy="2554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3200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3200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3200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3200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3200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</p:txBody>
      </p:sp>
      <p:pic>
        <p:nvPicPr>
          <p:cNvPr id="6" name="Рисунок 5" descr="C:\Users\Admin\Desktop\волонт.год 2020-21\круг жизни1\IMG_9149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2532" y="2130425"/>
            <a:ext cx="5864696" cy="3961714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Прямоугольник 3"/>
          <p:cNvSpPr/>
          <p:nvPr/>
        </p:nvSpPr>
        <p:spPr>
          <a:xfrm rot="10800000" flipV="1">
            <a:off x="611560" y="-235389"/>
            <a:ext cx="7846640" cy="19148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endParaRPr lang="ru-RU" dirty="0" smtClean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2800" b="1" dirty="0" smtClean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Акция </a:t>
            </a:r>
            <a:r>
              <a:rPr lang="ru-RU" sz="2800" b="1" dirty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«Посади дерево»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800" b="1" dirty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Посадка саженцев голубой </a:t>
            </a:r>
            <a:r>
              <a:rPr lang="ru-RU" sz="2800" b="1" dirty="0" smtClean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ели </a:t>
            </a:r>
            <a:r>
              <a:rPr lang="ru-RU" sz="2800" b="1" dirty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 горной сосны</a:t>
            </a:r>
          </a:p>
        </p:txBody>
      </p:sp>
    </p:spTree>
  </p:cSld>
  <p:clrMapOvr>
    <a:masterClrMapping/>
  </p:clrMapOvr>
  <p:transition advTm="6000"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s://ds04.infourok.ru/uploads/ex/0637/00147896-b343af03/img1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0" y="214290"/>
            <a:ext cx="91440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Благоустройство  и поддержание чистоты </a:t>
            </a:r>
          </a:p>
          <a:p>
            <a:r>
              <a:rPr lang="ru-RU" sz="3200" b="1" dirty="0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на территории колледжа: акция «Чистый двор»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1772817"/>
            <a:ext cx="6480720" cy="4532740"/>
          </a:xfrm>
          <a:prstGeom prst="rect">
            <a:avLst/>
          </a:prstGeom>
        </p:spPr>
      </p:pic>
    </p:spTree>
  </p:cSld>
  <p:clrMapOvr>
    <a:masterClrMapping/>
  </p:clrMapOvr>
  <p:transition advTm="6000"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s://ds04.infourok.ru/uploads/ex/0637/00147896-b343af03/img1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3989"/>
            <a:ext cx="9429784" cy="6858001"/>
          </a:xfrm>
          <a:prstGeom prst="rect">
            <a:avLst/>
          </a:prstGeom>
          <a:noFill/>
        </p:spPr>
      </p:pic>
      <p:sp>
        <p:nvSpPr>
          <p:cNvPr id="17409" name="Rectangle 1"/>
          <p:cNvSpPr>
            <a:spLocks noChangeArrowheads="1"/>
          </p:cNvSpPr>
          <p:nvPr/>
        </p:nvSpPr>
        <p:spPr bwMode="auto">
          <a:xfrm>
            <a:off x="0" y="1031232"/>
            <a:ext cx="9144000" cy="2554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3200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3200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3200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3200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3200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6500" y="1808528"/>
            <a:ext cx="6656784" cy="4726829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251520" y="445066"/>
            <a:ext cx="8892480" cy="10143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800" dirty="0" smtClean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800" b="1" dirty="0" smtClean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Туи </a:t>
            </a:r>
            <a:r>
              <a:rPr lang="ru-RU" sz="2800" b="1" dirty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 </a:t>
            </a:r>
            <a:r>
              <a:rPr lang="ru-RU" sz="2800" b="1" dirty="0" smtClean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декоративные растения, посаженные волонтёрами  </a:t>
            </a:r>
            <a:r>
              <a:rPr lang="ru-RU" sz="2800" b="1" dirty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 </a:t>
            </a:r>
            <a:r>
              <a:rPr lang="ru-RU" sz="2800" b="1" dirty="0" smtClean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лаборатории «Сити фермерства» </a:t>
            </a:r>
            <a:endParaRPr lang="ru-RU" sz="2800" b="1" dirty="0">
              <a:solidFill>
                <a:schemeClr val="accent3">
                  <a:lumMod val="50000"/>
                </a:schemeClr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 advTm="6000"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s://ds04.infourok.ru/uploads/ex/0637/00147896-b343af03/img1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2286000" y="142853"/>
            <a:ext cx="45720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endParaRPr lang="ru-RU" dirty="0" smtClean="0">
              <a:latin typeface="Arial" pitchFamily="34" charset="0"/>
              <a:cs typeface="Arial" pitchFamily="34" charset="0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endParaRPr lang="ru-RU" dirty="0" smtClean="0">
              <a:latin typeface="Arial" pitchFamily="34" charset="0"/>
              <a:cs typeface="Arial" pitchFamily="34" charset="0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endParaRPr lang="ru-RU" dirty="0" smtClean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9652" y="2130425"/>
            <a:ext cx="2520280" cy="4293096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166820" y="2887627"/>
            <a:ext cx="4293098" cy="2762658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 rot="10800000" flipH="1" flipV="1">
            <a:off x="467544" y="-1862495"/>
            <a:ext cx="8928992" cy="50753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endParaRPr lang="ru-RU" dirty="0" smtClean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sz="2800" dirty="0" smtClean="0">
              <a:solidFill>
                <a:schemeClr val="accent3">
                  <a:lumMod val="50000"/>
                </a:schemeClr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sz="2800" dirty="0">
              <a:solidFill>
                <a:schemeClr val="accent3">
                  <a:lumMod val="50000"/>
                </a:schemeClr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sz="2800" dirty="0" smtClean="0">
              <a:solidFill>
                <a:schemeClr val="accent3">
                  <a:lumMod val="50000"/>
                </a:schemeClr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2800" b="1" dirty="0" smtClean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Территорию </a:t>
            </a:r>
            <a:r>
              <a:rPr lang="ru-RU" sz="2800" b="1" dirty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украшают бархатцы и </a:t>
            </a:r>
            <a:r>
              <a:rPr lang="ru-RU" sz="2800" b="1" dirty="0" smtClean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хризантемы, выращенные студентами специальности </a:t>
            </a:r>
          </a:p>
          <a:p>
            <a:r>
              <a:rPr lang="ru-RU" sz="2800" b="1" dirty="0" smtClean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2800" b="1" dirty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Технология производства и переработки </a:t>
            </a:r>
          </a:p>
          <a:p>
            <a:r>
              <a:rPr lang="ru-RU" sz="2800" b="1" dirty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сельскохозяйственной продукции»</a:t>
            </a:r>
          </a:p>
          <a:p>
            <a:r>
              <a:rPr lang="ru-RU" sz="2800" dirty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  <a:p>
            <a:r>
              <a:rPr lang="ru-RU" dirty="0"/>
              <a:t> 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ru-RU" sz="2800" dirty="0">
              <a:solidFill>
                <a:schemeClr val="accent3">
                  <a:lumMod val="50000"/>
                </a:schemeClr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49189420"/>
      </p:ext>
    </p:extLst>
  </p:cSld>
  <p:clrMapOvr>
    <a:masterClrMapping/>
  </p:clrMapOvr>
  <p:transition advTm="6000"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s://ds04.infourok.ru/uploads/ex/0637/00147896-b343af03/img1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288" y="0"/>
            <a:ext cx="9144000" cy="6858001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2286000" y="142853"/>
            <a:ext cx="45720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endParaRPr lang="ru-RU" dirty="0" smtClean="0">
              <a:latin typeface="Arial" pitchFamily="34" charset="0"/>
              <a:cs typeface="Arial" pitchFamily="34" charset="0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endParaRPr lang="ru-RU" dirty="0" smtClean="0">
              <a:latin typeface="Arial" pitchFamily="34" charset="0"/>
              <a:cs typeface="Arial" pitchFamily="34" charset="0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endParaRPr lang="ru-RU" dirty="0" smtClean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16982" y="1945569"/>
            <a:ext cx="2461936" cy="4505551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5714" y="1945570"/>
            <a:ext cx="2321986" cy="4625752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 rot="10800000" flipV="1">
            <a:off x="1547664" y="649695"/>
            <a:ext cx="5400600" cy="10143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800" b="1" dirty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Территорию украшают  </a:t>
            </a:r>
            <a:r>
              <a:rPr lang="ru-RU" sz="2800" b="1" dirty="0" smtClean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цветы, </a:t>
            </a:r>
            <a:r>
              <a:rPr lang="ru-RU" sz="2800" b="1" dirty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посаженные волонтёрами</a:t>
            </a:r>
          </a:p>
        </p:txBody>
      </p:sp>
    </p:spTree>
    <p:extLst>
      <p:ext uri="{BB962C8B-B14F-4D97-AF65-F5344CB8AC3E}">
        <p14:creationId xmlns:p14="http://schemas.microsoft.com/office/powerpoint/2010/main" val="3678688411"/>
      </p:ext>
    </p:extLst>
  </p:cSld>
  <p:clrMapOvr>
    <a:masterClrMapping/>
  </p:clrMapOvr>
  <p:transition advTm="6000"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s://ds04.infourok.ru/uploads/ex/0637/00147896-b343af03/img1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84667"/>
            <a:ext cx="9144000" cy="6858001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4479634" y="3244334"/>
            <a:ext cx="18473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endParaRPr lang="ru-RU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230735" y="357166"/>
            <a:ext cx="268252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07504" y="714357"/>
            <a:ext cx="903649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Участие </a:t>
            </a:r>
            <a:r>
              <a:rPr lang="ru-RU" sz="2800" b="1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эковолонтёров</a:t>
            </a:r>
            <a:r>
              <a:rPr lang="ru-RU" sz="28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в движении  «Круг жизни»</a:t>
            </a:r>
          </a:p>
          <a:p>
            <a:pPr algn="ctr"/>
            <a:r>
              <a:rPr lang="ru-RU" sz="28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Акция: Обменяй макулатуру на саженцы, 29.04.2021 г.</a:t>
            </a:r>
            <a:endParaRPr lang="ru-RU" sz="2800" dirty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" name="Рисунок 9" descr="C:\Users\Admin\Desktop\круг саженцы\IMG_9763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2348880"/>
            <a:ext cx="6624736" cy="432048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6000"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s://ds04.infourok.ru/uploads/ex/0637/00147896-b343af03/img1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371" y="-1"/>
            <a:ext cx="9144000" cy="6858001"/>
          </a:xfrm>
          <a:prstGeom prst="rect">
            <a:avLst/>
          </a:prstGeom>
          <a:noFill/>
        </p:spPr>
      </p:pic>
      <p:pic>
        <p:nvPicPr>
          <p:cNvPr id="6" name="Рисунок 5" descr="C:\Users\Admin\Desktop\Новая папка\IMG_5473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91680" y="2896924"/>
            <a:ext cx="5400600" cy="36284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Прямоугольник 3"/>
          <p:cNvSpPr/>
          <p:nvPr/>
        </p:nvSpPr>
        <p:spPr>
          <a:xfrm>
            <a:off x="179512" y="621266"/>
            <a:ext cx="820891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АКЦИЯ: «Посади дерево»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107504" y="1690883"/>
            <a:ext cx="871296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</a:t>
            </a:r>
            <a:r>
              <a:rPr lang="ru-RU" sz="28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Директор </a:t>
            </a:r>
            <a:r>
              <a:rPr lang="ru-RU" sz="2800" b="1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колледжа </a:t>
            </a:r>
            <a:r>
              <a:rPr lang="ru-RU" sz="2800" b="1" dirty="0" err="1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Янкин</a:t>
            </a:r>
            <a:r>
              <a:rPr lang="ru-RU" sz="2800" b="1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Сергей Алексеевич </a:t>
            </a:r>
            <a:r>
              <a:rPr lang="ru-RU" sz="28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участвует </a:t>
            </a:r>
            <a:r>
              <a:rPr lang="ru-RU" sz="2800" b="1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 посадке деревьев </a:t>
            </a:r>
            <a:r>
              <a:rPr lang="ru-RU" sz="28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вместе со студентами</a:t>
            </a:r>
            <a:endParaRPr lang="ru-RU" sz="2800" b="1" dirty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Tm="6000"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s://ds04.infourok.ru/uploads/ex/0637/00147896-b343af03/img1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  <p:pic>
        <p:nvPicPr>
          <p:cNvPr id="7" name="Рисунок 6" descr="C:\Users\Admin\Desktop\Новая папка\IMG_5435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71600" y="1988840"/>
            <a:ext cx="6584776" cy="45193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Прямоугольник 7"/>
          <p:cNvSpPr/>
          <p:nvPr/>
        </p:nvSpPr>
        <p:spPr>
          <a:xfrm>
            <a:off x="0" y="285728"/>
            <a:ext cx="91440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Участие групп колледжа в акции :</a:t>
            </a:r>
          </a:p>
          <a:p>
            <a:pPr algn="ctr"/>
            <a:r>
              <a:rPr lang="ru-RU" sz="2800" b="1" dirty="0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 «Посади дерево»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Tm="6000"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s://ds04.infourok.ru/uploads/ex/0637/00147896-b343af03/img1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  <p:sp>
        <p:nvSpPr>
          <p:cNvPr id="32769" name="Rectangle 1"/>
          <p:cNvSpPr>
            <a:spLocks noChangeArrowheads="1"/>
          </p:cNvSpPr>
          <p:nvPr/>
        </p:nvSpPr>
        <p:spPr bwMode="auto">
          <a:xfrm>
            <a:off x="642910" y="512895"/>
            <a:ext cx="8143932" cy="56323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0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Ежегодно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на территории Псковского агротехнического колледжа студенты </a:t>
            </a:r>
            <a:r>
              <a:rPr lang="ru-RU" sz="20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высаживают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саженцы туй и декоративных растений.</a:t>
            </a:r>
            <a:r>
              <a:rPr kumimoji="0" lang="ru-RU" sz="20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Отряд «Надежда» – активный участник движения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«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Круг жизни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»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 </a:t>
            </a:r>
            <a:r>
              <a:rPr lang="ru-RU" sz="20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туденты, преподаватели и сотрудники  колледжа собрали 2 тонны </a:t>
            </a:r>
            <a:r>
              <a:rPr lang="ru-RU" sz="20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00 килограммов макулатуры, которую волонтёры рассортировали , сдали и обменяли на саженцы. Посадку осуществляли всем коллективом Псковского агротехнического колледжа. Праздник открыл директор колледжа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Янкин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Сергей Алексеевич: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000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«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Надеюсь, эта акция найдет отклик у студентов, жителей нашего микрорайона , - отметил  Сергей Алексеевич. Мы призываем каждого из вас беречь родную природу, не ломать деревья и не разбрасывать мусор. Хочется, чтобы люди  дышали чистым воздухом и гуляли по аккуратным зеленым аллеям. Давайте беречь природу   вместе!»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0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Благодаря акциям, организованными волонтёрами , территория колледжа становится всё краше. Появились уголки с клумбами цветов и скамейками для отдыха, подросла аллея «Энергетиков» и ухожена столетняя Лиственничная аллея, появился уголок «Сирень Победы», посвящённый 75-летию Победы в ВОВ.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33254262"/>
      </p:ext>
    </p:extLst>
  </p:cSld>
  <p:clrMapOvr>
    <a:masterClrMapping/>
  </p:clrMapOvr>
  <p:transition advTm="6000"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s://ds04.infourok.ru/uploads/ex/0637/00147896-b343af03/img1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1880068"/>
            <a:ext cx="6984776" cy="4645276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179512" y="404664"/>
            <a:ext cx="8964488" cy="14754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800" b="1" dirty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Участие в проекте «Зелёная область», инициированном </a:t>
            </a:r>
            <a:r>
              <a:rPr lang="ru-RU" sz="2800" b="1" dirty="0" smtClean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800" b="1" dirty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губернатором Ведерниковым М.Ю</a:t>
            </a:r>
            <a:r>
              <a:rPr lang="ru-RU" sz="2800" b="1" dirty="0" smtClean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., июнь 2021 г.</a:t>
            </a:r>
            <a:endParaRPr lang="ru-RU" sz="2800" b="1" dirty="0">
              <a:solidFill>
                <a:schemeClr val="accent3">
                  <a:lumMod val="50000"/>
                </a:schemeClr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92585893"/>
      </p:ext>
    </p:extLst>
  </p:cSld>
  <p:clrMapOvr>
    <a:masterClrMapping/>
  </p:clrMapOvr>
  <p:transition advTm="6000"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s://ds04.infourok.ru/uploads/ex/0637/00147896-b343af03/img1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029" y="0"/>
            <a:ext cx="9144000" cy="6858001"/>
          </a:xfrm>
          <a:prstGeom prst="rect">
            <a:avLst/>
          </a:prstGeom>
          <a:noFill/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1771" y="2485689"/>
            <a:ext cx="8172400" cy="433197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1331640" y="930397"/>
            <a:ext cx="6480720" cy="14754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800" dirty="0" smtClean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ru-RU" sz="2800" b="1" dirty="0" smtClean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Уголок </a:t>
            </a:r>
            <a:r>
              <a:rPr lang="ru-RU" sz="2800" b="1" dirty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для отдыха у главного корпуса Псковского агротехнического </a:t>
            </a:r>
            <a:r>
              <a:rPr lang="ru-RU" sz="2800" b="1" dirty="0" smtClean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колледжа появился в 2020/21 </a:t>
            </a:r>
            <a:r>
              <a:rPr lang="ru-RU" sz="2800" b="1" dirty="0" err="1" smtClean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уч.году</a:t>
            </a:r>
            <a:endParaRPr lang="ru-RU" sz="2800" b="1" dirty="0">
              <a:solidFill>
                <a:schemeClr val="accent3">
                  <a:lumMod val="50000"/>
                </a:schemeClr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28253446"/>
      </p:ext>
    </p:extLst>
  </p:cSld>
  <p:clrMapOvr>
    <a:masterClrMapping/>
  </p:clrMapOvr>
  <p:transition advTm="6000"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s://ds04.infourok.ru/uploads/ex/0637/00147896-b343af03/img1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902" y="-1"/>
            <a:ext cx="9144000" cy="6858001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 rot="10800000" flipV="1">
            <a:off x="-36512" y="-25257"/>
            <a:ext cx="9180512" cy="16805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endParaRPr lang="ru-RU" sz="2800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2800" b="1" dirty="0" smtClean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Места </a:t>
            </a:r>
            <a:r>
              <a:rPr lang="ru-RU" sz="2800" b="1" dirty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отдыха </a:t>
            </a:r>
            <a:r>
              <a:rPr lang="ru-RU" sz="2800" b="1" dirty="0" smtClean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 территории колледжа 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2800" b="1" dirty="0" smtClean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для студентов, сотрудников, населения микрорайона </a:t>
            </a:r>
            <a:endParaRPr lang="ru-RU" sz="2800" b="1" dirty="0">
              <a:solidFill>
                <a:schemeClr val="accent3">
                  <a:lumMod val="50000"/>
                </a:schemeClr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632" y="2130424"/>
            <a:ext cx="6572182" cy="41068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4473082"/>
      </p:ext>
    </p:extLst>
  </p:cSld>
  <p:clrMapOvr>
    <a:masterClrMapping/>
  </p:clrMapOvr>
  <p:transition advTm="6000"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s://ds04.infourok.ru/uploads/ex/0637/00147896-b343af03/img1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  <p:sp>
        <p:nvSpPr>
          <p:cNvPr id="30721" name="Rectangle 1"/>
          <p:cNvSpPr>
            <a:spLocks noChangeArrowheads="1"/>
          </p:cNvSpPr>
          <p:nvPr/>
        </p:nvSpPr>
        <p:spPr bwMode="auto">
          <a:xfrm>
            <a:off x="214282" y="629094"/>
            <a:ext cx="8822214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В </a:t>
            </a:r>
            <a:r>
              <a:rPr kumimoji="0" lang="ru-RU" sz="2800" b="1" i="0" u="none" strike="noStrike" cap="none" normalizeH="0" baseline="0" smtClean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сентябре 2021 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года новые волонтёры пополнили наш отряд. Активно участвовали в посадке туй группа первокурсников.</a:t>
            </a:r>
            <a:endParaRPr kumimoji="0" lang="ru-RU" sz="2800" b="1" i="0" u="none" strike="noStrike" cap="none" normalizeH="0" baseline="0" dirty="0" smtClean="0">
              <a:ln>
                <a:noFill/>
              </a:ln>
              <a:solidFill>
                <a:schemeClr val="accent3">
                  <a:lumMod val="50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30722" name="Picture 2" descr="C:\Users\Admin\Desktop\13-11 туи сажает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282" y="2852936"/>
            <a:ext cx="4141694" cy="3219270"/>
          </a:xfrm>
          <a:prstGeom prst="rect">
            <a:avLst/>
          </a:prstGeom>
          <a:noFill/>
        </p:spPr>
      </p:pic>
      <p:pic>
        <p:nvPicPr>
          <p:cNvPr id="30723" name="Picture 3" descr="C:\Users\Admin\Desktop\13-11 туи сажает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99992" y="2852936"/>
            <a:ext cx="4358288" cy="3219270"/>
          </a:xfrm>
          <a:prstGeom prst="rect">
            <a:avLst/>
          </a:prstGeom>
          <a:noFill/>
        </p:spPr>
      </p:pic>
    </p:spTree>
  </p:cSld>
  <p:clrMapOvr>
    <a:masterClrMapping/>
  </p:clrMapOvr>
  <p:transition advTm="6000"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s://ds04.infourok.ru/uploads/ex/0637/00147896-b343af03/img1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  <p:sp>
        <p:nvSpPr>
          <p:cNvPr id="17409" name="Rectangle 1"/>
          <p:cNvSpPr>
            <a:spLocks noChangeArrowheads="1"/>
          </p:cNvSpPr>
          <p:nvPr/>
        </p:nvSpPr>
        <p:spPr bwMode="auto">
          <a:xfrm>
            <a:off x="0" y="1031232"/>
            <a:ext cx="9144000" cy="2554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3200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3200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3200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3200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3200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195733" y="581821"/>
            <a:ext cx="5112571" cy="6192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3200" b="1" dirty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Аллея «Энергетиков»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7241" y="2420887"/>
            <a:ext cx="4608512" cy="3222685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397" y="2404270"/>
            <a:ext cx="4032448" cy="3252913"/>
          </a:xfrm>
          <a:prstGeom prst="rect">
            <a:avLst/>
          </a:prstGeom>
        </p:spPr>
      </p:pic>
    </p:spTree>
  </p:cSld>
  <p:clrMapOvr>
    <a:masterClrMapping/>
  </p:clrMapOvr>
  <p:transition advTm="6000"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s://ds04.infourok.ru/uploads/ex/0637/00147896-b343af03/img1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  <p:sp>
        <p:nvSpPr>
          <p:cNvPr id="17409" name="Rectangle 1"/>
          <p:cNvSpPr>
            <a:spLocks noChangeArrowheads="1"/>
          </p:cNvSpPr>
          <p:nvPr/>
        </p:nvSpPr>
        <p:spPr bwMode="auto">
          <a:xfrm>
            <a:off x="0" y="1031232"/>
            <a:ext cx="9144000" cy="2554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3200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3200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3200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3200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3200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 rot="10800000" flipH="1" flipV="1">
            <a:off x="2699792" y="949776"/>
            <a:ext cx="6624735" cy="5222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800" b="1" dirty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Аллея «Лиственничная»</a:t>
            </a:r>
          </a:p>
        </p:txBody>
      </p:sp>
      <p:pic>
        <p:nvPicPr>
          <p:cNvPr id="7" name="Picture 3" descr="C:\Users\Admin\Desktop\IMG_347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2718096" y="1817887"/>
            <a:ext cx="3726112" cy="4680519"/>
          </a:xfrm>
          <a:prstGeom prst="rect">
            <a:avLst/>
          </a:prstGeom>
          <a:noFill/>
        </p:spPr>
      </p:pic>
    </p:spTree>
  </p:cSld>
  <p:clrMapOvr>
    <a:masterClrMapping/>
  </p:clrMapOvr>
  <p:transition advTm="6000"/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s://ds04.infourok.ru/uploads/ex/0637/00147896-b343af03/img1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998"/>
            <a:ext cx="9286844" cy="6858001"/>
          </a:xfrm>
          <a:prstGeom prst="rect">
            <a:avLst/>
          </a:prstGeom>
          <a:noFill/>
        </p:spPr>
      </p:pic>
      <p:sp>
        <p:nvSpPr>
          <p:cNvPr id="2051" name="Rectangle 3"/>
          <p:cNvSpPr>
            <a:spLocks noChangeArrowheads="1"/>
          </p:cNvSpPr>
          <p:nvPr/>
        </p:nvSpPr>
        <p:spPr bwMode="auto">
          <a:xfrm>
            <a:off x="142844" y="457700"/>
            <a:ext cx="821537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rgbClr val="00B05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 rot="10800000" flipH="1" flipV="1">
            <a:off x="685800" y="625915"/>
            <a:ext cx="7918648" cy="5222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2800" b="1" dirty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«Сирень Победы</a:t>
            </a:r>
            <a:r>
              <a:rPr lang="ru-RU" sz="2800" b="1" dirty="0" smtClean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»</a:t>
            </a:r>
            <a:endParaRPr lang="ru-RU" sz="2800" b="1" dirty="0">
              <a:solidFill>
                <a:schemeClr val="accent3">
                  <a:lumMod val="50000"/>
                </a:schemeClr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Picture 2" descr="https://sun9-9.userapi.com/impg/2sgKH-h91wU8gub7b0HGxAbIhnnMV7yGYEC52A/jctc7Xo39eM.jpg?size=758x1600&amp;quality=96&amp;sign=8112f72ab4cc40b9ef2ccfe01d102d48&amp;type=album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1700527"/>
            <a:ext cx="4320480" cy="47838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6000"/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s://ds04.infourok.ru/uploads/ex/0637/00147896-b343af03/img1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1285852" y="785794"/>
            <a:ext cx="628654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2769" name="Rectangle 1"/>
          <p:cNvSpPr>
            <a:spLocks noChangeArrowheads="1"/>
          </p:cNvSpPr>
          <p:nvPr/>
        </p:nvSpPr>
        <p:spPr bwMode="auto">
          <a:xfrm>
            <a:off x="500034" y="758704"/>
            <a:ext cx="8501122" cy="60016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Нашему колледжу исполнилось 118 лет! И на территории агротехнического колледжа находится  парк, в котором люди нашего микрорайона любят гулять. В этом парке есть аллея из вековых  лиственниц,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«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древние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»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туи, декоративные и редкие деревья. Часто можно увидеть белочек и редких птиц. Парк старинный  и очень красивый. И волонтёры отряда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«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Надежда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»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ухаживают за ним: убирают  опавшую листву весной и осенью, вырезают сухостой. </a:t>
            </a:r>
            <a:r>
              <a:rPr lang="ru-RU" sz="2400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олонтёры отряда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«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Надежда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»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ru-RU" sz="2400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выступили с инициативой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создать </a:t>
            </a:r>
            <a:r>
              <a:rPr kumimoji="0" lang="ru-RU" sz="2400" b="0" i="0" u="none" strike="noStrike" cap="none" normalizeH="0" dirty="0" smtClean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проект, </a:t>
            </a:r>
            <a:r>
              <a:rPr lang="ru-RU" sz="2400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реализация которого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позволит  привлечь </a:t>
            </a:r>
            <a:r>
              <a:rPr lang="ru-RU" sz="2400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сотрудников и студентов колледжа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к благоустройству  парка.</a:t>
            </a:r>
            <a:r>
              <a:rPr kumimoji="0" lang="ru-RU" sz="2400" b="0" i="0" u="none" strike="noStrike" cap="none" normalizeH="0" dirty="0" smtClean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Проведена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большая работа по изучению истории образования этого парка.  Память должна передаваться из поколения в поколение и волонтёры готовы осуществить эту  мечту.  Каждую </a:t>
            </a:r>
            <a:r>
              <a:rPr lang="ru-RU" sz="2400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сень  ребята вывешивают кормушки для птиц. Весной 2021 года 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«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разбили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»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цветочные клумбы, на которых посадили цветы,   изготовили и поставили удобные скамейки. 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accent3">
                  <a:lumMod val="50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2770" name="Rectangle 2"/>
          <p:cNvSpPr>
            <a:spLocks noChangeArrowheads="1"/>
          </p:cNvSpPr>
          <p:nvPr/>
        </p:nvSpPr>
        <p:spPr bwMode="auto">
          <a:xfrm>
            <a:off x="785786" y="-286091"/>
            <a:ext cx="7500990" cy="15081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«</a:t>
            </a:r>
            <a:r>
              <a:rPr lang="ru-RU" sz="28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Завещано беречь нам этот мир!»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Tm="6000"/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s://ds04.infourok.ru/uploads/ex/0637/00147896-b343af03/img1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1088"/>
            <a:ext cx="9144000" cy="6858001"/>
          </a:xfrm>
          <a:prstGeom prst="rect">
            <a:avLst/>
          </a:prstGeom>
          <a:noFill/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1844824"/>
            <a:ext cx="7416824" cy="4620002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755576" y="1007016"/>
            <a:ext cx="6552728" cy="5222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2800" b="1" dirty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Осень украсила нашу территорию</a:t>
            </a:r>
          </a:p>
        </p:txBody>
      </p:sp>
    </p:spTree>
    <p:extLst>
      <p:ext uri="{BB962C8B-B14F-4D97-AF65-F5344CB8AC3E}">
        <p14:creationId xmlns:p14="http://schemas.microsoft.com/office/powerpoint/2010/main" val="2064378732"/>
      </p:ext>
    </p:extLst>
  </p:cSld>
  <p:clrMapOvr>
    <a:masterClrMapping/>
  </p:clrMapOvr>
  <p:transition advTm="6000"/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s://ds04.infourok.ru/uploads/ex/0637/00147896-b343af03/img1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0" y="571480"/>
            <a:ext cx="9144000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sz="3600" b="1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Отряд активный участник движения   </a:t>
            </a:r>
          </a:p>
          <a:p>
            <a:pPr algn="ctr"/>
            <a:r>
              <a:rPr lang="ru-RU" sz="3600" b="1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«Круг жизни»</a:t>
            </a:r>
          </a:p>
          <a:p>
            <a:pPr algn="ctr"/>
            <a:r>
              <a:rPr lang="ru-RU" sz="2000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Акция: Обменяй макулатуру на саженцы</a:t>
            </a:r>
          </a:p>
          <a:p>
            <a:pPr algn="ctr"/>
            <a:r>
              <a:rPr lang="ru-RU" sz="2000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(волонтёры собрали 1400 кг. макулатуры в 2020 году и 800 кг. - в 2021году и обменяли на саженцы туй и декоративные растения для  территории колледжа)</a:t>
            </a:r>
            <a:endParaRPr lang="ru-RU" sz="2000" dirty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5816" y="2700834"/>
            <a:ext cx="3312368" cy="3882432"/>
          </a:xfrm>
          <a:prstGeom prst="rect">
            <a:avLst/>
          </a:prstGeom>
        </p:spPr>
      </p:pic>
    </p:spTree>
  </p:cSld>
  <p:clrMapOvr>
    <a:masterClrMapping/>
  </p:clrMapOvr>
  <p:transition advTm="6000"/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s://ds04.infourok.ru/uploads/ex/0637/00147896-b343af03/img1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4282"/>
            <a:ext cx="9144000" cy="6858001"/>
          </a:xfrm>
          <a:prstGeom prst="rect">
            <a:avLst/>
          </a:prstGeom>
          <a:noFill/>
        </p:spPr>
      </p:pic>
      <p:sp>
        <p:nvSpPr>
          <p:cNvPr id="17409" name="Rectangle 1"/>
          <p:cNvSpPr>
            <a:spLocks noChangeArrowheads="1"/>
          </p:cNvSpPr>
          <p:nvPr/>
        </p:nvSpPr>
        <p:spPr bwMode="auto">
          <a:xfrm>
            <a:off x="0" y="1463912"/>
            <a:ext cx="9144000" cy="8925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3200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748" y="3054116"/>
            <a:ext cx="4248472" cy="2950585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3476" y="3048619"/>
            <a:ext cx="3999004" cy="2924944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 rot="10800000" flipH="1" flipV="1">
            <a:off x="1115616" y="610817"/>
            <a:ext cx="648072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Акция </a:t>
            </a:r>
            <a:r>
              <a:rPr lang="ru-RU" sz="2800" b="1" dirty="0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«Добрые крышечки» и </a:t>
            </a:r>
          </a:p>
          <a:p>
            <a:pPr algn="ctr"/>
            <a:r>
              <a:rPr lang="ru-RU" sz="2800" b="1" dirty="0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«Сдай батарейку – спаси ёжика»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Tm="6000"/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s://ds04.infourok.ru/uploads/ex/0637/00147896-b343af03/img1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  <p:sp>
        <p:nvSpPr>
          <p:cNvPr id="8" name="Прямоугольник 7"/>
          <p:cNvSpPr/>
          <p:nvPr/>
        </p:nvSpPr>
        <p:spPr>
          <a:xfrm>
            <a:off x="-27221" y="285729"/>
            <a:ext cx="8847693" cy="15081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2800" dirty="0" smtClean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32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Благодарности волонтёрам за участие</a:t>
            </a:r>
          </a:p>
          <a:p>
            <a:pPr algn="ctr"/>
            <a:r>
              <a:rPr lang="ru-RU" sz="32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в Акции : «Обменяй макулатуру на саженцы»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95" y="2065535"/>
            <a:ext cx="3002537" cy="4245401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7600" y="2065535"/>
            <a:ext cx="3058939" cy="4245401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84848" y="2053249"/>
            <a:ext cx="3186373" cy="4257687"/>
          </a:xfrm>
          <a:prstGeom prst="rect">
            <a:avLst/>
          </a:prstGeom>
        </p:spPr>
      </p:pic>
    </p:spTree>
  </p:cSld>
  <p:clrMapOvr>
    <a:masterClrMapping/>
  </p:clrMapOvr>
  <p:transition advTm="6000"/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s://ds04.infourok.ru/uploads/ex/0637/00147896-b343af03/img1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715544" y="285729"/>
            <a:ext cx="9144000" cy="6858001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 rot="10800000" flipH="1" flipV="1">
            <a:off x="1691681" y="897953"/>
            <a:ext cx="561662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altLang="ru-RU" sz="3200" b="1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Спасибо за внимание!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685800" y="2274838"/>
            <a:ext cx="7630616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altLang="ru-RU" sz="3200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ГБПОУ ПО «Псковский агротехнический колледж»</a:t>
            </a:r>
          </a:p>
          <a:p>
            <a:pPr algn="ctr"/>
            <a:r>
              <a:rPr lang="ru-RU" altLang="ru-RU" sz="3200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(8112) 791600 </a:t>
            </a:r>
            <a:r>
              <a:rPr lang="en-US" altLang="ru-RU" sz="3200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ru-RU" altLang="ru-RU" sz="3200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ru-RU" sz="3200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org1010@pskovedu.ru       psksht.ru</a:t>
            </a:r>
            <a:endParaRPr lang="ru-RU" altLang="ru-RU" sz="3200" dirty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altLang="ru-RU" sz="3200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Директор : </a:t>
            </a:r>
            <a:r>
              <a:rPr lang="ru-RU" altLang="ru-RU" sz="3200" dirty="0" err="1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Янкин</a:t>
            </a:r>
            <a:r>
              <a:rPr lang="ru-RU" altLang="ru-RU" sz="3200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Сергей Алексеевич</a:t>
            </a:r>
          </a:p>
          <a:p>
            <a:pPr algn="ctr"/>
            <a:r>
              <a:rPr lang="ru-RU" altLang="ru-RU" sz="3200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Руководитель волонтёрского </a:t>
            </a:r>
            <a:r>
              <a:rPr lang="ru-RU" altLang="ru-RU" sz="3200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sz="3200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отряда «Надежда»: </a:t>
            </a:r>
            <a:r>
              <a:rPr lang="ru-RU" altLang="ru-RU" sz="3200" dirty="0" err="1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Фуфаева</a:t>
            </a:r>
            <a:r>
              <a:rPr lang="ru-RU" altLang="ru-RU" sz="3200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Наталья Викторовна</a:t>
            </a:r>
            <a:endParaRPr lang="ru-RU" sz="3200" dirty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14810622"/>
      </p:ext>
    </p:extLst>
  </p:cSld>
  <p:clrMapOvr>
    <a:masterClrMapping/>
  </p:clrMapOvr>
  <p:transition advTm="6000"/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1365</TotalTime>
  <Words>1540</Words>
  <Application>Microsoft Office PowerPoint</Application>
  <PresentationFormat>Экран (4:3)</PresentationFormat>
  <Paragraphs>245</Paragraphs>
  <Slides>35</Slides>
  <Notes>4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35</vt:i4>
      </vt:variant>
    </vt:vector>
  </HeadingPairs>
  <TitlesOfParts>
    <vt:vector size="39" baseType="lpstr">
      <vt:lpstr>Arial</vt:lpstr>
      <vt:lpstr>Calibri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Reanimator Extreme Edition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Admin</dc:creator>
  <cp:lastModifiedBy>Admin</cp:lastModifiedBy>
  <cp:revision>334</cp:revision>
  <dcterms:created xsi:type="dcterms:W3CDTF">2019-07-15T20:45:18Z</dcterms:created>
  <dcterms:modified xsi:type="dcterms:W3CDTF">2022-01-23T18:42:29Z</dcterms:modified>
</cp:coreProperties>
</file>