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844" r:id="rId1"/>
  </p:sldMasterIdLst>
  <p:notesMasterIdLst>
    <p:notesMasterId r:id="rId17"/>
  </p:notesMasterIdLst>
  <p:handoutMasterIdLst>
    <p:handoutMasterId r:id="rId18"/>
  </p:handoutMasterIdLst>
  <p:sldIdLst>
    <p:sldId id="275" r:id="rId2"/>
    <p:sldId id="280" r:id="rId3"/>
    <p:sldId id="304" r:id="rId4"/>
    <p:sldId id="305" r:id="rId5"/>
    <p:sldId id="258" r:id="rId6"/>
    <p:sldId id="257" r:id="rId7"/>
    <p:sldId id="306" r:id="rId8"/>
    <p:sldId id="307" r:id="rId9"/>
    <p:sldId id="312" r:id="rId10"/>
    <p:sldId id="308" r:id="rId11"/>
    <p:sldId id="309" r:id="rId12"/>
    <p:sldId id="310" r:id="rId13"/>
    <p:sldId id="311" r:id="rId14"/>
    <p:sldId id="272" r:id="rId15"/>
    <p:sldId id="313" r:id="rId16"/>
  </p:sldIdLst>
  <p:sldSz cx="9144000" cy="6858000" type="screen4x3"/>
  <p:notesSz cx="9144000" cy="6858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defRPr sz="4400" b="1" kern="1200">
        <a:solidFill>
          <a:schemeClr val="bg1"/>
        </a:solidFill>
        <a:latin typeface="Trebuchet MS" pitchFamily="34" charset="0"/>
        <a:ea typeface="SimSun" pitchFamily="2" charset="-122"/>
        <a:cs typeface="Arial" charset="0"/>
      </a:defRPr>
    </a:lvl1pPr>
    <a:lvl2pPr marL="742950" indent="-285750" algn="l" defTabSz="449263" rtl="0" fontAlgn="base">
      <a:spcBef>
        <a:spcPct val="0"/>
      </a:spcBef>
      <a:spcAft>
        <a:spcPct val="0"/>
      </a:spcAft>
      <a:defRPr sz="4400" b="1" kern="1200">
        <a:solidFill>
          <a:schemeClr val="bg1"/>
        </a:solidFill>
        <a:latin typeface="Trebuchet MS" pitchFamily="34" charset="0"/>
        <a:ea typeface="SimSun" pitchFamily="2" charset="-122"/>
        <a:cs typeface="Arial" charset="0"/>
      </a:defRPr>
    </a:lvl2pPr>
    <a:lvl3pPr marL="1143000" indent="-228600" algn="l" defTabSz="449263" rtl="0" fontAlgn="base">
      <a:spcBef>
        <a:spcPct val="0"/>
      </a:spcBef>
      <a:spcAft>
        <a:spcPct val="0"/>
      </a:spcAft>
      <a:defRPr sz="4400" b="1" kern="1200">
        <a:solidFill>
          <a:schemeClr val="bg1"/>
        </a:solidFill>
        <a:latin typeface="Trebuchet MS" pitchFamily="34" charset="0"/>
        <a:ea typeface="SimSun" pitchFamily="2" charset="-122"/>
        <a:cs typeface="Arial" charset="0"/>
      </a:defRPr>
    </a:lvl3pPr>
    <a:lvl4pPr marL="1600200" indent="-228600" algn="l" defTabSz="449263" rtl="0" fontAlgn="base">
      <a:spcBef>
        <a:spcPct val="0"/>
      </a:spcBef>
      <a:spcAft>
        <a:spcPct val="0"/>
      </a:spcAft>
      <a:defRPr sz="4400" b="1" kern="1200">
        <a:solidFill>
          <a:schemeClr val="bg1"/>
        </a:solidFill>
        <a:latin typeface="Trebuchet MS" pitchFamily="34" charset="0"/>
        <a:ea typeface="SimSun" pitchFamily="2" charset="-122"/>
        <a:cs typeface="Arial" charset="0"/>
      </a:defRPr>
    </a:lvl4pPr>
    <a:lvl5pPr marL="2057400" indent="-228600" algn="l" defTabSz="449263" rtl="0" fontAlgn="base">
      <a:spcBef>
        <a:spcPct val="0"/>
      </a:spcBef>
      <a:spcAft>
        <a:spcPct val="0"/>
      </a:spcAft>
      <a:defRPr sz="4400" b="1" kern="1200">
        <a:solidFill>
          <a:schemeClr val="bg1"/>
        </a:solidFill>
        <a:latin typeface="Trebuchet MS" pitchFamily="34" charset="0"/>
        <a:ea typeface="SimSun" pitchFamily="2" charset="-122"/>
        <a:cs typeface="Arial" charset="0"/>
      </a:defRPr>
    </a:lvl5pPr>
    <a:lvl6pPr marL="2286000" algn="l" defTabSz="914400" rtl="0" eaLnBrk="1" latinLnBrk="0" hangingPunct="1">
      <a:defRPr sz="4400" b="1" kern="1200">
        <a:solidFill>
          <a:schemeClr val="bg1"/>
        </a:solidFill>
        <a:latin typeface="Trebuchet MS" pitchFamily="34" charset="0"/>
        <a:ea typeface="SimSun" pitchFamily="2" charset="-122"/>
        <a:cs typeface="Arial" charset="0"/>
      </a:defRPr>
    </a:lvl6pPr>
    <a:lvl7pPr marL="2743200" algn="l" defTabSz="914400" rtl="0" eaLnBrk="1" latinLnBrk="0" hangingPunct="1">
      <a:defRPr sz="4400" b="1" kern="1200">
        <a:solidFill>
          <a:schemeClr val="bg1"/>
        </a:solidFill>
        <a:latin typeface="Trebuchet MS" pitchFamily="34" charset="0"/>
        <a:ea typeface="SimSun" pitchFamily="2" charset="-122"/>
        <a:cs typeface="Arial" charset="0"/>
      </a:defRPr>
    </a:lvl7pPr>
    <a:lvl8pPr marL="3200400" algn="l" defTabSz="914400" rtl="0" eaLnBrk="1" latinLnBrk="0" hangingPunct="1">
      <a:defRPr sz="4400" b="1" kern="1200">
        <a:solidFill>
          <a:schemeClr val="bg1"/>
        </a:solidFill>
        <a:latin typeface="Trebuchet MS" pitchFamily="34" charset="0"/>
        <a:ea typeface="SimSun" pitchFamily="2" charset="-122"/>
        <a:cs typeface="Arial" charset="0"/>
      </a:defRPr>
    </a:lvl8pPr>
    <a:lvl9pPr marL="3657600" algn="l" defTabSz="914400" rtl="0" eaLnBrk="1" latinLnBrk="0" hangingPunct="1">
      <a:defRPr sz="4400" b="1" kern="1200">
        <a:solidFill>
          <a:schemeClr val="bg1"/>
        </a:solidFill>
        <a:latin typeface="Trebuchet MS" pitchFamily="34" charset="0"/>
        <a:ea typeface="SimSun" pitchFamily="2" charset="-122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573" autoAdjust="0"/>
  </p:normalViewPr>
  <p:slideViewPr>
    <p:cSldViewPr>
      <p:cViewPr varScale="1">
        <p:scale>
          <a:sx n="88" d="100"/>
          <a:sy n="88" d="100"/>
        </p:scale>
        <p:origin x="1308" y="9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 b="0"/>
            </a:lvl1pPr>
          </a:lstStyle>
          <a:p>
            <a:endParaRPr lang="ru-RU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180013" y="0"/>
            <a:ext cx="3962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 b="0"/>
            </a:lvl1pPr>
          </a:lstStyle>
          <a:p>
            <a:fld id="{7F92E378-6DDC-4DFB-AABF-3C1B03098D21}" type="datetimeFigureOut">
              <a:rPr lang="ru-RU"/>
              <a:pPr/>
              <a:t>23.02.2025</a:t>
            </a:fld>
            <a:endParaRPr lang="ru-RU"/>
          </a:p>
        </p:txBody>
      </p:sp>
      <p:sp>
        <p:nvSpPr>
          <p:cNvPr id="532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513513"/>
            <a:ext cx="3962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 b="0"/>
            </a:lvl1pPr>
          </a:lstStyle>
          <a:p>
            <a:endParaRPr lang="ru-RU"/>
          </a:p>
        </p:txBody>
      </p:sp>
      <p:sp>
        <p:nvSpPr>
          <p:cNvPr id="532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 b="0"/>
            </a:lvl1pPr>
          </a:lstStyle>
          <a:p>
            <a:fld id="{74D05993-FEF8-443A-B849-BE4717452C08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77467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AutoShap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 b="0"/>
          </a:p>
        </p:txBody>
      </p:sp>
      <p:sp>
        <p:nvSpPr>
          <p:cNvPr id="35843" name="Text Box 2"/>
          <p:cNvSpPr txBox="1"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 b="0"/>
          </a:p>
        </p:txBody>
      </p:sp>
      <p:sp>
        <p:nvSpPr>
          <p:cNvPr id="35844" name="Text Box 3"/>
          <p:cNvSpPr txBox="1">
            <a:spLocks noChangeArrowheads="1"/>
          </p:cNvSpPr>
          <p:nvPr/>
        </p:nvSpPr>
        <p:spPr bwMode="auto">
          <a:xfrm>
            <a:off x="5180013" y="0"/>
            <a:ext cx="3962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 b="0"/>
          </a:p>
        </p:txBody>
      </p:sp>
      <p:sp>
        <p:nvSpPr>
          <p:cNvPr id="35845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2857500" y="514350"/>
            <a:ext cx="3427413" cy="2570163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1741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914400" y="3257550"/>
            <a:ext cx="7313613" cy="3084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noProof="0" smtClean="0"/>
          </a:p>
        </p:txBody>
      </p:sp>
      <p:sp>
        <p:nvSpPr>
          <p:cNvPr id="35847" name="Text Box 6"/>
          <p:cNvSpPr txBox="1">
            <a:spLocks noChangeArrowheads="1"/>
          </p:cNvSpPr>
          <p:nvPr/>
        </p:nvSpPr>
        <p:spPr bwMode="auto">
          <a:xfrm>
            <a:off x="0" y="6513513"/>
            <a:ext cx="3962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 b="0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5180013" y="6513513"/>
            <a:ext cx="3959225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SzPct val="100000"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 b="0">
                <a:solidFill>
                  <a:srgbClr val="000000"/>
                </a:solidFill>
                <a:latin typeface="Arial" charset="0"/>
                <a:ea typeface="SimSun" charset="-122"/>
                <a:cs typeface="Arial Unicode MS" charset="0"/>
              </a:defRPr>
            </a:lvl1pPr>
          </a:lstStyle>
          <a:p>
            <a:pPr>
              <a:defRPr/>
            </a:pPr>
            <a:fld id="{FC8F86AC-6177-4794-BE7E-260B2783F1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39540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1pPr>
            <a:lvl2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2pPr>
            <a:lvl3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3pPr>
            <a:lvl4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4pPr>
            <a:lvl5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9pPr>
          </a:lstStyle>
          <a:p>
            <a:pPr eaLnBrk="1" hangingPunct="1">
              <a:buClrTx/>
              <a:buFontTx/>
              <a:buNone/>
            </a:pPr>
            <a:fld id="{8833D691-5588-466D-A61A-787F2F16917A}" type="slidenum">
              <a:rPr lang="ru-RU" sz="1200" smtClean="0">
                <a:solidFill>
                  <a:srgbClr val="000000"/>
                </a:solidFill>
                <a:latin typeface="Arial" charset="0"/>
                <a:ea typeface="Arial Unicode MS" pitchFamily="34" charset="-128"/>
                <a:cs typeface="Arial Unicode MS" pitchFamily="34" charset="-128"/>
              </a:rPr>
              <a:pPr eaLnBrk="1" hangingPunct="1">
                <a:buClrTx/>
                <a:buFontTx/>
                <a:buNone/>
              </a:pPr>
              <a:t>3</a:t>
            </a:fld>
            <a:endParaRPr lang="ru-RU" sz="1200" smtClean="0">
              <a:solidFill>
                <a:srgbClr val="000000"/>
              </a:solidFill>
              <a:latin typeface="Arial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686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686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11046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1pPr>
            <a:lvl2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2pPr>
            <a:lvl3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3pPr>
            <a:lvl4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4pPr>
            <a:lvl5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9pPr>
          </a:lstStyle>
          <a:p>
            <a:pPr eaLnBrk="1" hangingPunct="1">
              <a:buClrTx/>
              <a:buFontTx/>
              <a:buNone/>
            </a:pPr>
            <a:fld id="{76C336E1-D531-487A-9A71-456FBFA5EC04}" type="slidenum">
              <a:rPr lang="ru-RU" sz="1200" smtClean="0">
                <a:solidFill>
                  <a:srgbClr val="000000"/>
                </a:solidFill>
                <a:latin typeface="Arial" charset="0"/>
                <a:ea typeface="Arial Unicode MS" pitchFamily="34" charset="-128"/>
                <a:cs typeface="Arial Unicode MS" pitchFamily="34" charset="-128"/>
              </a:rPr>
              <a:pPr eaLnBrk="1" hangingPunct="1">
                <a:buClrTx/>
                <a:buFontTx/>
                <a:buNone/>
              </a:pPr>
              <a:t>5</a:t>
            </a:fld>
            <a:endParaRPr lang="ru-RU" sz="1200" smtClean="0">
              <a:solidFill>
                <a:srgbClr val="000000"/>
              </a:solidFill>
              <a:latin typeface="Arial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789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7892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96369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1pPr>
            <a:lvl2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2pPr>
            <a:lvl3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3pPr>
            <a:lvl4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4pPr>
            <a:lvl5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9pPr>
          </a:lstStyle>
          <a:p>
            <a:pPr eaLnBrk="1" hangingPunct="1">
              <a:buClrTx/>
              <a:buFontTx/>
              <a:buNone/>
            </a:pPr>
            <a:fld id="{8833D691-5588-466D-A61A-787F2F16917A}" type="slidenum">
              <a:rPr lang="ru-RU" sz="1200" smtClean="0">
                <a:solidFill>
                  <a:srgbClr val="000000"/>
                </a:solidFill>
                <a:latin typeface="Arial" charset="0"/>
                <a:ea typeface="Arial Unicode MS" pitchFamily="34" charset="-128"/>
                <a:cs typeface="Arial Unicode MS" pitchFamily="34" charset="-128"/>
              </a:rPr>
              <a:pPr eaLnBrk="1" hangingPunct="1">
                <a:buClrTx/>
                <a:buFontTx/>
                <a:buNone/>
              </a:pPr>
              <a:t>6</a:t>
            </a:fld>
            <a:endParaRPr lang="ru-RU" sz="1200" smtClean="0">
              <a:solidFill>
                <a:srgbClr val="000000"/>
              </a:solidFill>
              <a:latin typeface="Arial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686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686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22153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>
            <a:lvl1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1pPr>
            <a:lvl2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2pPr>
            <a:lvl3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3pPr>
            <a:lvl4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4pPr>
            <a:lvl5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9pPr>
          </a:lstStyle>
          <a:p>
            <a:pPr eaLnBrk="1" hangingPunct="1">
              <a:buClrTx/>
              <a:buFontTx/>
              <a:buNone/>
            </a:pPr>
            <a:fld id="{9B434912-A89E-4588-8210-E7801E559C2A}" type="slidenum">
              <a:rPr lang="ru-RU" sz="1200" smtClean="0">
                <a:solidFill>
                  <a:srgbClr val="000000"/>
                </a:solidFill>
                <a:latin typeface="Arial" charset="0"/>
                <a:ea typeface="Arial Unicode MS" pitchFamily="34" charset="-128"/>
                <a:cs typeface="Arial Unicode MS" pitchFamily="34" charset="-128"/>
              </a:rPr>
              <a:pPr eaLnBrk="1" hangingPunct="1">
                <a:buClrTx/>
                <a:buFontTx/>
                <a:buNone/>
              </a:pPr>
              <a:t>14</a:t>
            </a:fld>
            <a:endParaRPr lang="ru-RU" sz="1200" smtClean="0">
              <a:solidFill>
                <a:srgbClr val="000000"/>
              </a:solidFill>
              <a:latin typeface="Arial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120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2857500" y="514350"/>
            <a:ext cx="3429000" cy="2571750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1204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914400" y="3257550"/>
            <a:ext cx="7315200" cy="30861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81361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7847F-6A39-48DC-868B-E1D999E1D84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4466031"/>
      </p:ext>
    </p:extLst>
  </p:cSld>
  <p:clrMapOvr>
    <a:masterClrMapping/>
  </p:clrMapOvr>
  <p:transition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CBD01FA-AE75-44C3-88A0-785390F18349}" type="datetimeFigureOut">
              <a:rPr lang="ru-RU" smtClean="0"/>
              <a:pPr/>
              <a:t>23.02.2025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1116C7-7643-44F9-BFE1-D8B61E0531F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2131547"/>
      </p:ext>
    </p:extLst>
  </p:cSld>
  <p:clrMapOvr>
    <a:masterClrMapping/>
  </p:clrMapOvr>
  <p:transition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5094F0F-4FB1-4144-B387-65B0C0478E35}" type="datetimeFigureOut">
              <a:rPr lang="ru-RU" smtClean="0"/>
              <a:pPr/>
              <a:t>23.02.2025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554762-7C5C-4DDB-A37B-22F97B6E09B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5415842"/>
      </p:ext>
    </p:extLst>
  </p:cSld>
  <p:clrMapOvr>
    <a:masterClrMapping/>
  </p:clrMapOvr>
  <p:transition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4B938A8-FB29-4F16-B708-5F357FC94B39}" type="datetimeFigureOut">
              <a:rPr lang="ru-RU" smtClean="0"/>
              <a:pPr/>
              <a:t>23.02.2025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421348-2141-43C4-B159-2EF8A3511CA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9084085"/>
      </p:ext>
    </p:extLst>
  </p:cSld>
  <p:clrMapOvr>
    <a:masterClrMapping/>
  </p:clrMapOvr>
  <p:transition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E174418-F709-40A3-B9E5-CD0BBF295465}" type="datetimeFigureOut">
              <a:rPr lang="ru-RU" smtClean="0"/>
              <a:pPr/>
              <a:t>23.02.2025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1E8878-8DF5-46D6-B4F7-531B09A7366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7547932"/>
      </p:ext>
    </p:extLst>
  </p:cSld>
  <p:clrMapOvr>
    <a:masterClrMapping/>
  </p:clrMapOvr>
  <p:transition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E21B358-5983-4BD9-8AB4-7179E7BFEE98}" type="datetimeFigureOut">
              <a:rPr lang="ru-RU" smtClean="0"/>
              <a:pPr/>
              <a:t>23.02.2025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7FB845-B31F-41C8-969D-F6D30621A08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2702843"/>
      </p:ext>
    </p:extLst>
  </p:cSld>
  <p:clrMapOvr>
    <a:masterClrMapping/>
  </p:clrMapOvr>
  <p:transition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8E2276-7B69-429B-A07B-61A80993896E}" type="datetimeFigureOut">
              <a:rPr lang="ru-RU" smtClean="0"/>
              <a:pPr/>
              <a:t>23.02.2025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87C03A-6FBE-4E13-B583-36BEE57D6F5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9948249"/>
      </p:ext>
    </p:extLst>
  </p:cSld>
  <p:clrMapOvr>
    <a:masterClrMapping/>
  </p:clrMapOvr>
  <p:transition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352D728-387F-4E8B-B8AC-410419600C27}" type="datetimeFigureOut">
              <a:rPr lang="ru-RU" smtClean="0"/>
              <a:pPr/>
              <a:t>23.02.2025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03945-33F7-4A99-854A-58582CF6492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5595898"/>
      </p:ext>
    </p:extLst>
  </p:cSld>
  <p:clrMapOvr>
    <a:masterClrMapping/>
  </p:clrMapOvr>
  <p:transition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F164577-8CF8-4520-BAE0-31C155FA9415}" type="datetimeFigureOut">
              <a:rPr lang="ru-RU" smtClean="0"/>
              <a:pPr/>
              <a:t>23.02.2025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2C624-51EF-4C99-8365-5220CEFFF6F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0185116"/>
      </p:ext>
    </p:extLst>
  </p:cSld>
  <p:clrMapOvr>
    <a:masterClrMapping/>
  </p:clrMapOvr>
  <p:transition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E15753E-9664-4599-AF7E-4E15CD7772A4}" type="datetimeFigureOut">
              <a:rPr lang="ru-RU" smtClean="0"/>
              <a:pPr/>
              <a:t>23.02.2025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990CE-5A11-4C89-AB32-59D1747A2F8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2817318"/>
      </p:ext>
    </p:extLst>
  </p:cSld>
  <p:clrMapOvr>
    <a:masterClrMapping/>
  </p:clrMapOvr>
  <p:transition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A6D7B2B-A314-46E5-BD83-BA0B1DCC9E39}" type="datetimeFigureOut">
              <a:rPr lang="ru-RU" smtClean="0"/>
              <a:pPr/>
              <a:t>23.02.2025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A7E11C-2BEB-47EB-ACED-977F7674C28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1886245"/>
      </p:ext>
    </p:extLst>
  </p:cSld>
  <p:clrMapOvr>
    <a:masterClrMapping/>
  </p:clrMapOvr>
  <p:transition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1"/>
                </a:solidFill>
              </a:defRPr>
            </a:lvl1pPr>
          </a:lstStyle>
          <a:p>
            <a:fld id="{585885E4-80F0-46E0-A931-F6DB0FDDE676}" type="datetimeFigureOut">
              <a:rPr lang="ru-RU" smtClean="0"/>
              <a:pPr/>
              <a:t>23.02.2025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1A63D969-1FE8-451C-8A60-5DEC1EADE9B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5" r:id="rId1"/>
    <p:sldLayoutId id="2147483846" r:id="rId2"/>
    <p:sldLayoutId id="2147483847" r:id="rId3"/>
    <p:sldLayoutId id="2147483848" r:id="rId4"/>
    <p:sldLayoutId id="2147483849" r:id="rId5"/>
    <p:sldLayoutId id="2147483850" r:id="rId6"/>
    <p:sldLayoutId id="2147483851" r:id="rId7"/>
    <p:sldLayoutId id="2147483852" r:id="rId8"/>
    <p:sldLayoutId id="2147483853" r:id="rId9"/>
    <p:sldLayoutId id="2147483854" r:id="rId10"/>
    <p:sldLayoutId id="2147483855" r:id="rId11"/>
  </p:sldLayoutIdLst>
  <p:transition>
    <p:pull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&#1052;&#1072;&#1090;&#1077;&#1088;&#1080;&#1072;&#1083;&#1099;%20&#1076;&#1083;&#1103;%20&#1075;&#1080;&#1087;&#1077;&#1088;&#1089;&#1089;&#1099;&#1083;&#1086;&#1082;/&#1044;&#1080;&#1072;&#1075;&#1085;&#1086;&#1089;&#1090;&#1080;&#1082;&#1072;%20&#1082;&#1083;&#1072;&#1089;&#1089;&#1085;&#1086;&#1075;&#1086;%20&#1088;&#1091;&#1082;&#1086;&#1074;&#1086;&#1076;&#1080;&#1090;&#1077;&#1083;&#1103;.docx" TargetMode="External"/><Relationship Id="rId3" Type="http://schemas.openxmlformats.org/officeDocument/2006/relationships/hyperlink" Target="&#1052;&#1072;&#1090;&#1077;&#1088;&#1080;&#1072;&#1083;&#1099;%20&#1076;&#1083;&#1103;%20&#1075;&#1080;&#1087;&#1077;&#1088;&#1089;&#1089;&#1099;&#1083;&#1086;&#1082;/&#1040;&#1085;&#1082;&#1077;&#1090;&#1080;&#1088;&#1086;&#1074;&#1072;&#1085;&#1080;&#1077;%20&#1087;&#1086;%20&#1048;&#1050;&#1058;.docx" TargetMode="External"/><Relationship Id="rId7" Type="http://schemas.openxmlformats.org/officeDocument/2006/relationships/hyperlink" Target="&#1052;&#1072;&#1090;&#1077;&#1088;&#1080;&#1072;&#1083;&#1099;%20&#1076;&#1083;&#1103;%20&#1075;&#1080;&#1087;&#1077;&#1088;&#1089;&#1089;&#1099;&#1083;&#1086;&#1082;/&#1069;&#1083;&#1077;&#1082;&#1090;&#1088;&#1086;&#1085;&#1085;&#1072;&#1103;%20&#1076;&#1086;&#1082;&#1091;&#1084;&#1077;&#1085;&#1090;&#1072;&#1094;&#1080;&#1103;.docx" TargetMode="External"/><Relationship Id="rId2" Type="http://schemas.openxmlformats.org/officeDocument/2006/relationships/hyperlink" Target="&#1052;&#1072;&#1090;&#1077;&#1088;&#1080;&#1072;&#1083;&#1099;%20&#1076;&#1083;&#1103;%20&#1075;&#1080;&#1087;&#1077;&#1088;&#1089;&#1089;&#1099;&#1083;&#1086;&#1082;/&#1040;&#1082;&#1090;&#1091;&#1072;&#1083;&#1100;&#1085;&#1086;&#1089;&#1090;&#1100;%20&#1087;&#1088;&#1086;&#1077;&#1082;&#1090;&#1072;.docx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&#1052;&#1072;&#1090;&#1077;&#1088;&#1080;&#1072;&#1083;&#1099;%20&#1076;&#1083;&#1103;%20&#1075;&#1080;&#1087;&#1077;&#1088;&#1089;&#1089;&#1099;&#1083;&#1086;&#1082;/&#1052;&#1077;&#1090;&#1086;&#1076;&#1080;&#1095;&#1077;&#1089;&#1082;&#1072;&#1103;%20&#1088;&#1072;&#1073;&#1086;&#1090;&#1072;.docx" TargetMode="External"/><Relationship Id="rId5" Type="http://schemas.openxmlformats.org/officeDocument/2006/relationships/hyperlink" Target="&#1052;&#1072;&#1090;&#1077;&#1088;&#1080;&#1072;&#1083;&#1099;%20&#1076;&#1083;&#1103;%20&#1075;&#1080;&#1087;&#1077;&#1088;&#1089;&#1089;&#1099;&#1083;&#1086;&#1082;/&#1042;&#1079;&#1072;&#1080;&#1084;&#1086;&#1076;&#1077;&#1081;&#1089;&#1090;&#1074;&#1080;&#1077;%20&#1089;%20&#1088;&#1086;&#1076;&#1080;&#1090;&#1077;&#1083;&#1103;&#1084;&#1080;.docx" TargetMode="External"/><Relationship Id="rId10" Type="http://schemas.openxmlformats.org/officeDocument/2006/relationships/image" Target="../media/image3.gif"/><Relationship Id="rId4" Type="http://schemas.openxmlformats.org/officeDocument/2006/relationships/hyperlink" Target="&#1052;&#1072;&#1090;&#1077;&#1088;&#1080;&#1072;&#1083;&#1099;%20&#1076;&#1083;&#1103;%20&#1075;&#1080;&#1087;&#1077;&#1088;&#1089;&#1089;&#1099;&#1083;&#1086;&#1082;/&#1056;&#1072;&#1073;&#1086;&#1090;&#1072;%20&#1089;%20&#1091;&#1095;&#1072;&#1097;&#1080;&#1084;&#1080;&#1089;&#1103;.docx" TargetMode="External"/><Relationship Id="rId9" Type="http://schemas.openxmlformats.org/officeDocument/2006/relationships/hyperlink" Target="&#1052;&#1072;&#1090;&#1077;&#1088;&#1080;&#1072;&#1083;&#1099;%20&#1076;&#1083;&#1103;%20&#1075;&#1080;&#1087;&#1077;&#1088;&#1089;&#1089;&#1099;&#1083;&#1086;&#1082;/&#1052;&#1086;&#1085;&#1080;&#1090;&#1086;&#1088;&#1080;&#1085;&#1075;%20&#1076;&#1077;&#1103;&#1090;&#1077;&#1083;&#1100;&#1085;&#1086;&#1089;&#1090;&#1080;.docx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&#1052;&#1072;&#1090;&#1077;&#1088;&#1080;&#1072;&#1083;&#1099;%20&#1076;&#1083;&#1103;%20&#1075;&#1080;&#1087;&#1077;&#1088;&#1089;&#1089;&#1099;&#1083;&#1086;&#1082;/&#1062;&#1077;&#1083;&#1100;%20&#1080;%20&#1079;&#1072;&#1076;&#1072;&#1095;&#1080;%20&#1087;&#1088;&#1086;&#1077;&#1082;&#1090;&#1072;.docx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&#1052;&#1072;&#1090;&#1077;&#1088;&#1080;&#1072;&#1083;&#1099;%20&#1076;&#1083;&#1103;%20&#1075;&#1080;&#1087;&#1077;&#1088;&#1089;&#1089;&#1099;&#1083;&#1086;&#1082;/&#1052;&#1077;&#1093;&#1072;&#1085;&#1080;&#1079;&#1084;%20&#1088;&#1072;&#1077;&#1083;&#1080;&#1079;&#1072;&#1094;&#1080;&#1080;%20&#1087;&#1088;&#1086;&#1077;&#1082;&#1090;&#1072;.docx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hyperlink" Target="&#1052;&#1072;&#1090;&#1077;&#1088;&#1080;&#1072;&#1083;&#1099;%20&#1076;&#1083;&#1103;%20&#1075;&#1080;&#1087;&#1077;&#1088;&#1089;&#1089;&#1099;&#1083;&#1086;&#1082;/&#1048;&#1085;&#1092;&#1086;&#1088;&#1084;&#1072;&#1094;&#1080;&#1086;&#1085;&#1085;&#1072;&#1103;%20&#1082;&#1091;&#1083;&#1100;&#1090;&#1091;&#1088;&#1072;%20&#1087;&#1077;&#1076;&#1072;&#1075;&#1086;&#1075;&#1072;.docx" TargetMode="Externa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 rot="20509761">
            <a:off x="2136780" y="3405249"/>
            <a:ext cx="5544616" cy="970359"/>
          </a:xfrm>
          <a:prstGeom prst="roundRect">
            <a:avLst>
              <a:gd name="adj" fmla="val 35946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   О   И   С   К. РУ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5" descr="C:\Documents and Settings\1\Мои документы\картинки школьные\картинки\391e4c0fe1d5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221088"/>
            <a:ext cx="2793319" cy="201678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3131840" y="836712"/>
            <a:ext cx="4248472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ИСТИННАЯ КОМПЬЮТЕРНАЯ ГРАМОТНОСТЬ  ОЗНАЧАЕТ НЕ ТОЛЬКО УМЕНИЕ ИСПОЛЬЗОВАТЬ КОМПЬЮТЕР И КОМПЬЮТЕРНЫЕ ИДЕИ, НО   И ЗНАНИЕ, КОГДА ЭТО СЛЕДУЕТ ДЕЛАТЬ» 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СЕЙМУР ПАЙПЕРТ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07704" y="332656"/>
            <a:ext cx="6120680" cy="6264696"/>
          </a:xfrm>
        </p:spPr>
        <p:txBody>
          <a:bodyPr/>
          <a:lstStyle/>
          <a:p>
            <a:pPr algn="just">
              <a:buNone/>
            </a:pP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«Компьютерные технологии </a:t>
            </a:r>
          </a:p>
          <a:p>
            <a:pPr algn="just">
              <a:buNone/>
            </a:pP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призваны в настоящий момент </a:t>
            </a:r>
          </a:p>
          <a:p>
            <a:pPr algn="just">
              <a:buNone/>
            </a:pP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стать не дополнительным</a:t>
            </a:r>
          </a:p>
          <a:p>
            <a:pPr algn="just">
              <a:buNone/>
            </a:pP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«довеском» в обучении и</a:t>
            </a:r>
          </a:p>
          <a:p>
            <a:pPr algn="just">
              <a:buNone/>
            </a:pP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воспитании, а неотъемлемой</a:t>
            </a:r>
          </a:p>
          <a:p>
            <a:pPr algn="just">
              <a:buNone/>
            </a:pP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частью целостного</a:t>
            </a:r>
          </a:p>
          <a:p>
            <a:pPr algn="just">
              <a:buNone/>
            </a:pP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образовательного процесса, </a:t>
            </a:r>
          </a:p>
          <a:p>
            <a:pPr algn="just">
              <a:buNone/>
            </a:pP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значительно повышающей его</a:t>
            </a:r>
          </a:p>
          <a:p>
            <a:pPr algn="just">
              <a:buNone/>
            </a:pP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</a:t>
            </a:r>
            <a:r>
              <a:rPr lang="ru-RU" sz="1400" b="1" i="1" u="sng" dirty="0" smtClean="0">
                <a:latin typeface="Times New Roman" pitchFamily="18" charset="0"/>
                <a:cs typeface="Times New Roman" pitchFamily="18" charset="0"/>
              </a:rPr>
              <a:t>качество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». </a:t>
            </a:r>
          </a:p>
          <a:p>
            <a:pPr>
              <a:buFont typeface="Wingdings" pitchFamily="2" charset="2"/>
              <a:buNone/>
            </a:pPr>
            <a:r>
              <a:rPr lang="ru-RU" sz="11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(Из Концепции долгосрочного </a:t>
            </a:r>
          </a:p>
          <a:p>
            <a:pPr>
              <a:buFont typeface="Wingdings" pitchFamily="2" charset="2"/>
              <a:buNone/>
            </a:pPr>
            <a:r>
              <a:rPr lang="ru-RU" sz="11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социально-экономического </a:t>
            </a:r>
          </a:p>
          <a:p>
            <a:pPr>
              <a:buFont typeface="Wingdings" pitchFamily="2" charset="2"/>
              <a:buNone/>
            </a:pPr>
            <a:r>
              <a:rPr lang="ru-RU" sz="11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развития Российской Федерации </a:t>
            </a:r>
          </a:p>
          <a:p>
            <a:pPr>
              <a:buFont typeface="Wingdings" pitchFamily="2" charset="2"/>
              <a:buNone/>
            </a:pPr>
            <a:r>
              <a:rPr lang="ru-RU" sz="11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на период до 2020 года)</a:t>
            </a:r>
          </a:p>
          <a:p>
            <a:pPr>
              <a:buFont typeface="Wingdings" pitchFamily="2" charset="2"/>
              <a:buNone/>
            </a:pPr>
            <a:r>
              <a:rPr lang="ru-RU" sz="2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П</a:t>
            </a:r>
            <a:r>
              <a:rPr lang="ru-RU" sz="2600" b="1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600" b="1" i="1" dirty="0" err="1" smtClean="0">
                <a:latin typeface="Times New Roman" pitchFamily="18" charset="0"/>
                <a:cs typeface="Times New Roman" pitchFamily="18" charset="0"/>
              </a:rPr>
              <a:t>роект</a:t>
            </a:r>
            <a:endParaRPr lang="ru-RU" sz="26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None/>
            </a:pPr>
            <a:r>
              <a:rPr lang="ru-RU" sz="2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О</a:t>
            </a:r>
            <a:r>
              <a:rPr lang="ru-RU" sz="2600" b="1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600" b="1" i="1" dirty="0" err="1" smtClean="0">
                <a:latin typeface="Times New Roman" pitchFamily="18" charset="0"/>
                <a:cs typeface="Times New Roman" pitchFamily="18" charset="0"/>
              </a:rPr>
              <a:t>рганизации</a:t>
            </a:r>
            <a:endParaRPr lang="ru-RU" sz="26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None/>
            </a:pPr>
            <a:r>
              <a:rPr lang="ru-RU" sz="2600" b="1" i="1" dirty="0" smtClean="0"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ru-RU" sz="2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2600" b="1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600" b="1" i="1" dirty="0" err="1" smtClean="0">
                <a:latin typeface="Times New Roman" pitchFamily="18" charset="0"/>
                <a:cs typeface="Times New Roman" pitchFamily="18" charset="0"/>
              </a:rPr>
              <a:t>нформационного</a:t>
            </a:r>
            <a:endParaRPr lang="ru-RU" sz="26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None/>
            </a:pPr>
            <a:r>
              <a:rPr lang="ru-RU" sz="2600" b="1" i="1" dirty="0" smtClean="0"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ru-RU" sz="2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600" b="1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600" b="1" i="1" dirty="0" err="1" smtClean="0">
                <a:latin typeface="Times New Roman" pitchFamily="18" charset="0"/>
                <a:cs typeface="Times New Roman" pitchFamily="18" charset="0"/>
              </a:rPr>
              <a:t>опровождения</a:t>
            </a:r>
            <a:endParaRPr lang="ru-RU" sz="26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None/>
            </a:pPr>
            <a:r>
              <a:rPr lang="ru-RU" sz="2600" b="1" i="1" dirty="0" smtClean="0"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ru-RU" sz="2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2600" b="1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600" b="1" i="1" dirty="0" err="1" smtClean="0">
                <a:latin typeface="Times New Roman" pitchFamily="18" charset="0"/>
                <a:cs typeface="Times New Roman" pitchFamily="18" charset="0"/>
              </a:rPr>
              <a:t>лассного</a:t>
            </a:r>
            <a:endParaRPr lang="ru-RU" sz="26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None/>
            </a:pPr>
            <a:r>
              <a:rPr lang="ru-RU" sz="2600" b="1" i="1" dirty="0" smtClean="0"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ru-RU" sz="2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6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РУ</a:t>
            </a:r>
            <a:r>
              <a:rPr lang="ru-RU" sz="2600" b="1" i="1" dirty="0" err="1" smtClean="0">
                <a:latin typeface="Times New Roman" pitchFamily="18" charset="0"/>
                <a:cs typeface="Times New Roman" pitchFamily="18" charset="0"/>
              </a:rPr>
              <a:t>ководителя</a:t>
            </a:r>
            <a:endParaRPr lang="ru-RU" sz="26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3787891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835696" y="1268760"/>
            <a:ext cx="6552728" cy="4392488"/>
          </a:xfrm>
        </p:spPr>
        <p:txBody>
          <a:bodyPr/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1. СОДЕРЖАТЕЛЬНО-МЕТОДИЧЕСКИЕ 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ОСНОВЫ ПРОЕКТА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1.1.  Актуальность проекта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1.2. Цель и задачи проекта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1.3. целевая аудитория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1.4. Нормативно-правовые основания разработки проекта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1.5. основные принципы РЕАЛИЗАЦИИ проекта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1.6. основные </a:t>
            </a:r>
            <a:r>
              <a:rPr lang="ru-RU" sz="1400" smtClean="0">
                <a:latin typeface="Times New Roman" pitchFamily="18" charset="0"/>
                <a:cs typeface="Times New Roman" pitchFamily="18" charset="0"/>
              </a:rPr>
              <a:t>формы реализации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проекта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2. организационно-управленческие 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основы проекта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2.1. этапы и сроки реализации проекта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2.2. механизм реализации проекта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2.3. ожидаемые результаты проекта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2.4. мониторинг результатов реализации проекта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2.5. Управление процессом реализации проекта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1907704" y="476672"/>
            <a:ext cx="5832649" cy="594295"/>
          </a:xfrm>
        </p:spPr>
        <p:txBody>
          <a:bodyPr/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СОДЕРЖАНИЕ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360040"/>
          </a:xfrm>
        </p:spPr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  <a:hlinkClick r:id="rId2" action="ppaction://hlinkfile"/>
              </a:rPr>
              <a:t>1.1.АКТУАЛЬНОСТЬ ПРОЕКТА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Блок-схема: альтернативный процесс 4"/>
          <p:cNvSpPr/>
          <p:nvPr/>
        </p:nvSpPr>
        <p:spPr bwMode="auto">
          <a:xfrm>
            <a:off x="1979712" y="836712"/>
            <a:ext cx="2448272" cy="576064"/>
          </a:xfrm>
          <a:prstGeom prst="flowChartAlternateProcess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400" b="0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6" name="Блок-схема: альтернативный процесс 5"/>
          <p:cNvSpPr/>
          <p:nvPr/>
        </p:nvSpPr>
        <p:spPr bwMode="auto">
          <a:xfrm>
            <a:off x="1979712" y="836712"/>
            <a:ext cx="2304256" cy="432048"/>
          </a:xfrm>
          <a:prstGeom prst="flowChartAlternateProcess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400" b="0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8" name="Блок-схема: альтернативный процесс 7"/>
          <p:cNvSpPr/>
          <p:nvPr/>
        </p:nvSpPr>
        <p:spPr bwMode="auto">
          <a:xfrm>
            <a:off x="2699792" y="1412776"/>
            <a:ext cx="1872208" cy="576064"/>
          </a:xfrm>
          <a:prstGeom prst="flowChartAlternateProcess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400" b="0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9" name="Блок-схема: альтернативный процесс 8"/>
          <p:cNvSpPr/>
          <p:nvPr/>
        </p:nvSpPr>
        <p:spPr bwMode="auto">
          <a:xfrm>
            <a:off x="6804248" y="548680"/>
            <a:ext cx="1296144" cy="216024"/>
          </a:xfrm>
          <a:prstGeom prst="flowChartAlternateProcess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400" b="0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13" name="Блок-схема: альтернативный процесс 12"/>
          <p:cNvSpPr/>
          <p:nvPr/>
        </p:nvSpPr>
        <p:spPr bwMode="auto">
          <a:xfrm>
            <a:off x="2411760" y="2420888"/>
            <a:ext cx="1512168" cy="1008112"/>
          </a:xfrm>
          <a:prstGeom prst="flowChartAlternateProcess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400" b="0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16" name="Содержимое 13"/>
          <p:cNvSpPr txBox="1">
            <a:spLocks/>
          </p:cNvSpPr>
          <p:nvPr/>
        </p:nvSpPr>
        <p:spPr bwMode="auto">
          <a:xfrm>
            <a:off x="2123728" y="1124744"/>
            <a:ext cx="5184576" cy="426958"/>
          </a:xfrm>
          <a:prstGeom prst="roundRect">
            <a:avLst>
              <a:gd name="adj" fmla="val 35946"/>
            </a:avLst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ПРОЦЕСС ИНФОРМАТИЗАЦИИ ОБРАЗОВАНИЯ</a:t>
            </a:r>
            <a:endParaRPr kumimoji="0" lang="ru-RU" sz="1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9" name="Стрелка вниз 18"/>
          <p:cNvSpPr/>
          <p:nvPr/>
        </p:nvSpPr>
        <p:spPr bwMode="auto">
          <a:xfrm>
            <a:off x="2555776" y="1484784"/>
            <a:ext cx="360040" cy="288032"/>
          </a:xfrm>
          <a:prstGeom prst="downArrow">
            <a:avLst/>
          </a:prstGeom>
          <a:solidFill>
            <a:srgbClr val="00B0F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400" b="0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 bwMode="auto">
          <a:xfrm>
            <a:off x="5436096" y="2996952"/>
            <a:ext cx="1872208" cy="864096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400" b="0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21" name="Выноска со стрелкой вниз 20"/>
          <p:cNvSpPr/>
          <p:nvPr/>
        </p:nvSpPr>
        <p:spPr bwMode="auto">
          <a:xfrm>
            <a:off x="1979712" y="476672"/>
            <a:ext cx="5328592" cy="648072"/>
          </a:xfrm>
          <a:prstGeom prst="downArrowCallou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ПЕРЕХОД К ИНФОРМАЦИОННОМУ ОБЩЕСТВУ</a:t>
            </a:r>
          </a:p>
        </p:txBody>
      </p:sp>
      <p:sp>
        <p:nvSpPr>
          <p:cNvPr id="23" name="Прямоугольник 22"/>
          <p:cNvSpPr/>
          <p:nvPr/>
        </p:nvSpPr>
        <p:spPr bwMode="auto">
          <a:xfrm>
            <a:off x="2195736" y="1772816"/>
            <a:ext cx="1080120" cy="1152128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УЧЕБНЫЙ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ПРОЦЕСС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 bwMode="auto">
          <a:xfrm>
            <a:off x="5940152" y="1772816"/>
            <a:ext cx="1800200" cy="1152128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ДИСТАНЦИОННОЕ ОБУЧЕНИЕ</a:t>
            </a:r>
          </a:p>
        </p:txBody>
      </p:sp>
      <p:sp>
        <p:nvSpPr>
          <p:cNvPr id="25" name="Прямоугольник 24"/>
          <p:cNvSpPr/>
          <p:nvPr/>
        </p:nvSpPr>
        <p:spPr bwMode="auto">
          <a:xfrm>
            <a:off x="3563888" y="1772816"/>
            <a:ext cx="2088232" cy="1152128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ВОСПИТАТЕЛЬНЫЙ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ПРОЦЕСС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Стрелка вниз 25"/>
          <p:cNvSpPr/>
          <p:nvPr/>
        </p:nvSpPr>
        <p:spPr bwMode="auto">
          <a:xfrm>
            <a:off x="4499992" y="1484784"/>
            <a:ext cx="360040" cy="288032"/>
          </a:xfrm>
          <a:prstGeom prst="downArrow">
            <a:avLst/>
          </a:prstGeom>
          <a:solidFill>
            <a:srgbClr val="00B0F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400" b="0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27" name="Стрелка вниз 26"/>
          <p:cNvSpPr/>
          <p:nvPr/>
        </p:nvSpPr>
        <p:spPr bwMode="auto">
          <a:xfrm>
            <a:off x="6588224" y="1484784"/>
            <a:ext cx="360040" cy="288032"/>
          </a:xfrm>
          <a:prstGeom prst="downArrow">
            <a:avLst/>
          </a:prstGeom>
          <a:solidFill>
            <a:srgbClr val="00B0F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400" b="0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28" name="Содержимое 13"/>
          <p:cNvSpPr txBox="1">
            <a:spLocks/>
          </p:cNvSpPr>
          <p:nvPr/>
        </p:nvSpPr>
        <p:spPr bwMode="auto">
          <a:xfrm>
            <a:off x="2267744" y="5877272"/>
            <a:ext cx="6480720" cy="426958"/>
          </a:xfrm>
          <a:prstGeom prst="roundRect">
            <a:avLst>
              <a:gd name="adj" fmla="val 35946"/>
            </a:avLst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  <a:hlinkClick r:id="rId3" action="ppaction://hlinkfile"/>
              </a:rPr>
              <a:t>ИНФОРМАЦИОННАЯ КУЛЬТУРА КЛАССНОГО РУКОВОДИТЕЛЯ</a:t>
            </a:r>
            <a:endParaRPr kumimoji="0" lang="ru-RU" sz="1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 bwMode="auto">
          <a:xfrm>
            <a:off x="1763688" y="3140968"/>
            <a:ext cx="1512168" cy="648072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  <a:hlinkClick r:id="rId4" action="ppaction://hlinkfile"/>
              </a:rPr>
              <a:t>РАБОТА С УЧАЩИМИСЯ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 bwMode="auto">
          <a:xfrm>
            <a:off x="3419872" y="3140968"/>
            <a:ext cx="1872208" cy="648072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  <a:hlinkClick r:id="rId5" action="ppaction://hlinkfile"/>
              </a:rPr>
              <a:t>ВЗАИМОДЕЙСТВИЕ С РОДИТЕЛЯМИ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Прямоугольник 31"/>
          <p:cNvSpPr/>
          <p:nvPr/>
        </p:nvSpPr>
        <p:spPr bwMode="auto">
          <a:xfrm>
            <a:off x="5436096" y="3140968"/>
            <a:ext cx="1872208" cy="648072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ВЗАИМОДЕЙСТВИЕ С УЧИТЕЛЯМИ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Прямоугольник 32"/>
          <p:cNvSpPr/>
          <p:nvPr/>
        </p:nvSpPr>
        <p:spPr bwMode="auto">
          <a:xfrm>
            <a:off x="7452320" y="3140968"/>
            <a:ext cx="1691680" cy="648072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  <a:hlinkClick r:id="rId6" action="ppaction://hlinkfile"/>
              </a:rPr>
              <a:t>МЕТОДИЧЕСКАЯ РАБОТА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Выноска со стрелкой вверх 35"/>
          <p:cNvSpPr/>
          <p:nvPr/>
        </p:nvSpPr>
        <p:spPr bwMode="auto">
          <a:xfrm>
            <a:off x="3275856" y="4797152"/>
            <a:ext cx="1800200" cy="1008112"/>
          </a:xfrm>
          <a:prstGeom prst="upArrowCallou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  <a:hlinkClick r:id="rId7" action="ppaction://hlinkfile"/>
              </a:rPr>
              <a:t>ВЕДЕНИЕ ЭЛЕКТРОННОЙ ДОКУМЕНТАЦИИ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Выноска со стрелкой вверх 36"/>
          <p:cNvSpPr/>
          <p:nvPr/>
        </p:nvSpPr>
        <p:spPr bwMode="auto">
          <a:xfrm>
            <a:off x="1907704" y="4005064"/>
            <a:ext cx="1800200" cy="1008112"/>
          </a:xfrm>
          <a:prstGeom prst="upArrowCallou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ОБЩЕНИЕ С УЧАЩИМИСЯ И РОДИТЕЛЯМИ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Выноска со стрелкой вверх 37"/>
          <p:cNvSpPr/>
          <p:nvPr/>
        </p:nvSpPr>
        <p:spPr bwMode="auto">
          <a:xfrm>
            <a:off x="5436096" y="4797152"/>
            <a:ext cx="1800200" cy="1008112"/>
          </a:xfrm>
          <a:prstGeom prst="upArrowCallou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  <a:hlinkClick r:id="rId8" action="ppaction://hlinkfile"/>
              </a:rPr>
              <a:t>ДИАГНОСТИКА И АНАЛИТИКА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Выноска со стрелкой вверх 38"/>
          <p:cNvSpPr/>
          <p:nvPr/>
        </p:nvSpPr>
        <p:spPr bwMode="auto">
          <a:xfrm>
            <a:off x="7343800" y="4077072"/>
            <a:ext cx="1800200" cy="1008112"/>
          </a:xfrm>
          <a:prstGeom prst="upArrowCallou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ПОДГОТОВКА МАТЕРИАЛОВ,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  <a:hlinkClick r:id="rId9" action="ppaction://hlinkfile"/>
              </a:rPr>
              <a:t>МОНИТОРИНГ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5" name="Picture 2" descr="C:\Documents and Settings\1\Мои документы\картинки школьные\gif\electronic_filing_hc.gif"/>
          <p:cNvPicPr>
            <a:picLocks noChangeAspect="1" noChangeArrowheads="1" noCrop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573016"/>
            <a:ext cx="1851298" cy="142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3787891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1"/>
          <p:cNvSpPr txBox="1">
            <a:spLocks noChangeArrowheads="1"/>
          </p:cNvSpPr>
          <p:nvPr/>
        </p:nvSpPr>
        <p:spPr bwMode="auto">
          <a:xfrm>
            <a:off x="1475655" y="1580570"/>
            <a:ext cx="5832649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271463" indent="-271463"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1pPr>
            <a:lvl2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2pPr>
            <a:lvl3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3pPr>
            <a:lvl4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4pPr>
            <a:lvl5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9pPr>
          </a:lstStyle>
          <a:p>
            <a:pPr algn="ctr" eaLnBrk="1" hangingPunct="1">
              <a:spcBef>
                <a:spcPts val="200"/>
              </a:spcBef>
              <a:buClr>
                <a:srgbClr val="53548A"/>
              </a:buClr>
              <a:buSzPct val="70000"/>
              <a:buFont typeface="Wingdings" pitchFamily="2" charset="2"/>
              <a:buNone/>
            </a:pPr>
            <a:endParaRPr lang="ru-RU" sz="2400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1763688" y="1"/>
            <a:ext cx="6692280" cy="404664"/>
          </a:xfrm>
        </p:spPr>
        <p:txBody>
          <a:bodyPr/>
          <a:lstStyle/>
          <a:p>
            <a:r>
              <a:rPr lang="ru-RU" sz="1400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  <a:hlinkClick r:id="rId3" action="ppaction://hlinkfile"/>
              </a:rPr>
              <a:t>1.2. ЦЕЛЬ и ЗАДАЧИ ПРОЕКТА</a:t>
            </a:r>
            <a:r>
              <a:rPr lang="ru-RU" sz="1400" u="sng" dirty="0" smtClean="0">
                <a:latin typeface="Times New Roman" pitchFamily="18" charset="0"/>
                <a:cs typeface="Times New Roman" pitchFamily="18" charset="0"/>
                <a:hlinkClick r:id="rId3" action="ppaction://hlinkfile"/>
              </a:rPr>
              <a:t/>
            </a:r>
            <a:br>
              <a:rPr lang="ru-RU" sz="1400" u="sng" dirty="0" smtClean="0">
                <a:latin typeface="Times New Roman" pitchFamily="18" charset="0"/>
                <a:cs typeface="Times New Roman" pitchFamily="18" charset="0"/>
                <a:hlinkClick r:id="rId3" action="ppaction://hlinkfile"/>
              </a:rPr>
            </a:b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907704" y="332656"/>
            <a:ext cx="6624736" cy="6120680"/>
          </a:xfrm>
        </p:spPr>
        <p:txBody>
          <a:bodyPr/>
          <a:lstStyle/>
          <a:p>
            <a:pPr algn="l"/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ВЕДУЩАЯ ИДЕЯ ПРОЕКТА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поиск новых возможностей методической </a:t>
            </a:r>
          </a:p>
          <a:p>
            <a:pPr algn="l"/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                    работы, гибкое реагирование на возникающие проблемы развития </a:t>
            </a:r>
          </a:p>
          <a:p>
            <a:pPr algn="l"/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                    воспитательного процесса средствами эффективного внедрения </a:t>
            </a:r>
          </a:p>
          <a:p>
            <a:pPr algn="l"/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                    компьютерных технологий в деятельность классного руководителя в</a:t>
            </a:r>
          </a:p>
          <a:p>
            <a:pPr algn="l"/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                   значительной мере обусловлена осознанием и адекватным пониманием </a:t>
            </a:r>
          </a:p>
          <a:p>
            <a:pPr algn="l"/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                   педагогами значимости, сущности и необходимости информатизации </a:t>
            </a:r>
          </a:p>
          <a:p>
            <a:pPr algn="l"/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                   образовательного процесса в школе.</a:t>
            </a:r>
          </a:p>
          <a:p>
            <a:pPr algn="l"/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 ПРОЕКТА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создание гибкой, открытой и развивающейся системы </a:t>
            </a:r>
          </a:p>
          <a:p>
            <a:pPr algn="l"/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                    методического и информационного сопровождения классного </a:t>
            </a:r>
          </a:p>
          <a:p>
            <a:pPr algn="l"/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                    руководителя в условиях личностно-ориентированного образования, </a:t>
            </a:r>
          </a:p>
          <a:p>
            <a:pPr algn="l"/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                    позволяющей достигнуть роста профессионального мастерства </a:t>
            </a:r>
          </a:p>
          <a:p>
            <a:pPr algn="l"/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                    педагогов и обеспечить движение обучающихся к высокому уровню </a:t>
            </a:r>
          </a:p>
          <a:p>
            <a:pPr algn="l"/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                    образованности, личностной зрелости и культуры.</a:t>
            </a:r>
          </a:p>
          <a:p>
            <a:pPr algn="l"/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 ПРОЕКТА:</a:t>
            </a:r>
          </a:p>
          <a:p>
            <a:pPr marL="342900" indent="-342900" algn="l">
              <a:buFont typeface="+mj-lt"/>
              <a:buAutoNum type="arabicPeriod"/>
            </a:pP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Провести анализ проблем и причин их существования в оптимальной организации деятельности классного руководителя на основе информационных технологий;</a:t>
            </a:r>
          </a:p>
          <a:p>
            <a:pPr marL="342900" indent="-342900" algn="l">
              <a:buFont typeface="+mj-lt"/>
              <a:buAutoNum type="arabicPeriod"/>
            </a:pP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Изучить потребности классных руководителей школы на основе диагностики их реальных затруднений и обеспечить конструирование оптимальных моделей решения профессиональных задач;</a:t>
            </a:r>
          </a:p>
          <a:p>
            <a:pPr marL="342900" indent="-342900" algn="l">
              <a:buFont typeface="+mj-lt"/>
              <a:buAutoNum type="arabicPeriod"/>
            </a:pP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Подготовить педагога к работе в условиях информатизации процесса образования в рамках инновационного развития школы;</a:t>
            </a:r>
          </a:p>
          <a:p>
            <a:pPr marL="342900" indent="-342900" algn="l">
              <a:buFont typeface="+mj-lt"/>
              <a:buAutoNum type="arabicPeriod"/>
            </a:pP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Создать  условия  для творческой работы и роста профессионального мастерства педагогов;</a:t>
            </a:r>
          </a:p>
          <a:p>
            <a:pPr marL="342900" indent="-342900" algn="l">
              <a:buFont typeface="+mj-lt"/>
              <a:buAutoNum type="arabicPeriod"/>
            </a:pP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Совершенствовать  систему стимулирования и поощрения творчески работающих педагогов.</a:t>
            </a:r>
          </a:p>
          <a:p>
            <a:pPr marL="342900" indent="-342900" algn="l">
              <a:buFont typeface="+mj-lt"/>
              <a:buAutoNum type="arabicPeriod"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763688" y="0"/>
            <a:ext cx="5328592" cy="362471"/>
          </a:xfrm>
        </p:spPr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1.3. ЦЕЛЕВАЯ АУДИТОРИЯ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решение 5"/>
          <p:cNvSpPr/>
          <p:nvPr/>
        </p:nvSpPr>
        <p:spPr bwMode="auto">
          <a:xfrm>
            <a:off x="2051720" y="332656"/>
            <a:ext cx="5184576" cy="1512168"/>
          </a:xfrm>
          <a:prstGeom prst="flowChartDecision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КЛАССНЫЕ РУКОВОДИТЕЛИ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МОАУ «СОШ № 38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г. Орска»</a:t>
            </a:r>
            <a:endParaRPr kumimoji="0" lang="ru-RU" sz="180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трелка вниз 6"/>
          <p:cNvSpPr/>
          <p:nvPr/>
        </p:nvSpPr>
        <p:spPr bwMode="auto">
          <a:xfrm rot="2447372">
            <a:off x="2663240" y="1249659"/>
            <a:ext cx="384039" cy="1571397"/>
          </a:xfrm>
          <a:prstGeom prst="downArrow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vert270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Стаж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 работы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 bwMode="auto">
          <a:xfrm>
            <a:off x="1835696" y="2636912"/>
            <a:ext cx="1440160" cy="720080"/>
          </a:xfrm>
          <a:prstGeom prst="round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1 год  -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1 классный руководитель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 bwMode="auto">
          <a:xfrm>
            <a:off x="2771800" y="4581128"/>
            <a:ext cx="1584176" cy="720080"/>
          </a:xfrm>
          <a:prstGeom prst="round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Свыше 10 лет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  -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29 классных руководителей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 bwMode="auto">
          <a:xfrm>
            <a:off x="2339752" y="3645024"/>
            <a:ext cx="1440160" cy="720080"/>
          </a:xfrm>
          <a:prstGeom prst="round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5-10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 лет  -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2 классных руководителя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трелка вниз 10"/>
          <p:cNvSpPr/>
          <p:nvPr/>
        </p:nvSpPr>
        <p:spPr bwMode="auto">
          <a:xfrm rot="19001787">
            <a:off x="5994705" y="1258545"/>
            <a:ext cx="384039" cy="1571397"/>
          </a:xfrm>
          <a:prstGeom prst="downArrow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vert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Категория</a:t>
            </a:r>
          </a:p>
        </p:txBody>
      </p:sp>
      <p:sp>
        <p:nvSpPr>
          <p:cNvPr id="12" name="Скругленный прямоугольник 11"/>
          <p:cNvSpPr/>
          <p:nvPr/>
        </p:nvSpPr>
        <p:spPr bwMode="auto">
          <a:xfrm>
            <a:off x="5796136" y="2636912"/>
            <a:ext cx="1440160" cy="720080"/>
          </a:xfrm>
          <a:prstGeom prst="round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Высшая –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6 классных руководителей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 bwMode="auto">
          <a:xfrm>
            <a:off x="5148064" y="3645024"/>
            <a:ext cx="1440160" cy="720080"/>
          </a:xfrm>
          <a:prstGeom prst="round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Первая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 –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25 классных руководителей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 bwMode="auto">
          <a:xfrm>
            <a:off x="4716016" y="4581128"/>
            <a:ext cx="1440160" cy="720080"/>
          </a:xfrm>
          <a:prstGeom prst="round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1 молодой специалист </a:t>
            </a:r>
          </a:p>
        </p:txBody>
      </p:sp>
      <p:sp>
        <p:nvSpPr>
          <p:cNvPr id="16" name="Выноска со стрелкой вверх 15"/>
          <p:cNvSpPr/>
          <p:nvPr/>
        </p:nvSpPr>
        <p:spPr bwMode="auto">
          <a:xfrm>
            <a:off x="1979712" y="5373216"/>
            <a:ext cx="5112568" cy="864096"/>
          </a:xfrm>
          <a:prstGeom prst="upArrowCallou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vl="1" indent="0" algn="just" defTabSz="914400"/>
            <a:r>
              <a:rPr lang="ru-RU" sz="1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    МЕТОДИЧЕСКОЕ ОБЪЕДИНЕНИЕ </a:t>
            </a:r>
          </a:p>
          <a:p>
            <a:pPr lvl="1" indent="0" algn="just" defTabSz="914400"/>
            <a:r>
              <a:rPr lang="ru-RU" sz="1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       КЛАССНЫХ РУКОВОДИТЕЛЕЙ</a:t>
            </a:r>
          </a:p>
        </p:txBody>
      </p:sp>
      <p:pic>
        <p:nvPicPr>
          <p:cNvPr id="1026" name="Рисунок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91466" y="2132856"/>
            <a:ext cx="2323533" cy="1461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971600" y="0"/>
            <a:ext cx="8172400" cy="506487"/>
          </a:xfrm>
        </p:spPr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1.4. НОРМАТИВНО-ПРАВОВЫЕ ОСНОВАНИЯ РАЗРАБОТКИ ПРОЕКТА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907704" y="692696"/>
            <a:ext cx="5472608" cy="4824536"/>
          </a:xfrm>
        </p:spPr>
        <p:txBody>
          <a:bodyPr/>
          <a:lstStyle/>
          <a:p>
            <a:pPr marL="342900" indent="-342900" algn="just">
              <a:buFont typeface="+mj-lt"/>
              <a:buAutoNum type="arabicPeriod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Конституция Российской Федерации;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Закон «Об образовании в Российской Федерации» от 29.12.2012 года №273-ФЗ;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Концепция долгосрочного социально-экономического развития Российской Федерации на период до 2020 года;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Концепция информатизации образования Российской Федерации;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Устав Муниципального общеобразовательного автономного учреждения «Средняя общеобразовательная школа № 38 г. Орска»;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Положение о методическом объединении классных руководителей МОАУ «СОШ № 38 г. Орска имени Героя Советского Союза Павла Ивановича Беляева» от 03.09.2013 года;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Положение о классном руководителе МОАУ «СОШ № 38 г. Орска имени Героя Советского Союза Павла Ивановича Беляева» от 03.09.2013 года.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619672" y="0"/>
            <a:ext cx="6408712" cy="362471"/>
          </a:xfrm>
        </p:spPr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1.5. ОСНОВНЫЕ ПРИНЦИПЫ РЕАЛИЗАЦИИ ПРОЕКТА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Выноска со стрелкой вниз 5"/>
          <p:cNvSpPr/>
          <p:nvPr/>
        </p:nvSpPr>
        <p:spPr bwMode="auto">
          <a:xfrm>
            <a:off x="1403648" y="476672"/>
            <a:ext cx="6840760" cy="792088"/>
          </a:xfrm>
          <a:prstGeom prst="downArrowCallou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ПРИНЦИПЫ РЕАЛИЗАЦИИ ПРОЕКТНЫХ</a:t>
            </a:r>
            <a:r>
              <a:rPr kumimoji="0" lang="ru-RU" sz="1800" i="0" u="none" strike="noStrike" cap="none" normalizeH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 МЕРОПРИЯТИЙ</a:t>
            </a:r>
            <a:endParaRPr kumimoji="0" lang="ru-RU" sz="180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 bwMode="auto">
          <a:xfrm>
            <a:off x="5076056" y="1196752"/>
            <a:ext cx="3744416" cy="648072"/>
          </a:xfrm>
          <a:prstGeom prst="round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Предполагает единую систему планирования деятельности классных руководителей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 bwMode="auto">
          <a:xfrm>
            <a:off x="5076056" y="3140968"/>
            <a:ext cx="3672408" cy="648072"/>
          </a:xfrm>
          <a:prstGeom prst="round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Предполагает включение в решение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 задач классных руководителей всех субъектов воспитательного процесса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 bwMode="auto">
          <a:xfrm>
            <a:off x="5076056" y="1844824"/>
            <a:ext cx="3744416" cy="648072"/>
          </a:xfrm>
          <a:prstGeom prst="round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Предполагает осуществление различных вариантов действий по реализации задач деятельности классных руководителей</a:t>
            </a:r>
          </a:p>
        </p:txBody>
      </p:sp>
      <p:sp>
        <p:nvSpPr>
          <p:cNvPr id="10" name="Скругленный прямоугольник 9"/>
          <p:cNvSpPr/>
          <p:nvPr/>
        </p:nvSpPr>
        <p:spPr bwMode="auto">
          <a:xfrm>
            <a:off x="5076056" y="2492896"/>
            <a:ext cx="3744416" cy="648072"/>
          </a:xfrm>
          <a:prstGeom prst="round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Предполагает развитие информационной компетентности классных руководителей</a:t>
            </a:r>
          </a:p>
        </p:txBody>
      </p:sp>
      <p:sp>
        <p:nvSpPr>
          <p:cNvPr id="11" name="Пятиугольник 10"/>
          <p:cNvSpPr/>
          <p:nvPr/>
        </p:nvSpPr>
        <p:spPr bwMode="auto">
          <a:xfrm>
            <a:off x="1835696" y="1268760"/>
            <a:ext cx="3024336" cy="576064"/>
          </a:xfrm>
          <a:prstGeom prst="homePlate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defTabSz="914400"/>
            <a:r>
              <a:rPr lang="ru-RU" sz="14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ПРИНЦИП ПРОГРАММНО-ЦЕЛЕВОГО ПОДХОДА</a:t>
            </a:r>
          </a:p>
        </p:txBody>
      </p:sp>
      <p:sp>
        <p:nvSpPr>
          <p:cNvPr id="12" name="Пятиугольник 11"/>
          <p:cNvSpPr/>
          <p:nvPr/>
        </p:nvSpPr>
        <p:spPr bwMode="auto">
          <a:xfrm>
            <a:off x="1835696" y="2564904"/>
            <a:ext cx="3024336" cy="576064"/>
          </a:xfrm>
          <a:prstGeom prst="homePlate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defTabSz="914400"/>
            <a:r>
              <a:rPr lang="ru-RU" sz="14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ПРИНЦИП ИНФОРМАТИВНОСТИ</a:t>
            </a:r>
          </a:p>
        </p:txBody>
      </p:sp>
      <p:sp>
        <p:nvSpPr>
          <p:cNvPr id="13" name="Пятиугольник 12"/>
          <p:cNvSpPr/>
          <p:nvPr/>
        </p:nvSpPr>
        <p:spPr bwMode="auto">
          <a:xfrm>
            <a:off x="1835696" y="3212976"/>
            <a:ext cx="3024336" cy="504056"/>
          </a:xfrm>
          <a:prstGeom prst="homePlate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defTabSz="914400"/>
            <a:r>
              <a:rPr lang="ru-RU" sz="14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ПРИНЦИП СИСТЕМНОСТИ</a:t>
            </a:r>
          </a:p>
        </p:txBody>
      </p:sp>
      <p:sp>
        <p:nvSpPr>
          <p:cNvPr id="14" name="Пятиугольник 13"/>
          <p:cNvSpPr/>
          <p:nvPr/>
        </p:nvSpPr>
        <p:spPr bwMode="auto">
          <a:xfrm>
            <a:off x="1835696" y="1916832"/>
            <a:ext cx="3024336" cy="576064"/>
          </a:xfrm>
          <a:prstGeom prst="homePlate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defTabSz="914400"/>
            <a:r>
              <a:rPr lang="ru-RU" sz="14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ПРИНЦИП ВАРИАТИВНОСТИ</a:t>
            </a:r>
          </a:p>
        </p:txBody>
      </p:sp>
      <p:sp>
        <p:nvSpPr>
          <p:cNvPr id="16" name="Выноска со стрелкой вверх 15"/>
          <p:cNvSpPr/>
          <p:nvPr/>
        </p:nvSpPr>
        <p:spPr bwMode="auto">
          <a:xfrm>
            <a:off x="2123728" y="5661248"/>
            <a:ext cx="6768752" cy="792088"/>
          </a:xfrm>
          <a:prstGeom prst="upArrowCallou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БЛОЧНО-МОДУЛЬНАЯ</a:t>
            </a:r>
            <a:r>
              <a:rPr kumimoji="0" lang="ru-RU" sz="1800" i="0" u="none" strike="noStrike" cap="none" normalizeH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 ТЕХНОЛОГИЯ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СОПРОВОЖДЕНИЯ КЛАССНЫХ РУКОВОДИТЕЛЕЙ</a:t>
            </a:r>
            <a:endParaRPr kumimoji="0" lang="ru-RU" sz="180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 bwMode="auto">
          <a:xfrm>
            <a:off x="1907704" y="4149080"/>
            <a:ext cx="2304255" cy="978451"/>
          </a:xfrm>
          <a:prstGeom prst="round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defTabSz="914400"/>
            <a:r>
              <a:rPr lang="ru-RU" sz="12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Модернизация профессиональной компетентности педагогов и ориентация на использование инноваций</a:t>
            </a:r>
          </a:p>
        </p:txBody>
      </p:sp>
      <p:sp>
        <p:nvSpPr>
          <p:cNvPr id="20" name="Скругленный прямоугольник 19"/>
          <p:cNvSpPr/>
          <p:nvPr/>
        </p:nvSpPr>
        <p:spPr bwMode="auto">
          <a:xfrm>
            <a:off x="6516216" y="4149080"/>
            <a:ext cx="2304256" cy="978451"/>
          </a:xfrm>
          <a:prstGeom prst="round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defTabSz="914400"/>
            <a:r>
              <a:rPr lang="ru-RU" sz="12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Развитие профессионально-значимых качеств педагога (гибкость мышления, аналитические способности, творческий потенциал)</a:t>
            </a:r>
          </a:p>
        </p:txBody>
      </p:sp>
      <p:sp>
        <p:nvSpPr>
          <p:cNvPr id="21" name="Скругленный прямоугольник 20"/>
          <p:cNvSpPr/>
          <p:nvPr/>
        </p:nvSpPr>
        <p:spPr bwMode="auto">
          <a:xfrm>
            <a:off x="4211960" y="4725144"/>
            <a:ext cx="2304256" cy="978451"/>
          </a:xfrm>
          <a:prstGeom prst="round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defTabSz="914400"/>
            <a:r>
              <a:rPr lang="ru-RU" sz="12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Непрерывное повышение квалификации с применением компьютерных технологий и дистанционных форм обучения</a:t>
            </a:r>
          </a:p>
        </p:txBody>
      </p:sp>
      <p:pic>
        <p:nvPicPr>
          <p:cNvPr id="22" name="Picture 5" descr="E:\Users\МОУ Сатинская СОШ\Desktop\для конкурса\отзывы для  конкурса\school22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356992"/>
            <a:ext cx="1440159" cy="141571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Стрелка вверх 22"/>
          <p:cNvSpPr/>
          <p:nvPr/>
        </p:nvSpPr>
        <p:spPr bwMode="auto">
          <a:xfrm>
            <a:off x="2699792" y="5157192"/>
            <a:ext cx="360040" cy="720080"/>
          </a:xfrm>
          <a:prstGeom prst="upArrow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400" b="0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24" name="Стрелка вверх 23"/>
          <p:cNvSpPr/>
          <p:nvPr/>
        </p:nvSpPr>
        <p:spPr bwMode="auto">
          <a:xfrm>
            <a:off x="7524328" y="5157192"/>
            <a:ext cx="360040" cy="720080"/>
          </a:xfrm>
          <a:prstGeom prst="upArrow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400" b="0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619672" y="0"/>
            <a:ext cx="5904656" cy="346050"/>
          </a:xfrm>
        </p:spPr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1.6. ОСНОВНЫЕ ФОРМЫ РЕАЛИЗАЦИИ ПРОЕКТА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с двумя вырезанными противолежащими углами 8"/>
          <p:cNvSpPr/>
          <p:nvPr/>
        </p:nvSpPr>
        <p:spPr bwMode="auto">
          <a:xfrm>
            <a:off x="1691680" y="836712"/>
            <a:ext cx="2808312" cy="936104"/>
          </a:xfrm>
          <a:prstGeom prst="snip2Diag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Предназначена для молодых специалистов или педагогов с прерывным стажем классного руководства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с двумя вырезанными противолежащими углами 9"/>
          <p:cNvSpPr/>
          <p:nvPr/>
        </p:nvSpPr>
        <p:spPr bwMode="auto">
          <a:xfrm>
            <a:off x="1907704" y="2348880"/>
            <a:ext cx="2880320" cy="936104"/>
          </a:xfrm>
          <a:prstGeom prst="snip2Diag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Предназначена для педагогов с достаточно высоким уровнем </a:t>
            </a:r>
            <a:r>
              <a:rPr lang="ru-RU" sz="1400" b="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профподготовки</a:t>
            </a:r>
            <a:r>
              <a:rPr lang="ru-RU" sz="14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или  различными </a:t>
            </a:r>
            <a:r>
              <a:rPr lang="ru-RU" sz="1400" b="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профинтересами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с двумя вырезанными противолежащими углами 10"/>
          <p:cNvSpPr/>
          <p:nvPr/>
        </p:nvSpPr>
        <p:spPr bwMode="auto">
          <a:xfrm>
            <a:off x="2123728" y="3789040"/>
            <a:ext cx="2664296" cy="1008112"/>
          </a:xfrm>
          <a:prstGeom prst="snip2Diag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Предназначена для педагогов с высоким профессиональным и творческим потенциалом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с двумя вырезанными противолежащими углами 11"/>
          <p:cNvSpPr/>
          <p:nvPr/>
        </p:nvSpPr>
        <p:spPr bwMode="auto">
          <a:xfrm>
            <a:off x="2267744" y="5373216"/>
            <a:ext cx="3024336" cy="1080120"/>
          </a:xfrm>
          <a:prstGeom prst="snip2Diag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Предназначена для обмена опытом лучших классных руководителей, обладающих высоким уровнем профессиональной компетентности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Блок-схема: процесс 12"/>
          <p:cNvSpPr/>
          <p:nvPr/>
        </p:nvSpPr>
        <p:spPr bwMode="auto">
          <a:xfrm>
            <a:off x="1979712" y="476672"/>
            <a:ext cx="1728192" cy="360040"/>
          </a:xfrm>
          <a:prstGeom prst="flowChartProcess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ИНТЕГРАТИВНАЯ</a:t>
            </a:r>
          </a:p>
        </p:txBody>
      </p:sp>
      <p:sp>
        <p:nvSpPr>
          <p:cNvPr id="14" name="Блок-схема: процесс 13"/>
          <p:cNvSpPr/>
          <p:nvPr/>
        </p:nvSpPr>
        <p:spPr bwMode="auto">
          <a:xfrm>
            <a:off x="2123728" y="1988840"/>
            <a:ext cx="2448272" cy="360040"/>
          </a:xfrm>
          <a:prstGeom prst="flowChartProcess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ДИФФЕРЕНЦИРОВАННАЯ</a:t>
            </a:r>
          </a:p>
        </p:txBody>
      </p:sp>
      <p:sp>
        <p:nvSpPr>
          <p:cNvPr id="15" name="Блок-схема: процесс 14"/>
          <p:cNvSpPr/>
          <p:nvPr/>
        </p:nvSpPr>
        <p:spPr bwMode="auto">
          <a:xfrm>
            <a:off x="2555776" y="3429000"/>
            <a:ext cx="1728192" cy="360040"/>
          </a:xfrm>
          <a:prstGeom prst="flowChartProcess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МОДУЛЬНАЯ</a:t>
            </a:r>
          </a:p>
        </p:txBody>
      </p:sp>
      <p:sp>
        <p:nvSpPr>
          <p:cNvPr id="16" name="Блок-схема: процесс 15"/>
          <p:cNvSpPr/>
          <p:nvPr/>
        </p:nvSpPr>
        <p:spPr bwMode="auto">
          <a:xfrm>
            <a:off x="2843808" y="5013176"/>
            <a:ext cx="1728192" cy="360040"/>
          </a:xfrm>
          <a:prstGeom prst="flowChartProcess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АВТОРСКАЯ</a:t>
            </a:r>
          </a:p>
        </p:txBody>
      </p:sp>
      <p:sp>
        <p:nvSpPr>
          <p:cNvPr id="17" name="Блок-схема: альтернативный процесс 16"/>
          <p:cNvSpPr/>
          <p:nvPr/>
        </p:nvSpPr>
        <p:spPr bwMode="auto">
          <a:xfrm>
            <a:off x="5292080" y="5517232"/>
            <a:ext cx="3096344" cy="936104"/>
          </a:xfrm>
          <a:prstGeom prst="flowChartAlternateProcess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МАСТЕР-КЛАСС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ОБОБЩЕНИЕ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 ОПЫТА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0" baseline="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ТВОРЧЕСКАЯ</a:t>
            </a:r>
            <a:r>
              <a:rPr lang="ru-RU" sz="1400" b="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ЛАБОРАТОРИЯ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ТЕМАТИЧЕСКАЯ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 ВЫСТАВКА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Блок-схема: альтернативный процесс 17"/>
          <p:cNvSpPr/>
          <p:nvPr/>
        </p:nvSpPr>
        <p:spPr bwMode="auto">
          <a:xfrm>
            <a:off x="4788024" y="3861048"/>
            <a:ext cx="3600400" cy="936104"/>
          </a:xfrm>
          <a:prstGeom prst="flowChartAlternateProcess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КРУГЛЫЙ СТОЛ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ПРОБЛЕМНО-ДЕЯТЕЛЬНОСТНЫЕ ИГРЫ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ТВОРЧЕСКИЕ ВЫСТАВКИ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Блок-схема: альтернативный процесс 18"/>
          <p:cNvSpPr/>
          <p:nvPr/>
        </p:nvSpPr>
        <p:spPr bwMode="auto">
          <a:xfrm>
            <a:off x="4788024" y="2420888"/>
            <a:ext cx="3600400" cy="936104"/>
          </a:xfrm>
          <a:prstGeom prst="flowChartAlternateProcess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СЕМИНАРЫ-ПРАКТИКУМЫ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ДИСКУССИИ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ОБМЕН ОПЫТОМ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РАБОТА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 по теме САМООБРАЗОВАНИЯ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Блок-схема: альтернативный процесс 19"/>
          <p:cNvSpPr/>
          <p:nvPr/>
        </p:nvSpPr>
        <p:spPr bwMode="auto">
          <a:xfrm>
            <a:off x="4499992" y="764704"/>
            <a:ext cx="3888432" cy="1080120"/>
          </a:xfrm>
          <a:prstGeom prst="flowChartAlternateProcess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ТЕОРЕТИЧЕСКИЕ СЕМИНАРЫ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МЕТОДИЧЕСКИЕ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 КОНСУЛЬТАЦИИ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0" baseline="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НАСТАВНИЧЕСТВО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ВЗАИМОПЕСЕЩЕНИЯ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0" baseline="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ИНДИВИДУАЛЬНОЕ</a:t>
            </a:r>
            <a:r>
              <a:rPr lang="ru-RU" sz="1400" b="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СОБЕСЕДОВАНИЕ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547664" y="0"/>
            <a:ext cx="6120680" cy="362471"/>
          </a:xfrm>
        </p:spPr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2.1. ЭТАПЫ И СРОКИ РЕАЛИЗАЦИИ ПРОЕКТА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Выноска со стрелкой вправо 5"/>
          <p:cNvSpPr/>
          <p:nvPr/>
        </p:nvSpPr>
        <p:spPr bwMode="auto">
          <a:xfrm>
            <a:off x="1907704" y="476672"/>
            <a:ext cx="1296144" cy="936104"/>
          </a:xfrm>
          <a:prstGeom prst="rightArrowCallou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400" b="0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8" name="Пятиугольник 7"/>
          <p:cNvSpPr/>
          <p:nvPr/>
        </p:nvSpPr>
        <p:spPr bwMode="auto">
          <a:xfrm>
            <a:off x="1691680" y="620688"/>
            <a:ext cx="2304256" cy="576064"/>
          </a:xfrm>
          <a:prstGeom prst="homePlate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ПОДГОТОВИТЕЛЬНЫЙ ЭТАП</a:t>
            </a:r>
          </a:p>
        </p:txBody>
      </p:sp>
      <p:sp>
        <p:nvSpPr>
          <p:cNvPr id="9" name="Пятиугольник 8"/>
          <p:cNvSpPr/>
          <p:nvPr/>
        </p:nvSpPr>
        <p:spPr bwMode="auto">
          <a:xfrm>
            <a:off x="2051720" y="2564904"/>
            <a:ext cx="2304256" cy="576064"/>
          </a:xfrm>
          <a:prstGeom prst="homePlate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ОСНОВНОЙ ЭТАП</a:t>
            </a:r>
          </a:p>
        </p:txBody>
      </p:sp>
      <p:sp>
        <p:nvSpPr>
          <p:cNvPr id="10" name="Пятиугольник 9"/>
          <p:cNvSpPr/>
          <p:nvPr/>
        </p:nvSpPr>
        <p:spPr bwMode="auto">
          <a:xfrm>
            <a:off x="2483768" y="4437112"/>
            <a:ext cx="2304256" cy="576064"/>
          </a:xfrm>
          <a:prstGeom prst="homePlate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ЗАКЛЮЧИТЕЛЬНЫЙ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ЭТАП</a:t>
            </a:r>
          </a:p>
        </p:txBody>
      </p:sp>
      <p:sp>
        <p:nvSpPr>
          <p:cNvPr id="11" name="Скругленная прямоугольная выноска 10"/>
          <p:cNvSpPr/>
          <p:nvPr/>
        </p:nvSpPr>
        <p:spPr bwMode="auto">
          <a:xfrm>
            <a:off x="4067944" y="404664"/>
            <a:ext cx="4320480" cy="936104"/>
          </a:xfrm>
          <a:prstGeom prst="wedgeRoundRectCallout">
            <a:avLst>
              <a:gd name="adj1" fmla="val -20833"/>
              <a:gd name="adj2" fmla="val 88629"/>
              <a:gd name="adj3" fmla="val 16667"/>
            </a:avLst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Обоснование актуальности проблемы методического и информационного сопровождения деятельности классных руководителей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ая прямоугольная выноска 13"/>
          <p:cNvSpPr/>
          <p:nvPr/>
        </p:nvSpPr>
        <p:spPr bwMode="auto">
          <a:xfrm>
            <a:off x="4499992" y="2420888"/>
            <a:ext cx="4320480" cy="936104"/>
          </a:xfrm>
          <a:prstGeom prst="wedgeRoundRectCallout">
            <a:avLst>
              <a:gd name="adj1" fmla="val -20833"/>
              <a:gd name="adj2" fmla="val 88629"/>
              <a:gd name="adj3" fmla="val 16667"/>
            </a:avLst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Реализация целей и задач проекта. Промежуточный анализ деятельности классных руководителей по совершенствованию информационной компетентности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ая прямоугольная выноска 14"/>
          <p:cNvSpPr/>
          <p:nvPr/>
        </p:nvSpPr>
        <p:spPr bwMode="auto">
          <a:xfrm>
            <a:off x="4823520" y="4293096"/>
            <a:ext cx="4320480" cy="936104"/>
          </a:xfrm>
          <a:prstGeom prst="wedgeRoundRectCallout">
            <a:avLst>
              <a:gd name="adj1" fmla="val -20833"/>
              <a:gd name="adj2" fmla="val 88629"/>
              <a:gd name="adj3" fmla="val 16667"/>
            </a:avLst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Экспертиза реализации целей и задач. Перспективы развития системы поддержки классных руководителей. Обобщение опыта классных руководителей и его распространение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Овал 15"/>
          <p:cNvSpPr/>
          <p:nvPr/>
        </p:nvSpPr>
        <p:spPr bwMode="auto">
          <a:xfrm>
            <a:off x="4932040" y="1700808"/>
            <a:ext cx="2088232" cy="576064"/>
          </a:xfrm>
          <a:prstGeom prst="ellipse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Август </a:t>
            </a: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20</a:t>
            </a:r>
            <a:r>
              <a:rPr kumimoji="0" lang="en-US" sz="140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24</a:t>
            </a: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г</a:t>
            </a:r>
            <a:r>
              <a:rPr kumimoji="0" lang="ru-RU" sz="1400" i="0" u="none" strike="noStrike" cap="none" normalizeH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i="0" u="none" strike="noStrike" cap="none" normalizeH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– Сентябрь </a:t>
            </a:r>
            <a:r>
              <a:rPr kumimoji="0" lang="ru-RU" sz="1400" i="0" u="none" strike="noStrike" cap="none" normalizeH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20</a:t>
            </a:r>
            <a:r>
              <a:rPr kumimoji="0" lang="en-US" sz="1400" i="0" u="none" strike="noStrike" cap="none" normalizeH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24</a:t>
            </a:r>
            <a:r>
              <a:rPr kumimoji="0" lang="ru-RU" sz="1400" i="0" u="none" strike="noStrike" cap="none" normalizeH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г</a:t>
            </a:r>
            <a:endParaRPr kumimoji="0" lang="ru-RU" sz="1400" i="0" u="none" strike="noStrike" cap="none" normalizeH="0" baseline="0" dirty="0" smtClean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Овал 16"/>
          <p:cNvSpPr/>
          <p:nvPr/>
        </p:nvSpPr>
        <p:spPr bwMode="auto">
          <a:xfrm>
            <a:off x="5580112" y="3645024"/>
            <a:ext cx="2088232" cy="576064"/>
          </a:xfrm>
          <a:prstGeom prst="ellipse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Октябрь </a:t>
            </a: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20</a:t>
            </a:r>
            <a:r>
              <a:rPr kumimoji="0" lang="en-US" sz="140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24</a:t>
            </a: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г </a:t>
            </a: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– Март </a:t>
            </a: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20</a:t>
            </a:r>
            <a:r>
              <a:rPr kumimoji="0" lang="en-US" sz="140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27</a:t>
            </a: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г</a:t>
            </a:r>
            <a:endParaRPr kumimoji="0" lang="ru-RU" sz="1400" i="0" u="none" strike="noStrike" cap="none" normalizeH="0" baseline="0" dirty="0" smtClean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Овал 17"/>
          <p:cNvSpPr/>
          <p:nvPr/>
        </p:nvSpPr>
        <p:spPr bwMode="auto">
          <a:xfrm>
            <a:off x="5796136" y="5589240"/>
            <a:ext cx="2088232" cy="576064"/>
          </a:xfrm>
          <a:prstGeom prst="ellipse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Апрель </a:t>
            </a: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20</a:t>
            </a:r>
            <a:r>
              <a:rPr kumimoji="0" lang="en-US" sz="140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27</a:t>
            </a: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г </a:t>
            </a: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– Май </a:t>
            </a: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20</a:t>
            </a:r>
            <a:r>
              <a:rPr kumimoji="0" lang="en-US" sz="140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27</a:t>
            </a: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г</a:t>
            </a:r>
            <a:endParaRPr kumimoji="0" lang="ru-RU" sz="1400" i="0" u="none" strike="noStrike" cap="none" normalizeH="0" baseline="0" dirty="0" smtClean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941168"/>
            <a:ext cx="1656184" cy="154462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Заголовок 3"/>
          <p:cNvSpPr txBox="1">
            <a:spLocks/>
          </p:cNvSpPr>
          <p:nvPr/>
        </p:nvSpPr>
        <p:spPr bwMode="auto">
          <a:xfrm>
            <a:off x="1979712" y="6093296"/>
            <a:ext cx="6120680" cy="3624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  <a:hlinkClick r:id="rId3" action="ppaction://hlinkfile"/>
              </a:rPr>
              <a:t>2.2. МЕХАНИЗМ РЕАЛИЗАЦИИ ПРОЕКТА</a:t>
            </a:r>
            <a:endParaRPr kumimoji="0" lang="ru-RU" sz="1800" b="1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619672" y="0"/>
            <a:ext cx="5832648" cy="362471"/>
          </a:xfrm>
        </p:spPr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2.3. ОЖИДАЕМЫЕ РЕЗУЛЬТАТЫ ПРОЕКТА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3203848" y="404664"/>
            <a:ext cx="2448272" cy="351656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ОСНОВНОЙ РЕЗУЛЬТАТ </a:t>
            </a:r>
          </a:p>
        </p:txBody>
      </p:sp>
      <p:sp>
        <p:nvSpPr>
          <p:cNvPr id="8" name="Выноска со стрелкой вниз 7"/>
          <p:cNvSpPr/>
          <p:nvPr/>
        </p:nvSpPr>
        <p:spPr bwMode="auto">
          <a:xfrm>
            <a:off x="1691680" y="764704"/>
            <a:ext cx="5616624" cy="1080120"/>
          </a:xfrm>
          <a:prstGeom prst="downArrowCallou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defTabSz="914400"/>
            <a:r>
              <a:rPr lang="ru-RU" sz="14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СОЗДАННАЯ СИСТЕМА НЕПРЕРЫВНОГО МЕТОДИЧЕСКОГО И ИНФОРМАЦИОННОГО СОПРОВОЖДЕНИЯ КЛАССНЫХ РУКОВОДИТЕЛЕЙ </a:t>
            </a:r>
          </a:p>
        </p:txBody>
      </p:sp>
      <p:sp>
        <p:nvSpPr>
          <p:cNvPr id="9" name="Пятиугольник 8"/>
          <p:cNvSpPr/>
          <p:nvPr/>
        </p:nvSpPr>
        <p:spPr bwMode="auto">
          <a:xfrm>
            <a:off x="1691680" y="1772816"/>
            <a:ext cx="3888432" cy="576064"/>
          </a:xfrm>
          <a:prstGeom prst="homePlate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  <a:hlinkClick r:id="rId2" action="ppaction://hlinkfile"/>
              </a:rPr>
              <a:t>1. ВЫСОКИЙ УРОВЕНЬ ИНФОРМАЦИОННОЙ КУЛЬТУРЫ КЛАССНОГО</a:t>
            </a:r>
            <a:r>
              <a:rPr kumimoji="0" lang="ru-RU" sz="1200" b="0" i="0" u="none" strike="noStrike" cap="none" normalizeH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  <a:hlinkClick r:id="rId2" action="ppaction://hlinkfile"/>
              </a:rPr>
              <a:t> РУКОВОДИТЕЛЯ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ятиугольник 9"/>
          <p:cNvSpPr/>
          <p:nvPr/>
        </p:nvSpPr>
        <p:spPr bwMode="auto">
          <a:xfrm>
            <a:off x="2699792" y="4293096"/>
            <a:ext cx="4680520" cy="576064"/>
          </a:xfrm>
          <a:prstGeom prst="homePlate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4. ЭФФЕКТИВНОСТЬ СОТРУДНИЧЕСТВА КЛАССНОГО</a:t>
            </a:r>
            <a:r>
              <a:rPr kumimoji="0" lang="ru-RU" sz="1200" b="0" i="0" u="none" strike="noStrike" cap="none" normalizeH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 РУКОВОДИТЕЛЯ И РОДИТЕЛЬСКОЙ ОБЩЕСТВЕННОСТИ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ятиугольник 10"/>
          <p:cNvSpPr/>
          <p:nvPr/>
        </p:nvSpPr>
        <p:spPr bwMode="auto">
          <a:xfrm>
            <a:off x="2267744" y="3429000"/>
            <a:ext cx="4536504" cy="576064"/>
          </a:xfrm>
          <a:prstGeom prst="homePlate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3. ВОЗМОЖНОСТЬ ВЫБОРА КЛАССНЫМ РУКОВОДИТЕЛЕМ</a:t>
            </a:r>
            <a:r>
              <a:rPr kumimoji="0" lang="ru-RU" sz="1200" b="0" i="0" u="none" strike="noStrike" cap="none" normalizeH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 МЕТОДОВ И ФОРМ РАБОТЫ С КЛАССНЫМ КОЛЛЕКТИВОМ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ятиугольник 11"/>
          <p:cNvSpPr/>
          <p:nvPr/>
        </p:nvSpPr>
        <p:spPr bwMode="auto">
          <a:xfrm>
            <a:off x="2051720" y="2636912"/>
            <a:ext cx="4392488" cy="576064"/>
          </a:xfrm>
          <a:prstGeom prst="homePlate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2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2. ОРИЕНТИРОВАННОСТЬ ПЕДАГОГОВ НА ОБУЧЕНИЕ С ИСПОЛЬЗОВАНИЕМ ИННОВАЦИОННЫХ ТЕХНОЛОГИЙ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ятиугольник 12"/>
          <p:cNvSpPr/>
          <p:nvPr/>
        </p:nvSpPr>
        <p:spPr bwMode="auto">
          <a:xfrm>
            <a:off x="3347864" y="5877272"/>
            <a:ext cx="4752528" cy="504056"/>
          </a:xfrm>
          <a:prstGeom prst="homePlate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6. СФОРМИРОВАННОСТЬ АДАПТИВНОЙ ВОСПИТАТЕЛЬНОЙ СРЕДЫ КЛАССА</a:t>
            </a:r>
          </a:p>
        </p:txBody>
      </p:sp>
      <p:sp>
        <p:nvSpPr>
          <p:cNvPr id="14" name="Пятиугольник 13"/>
          <p:cNvSpPr/>
          <p:nvPr/>
        </p:nvSpPr>
        <p:spPr bwMode="auto">
          <a:xfrm>
            <a:off x="2987824" y="5085184"/>
            <a:ext cx="4752528" cy="576064"/>
          </a:xfrm>
          <a:prstGeom prst="homePlate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5. УДОВЛЕТВОРЕННОСТЬ ОБУЧАЮЩИХСЯ</a:t>
            </a:r>
            <a:r>
              <a:rPr kumimoji="0" lang="ru-RU" sz="1200" b="0" i="0" u="none" strike="noStrike" cap="none" normalizeH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 И РОДИТЕЛЕЙ КАЧЕСТВОМ ВОПИТАТЕЛЬНОГО ПРОЦЕССА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трелка вниз 14"/>
          <p:cNvSpPr/>
          <p:nvPr/>
        </p:nvSpPr>
        <p:spPr bwMode="auto">
          <a:xfrm rot="19832375">
            <a:off x="7180113" y="1999835"/>
            <a:ext cx="992166" cy="4717518"/>
          </a:xfrm>
          <a:prstGeom prst="downArrow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vert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ПОВЫШЕНИЕ  КАЧЕСТВА ВОСПИТАТЕЛЬНОГО</a:t>
            </a:r>
            <a:r>
              <a:rPr kumimoji="0" lang="ru-RU" sz="1400" i="0" u="none" strike="noStrike" cap="none" normalizeH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i="0" u="none" strike="noStrike" cap="none" normalizeH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ПРОЦЕССА В ШКОЛЕ</a:t>
            </a:r>
            <a:endParaRPr kumimoji="0" lang="ru-RU" sz="140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Picture 3" descr="C:\Documents and Settings\1\Мои документы\картинки школьные\Новое изображение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95484">
            <a:off x="5971894" y="1306762"/>
            <a:ext cx="1545510" cy="100811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03648" y="1"/>
            <a:ext cx="7272808" cy="332655"/>
          </a:xfrm>
        </p:spPr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2.4. МОНИТОРИНГ РЕЗУЛЬТАТОВ РЕАЛИЗАЦИИ ПРОЕКТА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79512" y="332656"/>
          <a:ext cx="8854202" cy="63093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789305"/>
                <a:gridCol w="2163023"/>
                <a:gridCol w="5901874"/>
              </a:tblGrid>
              <a:tr h="231800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Результат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Критерии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Уровень использования ИКТ в воспитательном процессе класса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Ведение электронной документации классного руководителя;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Уровень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использование ИКТ при организации внеклассных мероприятий;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Участие в исследовательской работе и социальном проектировании;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Интернет-общение с родителями обучающихся по организации учебно-воспитательного процесса в классе.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Готовность классного руководителя к саморазвитию и самоусовершенствованию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Количество используемых современных образовательных технологий в школе;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Количество классных руководителей,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использующих ИКТ в воспитательном процессе;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Количество педагогов, прошедших курсы повышения квалификации по ИКТ;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Количество классных руководителей, владеющих навыками работы на компьютере;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Количество классных руководителей,  использующих современную технику в своей работе.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Повышение воспитательного воздействия всех форм и методов работы с классным коллективом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Разнообразие использование форм и методов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работы с классным коллективом;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Наличие электронной методической копилки классного руководителя;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Наличие электронного сборника </a:t>
                      </a:r>
                      <a:r>
                        <a:rPr lang="ru-RU" sz="1200" b="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диагностико-аналитических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материалов классного руководителя.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Активизация сотрудничества классного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руководителя и родителей класса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Степень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вовлеченности родителей в воспитательный процесс класса;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Количество родителей, занятых в работе органов ГОУ школы;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Разнообразие форм совместной деятельности классного руководителя, обучающихся и родителей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Уровень эффективного информационного взаимодействия педагогам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 родителей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Увеличение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количества положительных отзывов о деятельности классного руководителя;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Положительный имидж школы по результатам анкетирования родителей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Рейтинг классного коллектива 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Комфортный микроклимат в классном коллективе;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Сохранность состава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обучающихся;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Формирование положительной мотивации обучающихся;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Повышения уровня качества знаний и воспитанности обучающихся;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Увеличение количества открытых мероприятий класса;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Высокая занятость обучающихся во внеурочное время;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Повышение количества участников в конкурсах разного уровня.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59632" y="0"/>
            <a:ext cx="6696745" cy="378271"/>
          </a:xfrm>
        </p:spPr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2.5. УПРАВЛЕНИЕ ПРОЦЕССОМ РЕАЛИЗАЦИИ ПРОЕКТА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ятиугольник 3"/>
          <p:cNvSpPr/>
          <p:nvPr/>
        </p:nvSpPr>
        <p:spPr bwMode="auto">
          <a:xfrm>
            <a:off x="2051720" y="980728"/>
            <a:ext cx="2160240" cy="1008112"/>
          </a:xfrm>
          <a:prstGeom prst="homePlate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КООРДИНАЦИЯ и</a:t>
            </a:r>
            <a:r>
              <a:rPr kumimoji="0" lang="ru-RU" sz="1400" i="0" u="none" strike="noStrike" cap="none" normalizeH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 КОНТРОЛЬ</a:t>
            </a:r>
            <a:endParaRPr kumimoji="0" lang="ru-RU" sz="140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ятиугольник 4"/>
          <p:cNvSpPr/>
          <p:nvPr/>
        </p:nvSpPr>
        <p:spPr bwMode="auto">
          <a:xfrm>
            <a:off x="2123728" y="2852936"/>
            <a:ext cx="2088232" cy="1008112"/>
          </a:xfrm>
          <a:prstGeom prst="homePlate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МОНИТОРИНГ ХОДА РЕАЛИЗАЦИИ</a:t>
            </a:r>
          </a:p>
        </p:txBody>
      </p:sp>
      <p:sp>
        <p:nvSpPr>
          <p:cNvPr id="6" name="Пятиугольник 5"/>
          <p:cNvSpPr/>
          <p:nvPr/>
        </p:nvSpPr>
        <p:spPr bwMode="auto">
          <a:xfrm>
            <a:off x="2123728" y="4797152"/>
            <a:ext cx="2088232" cy="1080120"/>
          </a:xfrm>
          <a:prstGeom prst="homePlate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МОНИТОРИНГ РЕЗУЛЬТАТОВ РЕАЛИЗАЦИИ</a:t>
            </a:r>
          </a:p>
        </p:txBody>
      </p:sp>
      <p:sp>
        <p:nvSpPr>
          <p:cNvPr id="7" name="Прямоугольник с двумя скругленными противолежащими углами 6"/>
          <p:cNvSpPr/>
          <p:nvPr/>
        </p:nvSpPr>
        <p:spPr bwMode="auto">
          <a:xfrm>
            <a:off x="4644008" y="1196752"/>
            <a:ext cx="2448272" cy="504056"/>
          </a:xfrm>
          <a:prstGeom prst="round2Diag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Заместитель директора по воспитательной работе</a:t>
            </a:r>
          </a:p>
        </p:txBody>
      </p:sp>
      <p:sp>
        <p:nvSpPr>
          <p:cNvPr id="9" name="Прямоугольник с двумя скругленными противолежащими углами 8"/>
          <p:cNvSpPr/>
          <p:nvPr/>
        </p:nvSpPr>
        <p:spPr bwMode="auto">
          <a:xfrm>
            <a:off x="4572000" y="2204864"/>
            <a:ext cx="2520280" cy="504056"/>
          </a:xfrm>
          <a:prstGeom prst="round2Diag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Заместитель директора по воспитательной работе</a:t>
            </a:r>
          </a:p>
        </p:txBody>
      </p:sp>
      <p:sp>
        <p:nvSpPr>
          <p:cNvPr id="10" name="Прямоугольник с двумя скругленными противолежащими углами 9"/>
          <p:cNvSpPr/>
          <p:nvPr/>
        </p:nvSpPr>
        <p:spPr bwMode="auto">
          <a:xfrm>
            <a:off x="4572000" y="4005064"/>
            <a:ext cx="3168352" cy="432048"/>
          </a:xfrm>
          <a:prstGeom prst="round2Diag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Руководитель методического объединения классных руководителей</a:t>
            </a:r>
          </a:p>
        </p:txBody>
      </p:sp>
      <p:sp>
        <p:nvSpPr>
          <p:cNvPr id="11" name="Прямоугольник с двумя скругленными противолежащими углами 10"/>
          <p:cNvSpPr/>
          <p:nvPr/>
        </p:nvSpPr>
        <p:spPr bwMode="auto">
          <a:xfrm>
            <a:off x="4572000" y="2708920"/>
            <a:ext cx="2736304" cy="432048"/>
          </a:xfrm>
          <a:prstGeom prst="round2Diag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Заместитель директора по научно-методической работе</a:t>
            </a:r>
          </a:p>
        </p:txBody>
      </p:sp>
      <p:sp>
        <p:nvSpPr>
          <p:cNvPr id="12" name="Прямоугольник с двумя скругленными противолежащими углами 11"/>
          <p:cNvSpPr/>
          <p:nvPr/>
        </p:nvSpPr>
        <p:spPr bwMode="auto">
          <a:xfrm>
            <a:off x="4572000" y="3140968"/>
            <a:ext cx="2880320" cy="432048"/>
          </a:xfrm>
          <a:prstGeom prst="round2Diag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Заместитель директора по ИКТ</a:t>
            </a:r>
          </a:p>
        </p:txBody>
      </p:sp>
      <p:sp>
        <p:nvSpPr>
          <p:cNvPr id="13" name="Прямоугольник с двумя скругленными противолежащими углами 12"/>
          <p:cNvSpPr/>
          <p:nvPr/>
        </p:nvSpPr>
        <p:spPr bwMode="auto">
          <a:xfrm>
            <a:off x="4572000" y="3573016"/>
            <a:ext cx="3024336" cy="432048"/>
          </a:xfrm>
          <a:prstGeom prst="round2Diag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Заместитель директора по учебно-воспитательной работе</a:t>
            </a:r>
          </a:p>
        </p:txBody>
      </p:sp>
      <p:sp>
        <p:nvSpPr>
          <p:cNvPr id="14" name="Прямоугольник с двумя скругленными противолежащими углами 13"/>
          <p:cNvSpPr/>
          <p:nvPr/>
        </p:nvSpPr>
        <p:spPr bwMode="auto">
          <a:xfrm>
            <a:off x="4572000" y="5661248"/>
            <a:ext cx="3096344" cy="432048"/>
          </a:xfrm>
          <a:prstGeom prst="round2Diag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Педагог-психолог</a:t>
            </a:r>
          </a:p>
        </p:txBody>
      </p:sp>
      <p:sp>
        <p:nvSpPr>
          <p:cNvPr id="15" name="Прямоугольник с двумя скругленными противолежащими углами 14"/>
          <p:cNvSpPr/>
          <p:nvPr/>
        </p:nvSpPr>
        <p:spPr bwMode="auto">
          <a:xfrm>
            <a:off x="4572000" y="4725144"/>
            <a:ext cx="2520280" cy="504056"/>
          </a:xfrm>
          <a:prstGeom prst="round2Diag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Заместитель директора по воспитательной работе</a:t>
            </a:r>
          </a:p>
        </p:txBody>
      </p:sp>
      <p:sp>
        <p:nvSpPr>
          <p:cNvPr id="16" name="Прямоугольник с двумя скругленными противолежащими углами 15"/>
          <p:cNvSpPr/>
          <p:nvPr/>
        </p:nvSpPr>
        <p:spPr bwMode="auto">
          <a:xfrm>
            <a:off x="4572000" y="5229200"/>
            <a:ext cx="2880320" cy="432048"/>
          </a:xfrm>
          <a:prstGeom prst="round2Diag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cs typeface="Times New Roman" pitchFamily="18" charset="0"/>
              </a:rPr>
              <a:t>Заместитель директора по ИКТ</a:t>
            </a:r>
          </a:p>
        </p:txBody>
      </p:sp>
      <p:sp>
        <p:nvSpPr>
          <p:cNvPr id="23" name="Стрелка вправо 22"/>
          <p:cNvSpPr/>
          <p:nvPr/>
        </p:nvSpPr>
        <p:spPr bwMode="auto">
          <a:xfrm>
            <a:off x="4211960" y="1412776"/>
            <a:ext cx="360040" cy="216024"/>
          </a:xfrm>
          <a:prstGeom prst="rightArrow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400" b="0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27" name="Стрелка вправо 26"/>
          <p:cNvSpPr/>
          <p:nvPr/>
        </p:nvSpPr>
        <p:spPr bwMode="auto">
          <a:xfrm>
            <a:off x="4211960" y="3212976"/>
            <a:ext cx="360040" cy="216024"/>
          </a:xfrm>
          <a:prstGeom prst="rightArrow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400" b="0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29" name="Стрелка вправо 28"/>
          <p:cNvSpPr/>
          <p:nvPr/>
        </p:nvSpPr>
        <p:spPr bwMode="auto">
          <a:xfrm>
            <a:off x="4211960" y="5229200"/>
            <a:ext cx="360040" cy="216024"/>
          </a:xfrm>
          <a:prstGeom prst="rightArrow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400" b="0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1"/>
          <p:cNvSpPr txBox="1">
            <a:spLocks noChangeArrowheads="1"/>
          </p:cNvSpPr>
          <p:nvPr/>
        </p:nvSpPr>
        <p:spPr bwMode="auto">
          <a:xfrm>
            <a:off x="1691681" y="229493"/>
            <a:ext cx="5760639" cy="291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1pPr>
            <a:lvl2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2pPr>
            <a:lvl3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3pPr>
            <a:lvl4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4pPr>
            <a:lvl5pPr eaLnBrk="0" hangingPunct="0"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400">
                <a:solidFill>
                  <a:schemeClr val="bg1"/>
                </a:solidFill>
                <a:latin typeface="Trebuchet MS" pitchFamily="34" charset="0"/>
                <a:ea typeface="SimSun" pitchFamily="2" charset="-122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ru-RU" sz="2400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reflection blurRad="12700" stA="28000" endPos="45000" dist="1000" dir="5400000" sy="-100000" algn="bl" rotWithShape="0"/>
              </a:effectLst>
              <a:latin typeface="Century Schoolbook" pitchFamily="18" charset="0"/>
            </a:endParaRPr>
          </a:p>
          <a:p>
            <a:pPr algn="ctr" eaLnBrk="1" hangingPunct="1">
              <a:buClrTx/>
              <a:buFontTx/>
              <a:buNone/>
            </a:pPr>
            <a:endParaRPr lang="ru-RU" sz="2400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reflection blurRad="12700" stA="28000" endPos="45000" dist="1000" dir="5400000" sy="-100000" algn="bl" rotWithShape="0"/>
              </a:effectLst>
              <a:latin typeface="Century Schoolbook" pitchFamily="18" charset="0"/>
            </a:endParaRPr>
          </a:p>
          <a:p>
            <a:pPr algn="ctr" eaLnBrk="1" hangingPunct="1">
              <a:buClrTx/>
              <a:buFontTx/>
              <a:buNone/>
            </a:pPr>
            <a:r>
              <a:rPr lang="ru-RU" sz="36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ЗАКЛЮЧЕНИЕ</a:t>
            </a:r>
          </a:p>
          <a:p>
            <a:pPr algn="ctr" eaLnBrk="1" hangingPunct="1">
              <a:buClrTx/>
              <a:buFontTx/>
              <a:buNone/>
            </a:pPr>
            <a:endParaRPr lang="ru-RU" sz="2400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reflection blurRad="12700" stA="28000" endPos="45000" dist="1000" dir="5400000" sy="-100000" algn="bl" rotWithShape="0"/>
              </a:effectLst>
              <a:latin typeface="Century Schoolbook" pitchFamily="18" charset="0"/>
            </a:endParaRPr>
          </a:p>
          <a:p>
            <a:pPr algn="r" eaLnBrk="1" hangingPunct="1">
              <a:buClrTx/>
              <a:buFontTx/>
              <a:buNone/>
            </a:pPr>
            <a:r>
              <a:rPr lang="ru-RU" sz="2000" b="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ПРОДВИЖЕНИЕ </a:t>
            </a:r>
            <a:r>
              <a:rPr lang="ru-RU" sz="2000" b="0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ПО </a:t>
            </a:r>
            <a:endParaRPr lang="ru-RU" sz="2000" b="0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r" eaLnBrk="1" hangingPunct="1">
              <a:buClrTx/>
              <a:buFontTx/>
              <a:buNone/>
            </a:pPr>
            <a:r>
              <a:rPr lang="ru-RU" sz="2000" b="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ВЫБРАННОМУ </a:t>
            </a:r>
            <a:r>
              <a:rPr lang="ru-RU" sz="2000" b="0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ПУТИ – ДЕЛО МНОГОТРУДНОЕ И НЕ СКОРО ОСУЩЕСТВЛЯЕМОЕ. </a:t>
            </a:r>
          </a:p>
          <a:p>
            <a:pPr algn="r" eaLnBrk="1" hangingPunct="1">
              <a:buClrTx/>
              <a:buFontTx/>
              <a:buNone/>
            </a:pPr>
            <a:r>
              <a:rPr lang="ru-RU" sz="2000" b="0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ОДНАКО ЭТО ПУТЬ ТВОРЧЕСТВА </a:t>
            </a:r>
            <a:endParaRPr lang="ru-RU" sz="2000" b="0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r" eaLnBrk="1" hangingPunct="1">
              <a:buClrTx/>
              <a:buFontTx/>
              <a:buNone/>
            </a:pPr>
            <a:r>
              <a:rPr lang="ru-RU" sz="2000" b="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000" b="0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РАЗВИТИЯ УЧИТЕЛЯ И УЧЕНИКА</a:t>
            </a:r>
            <a:r>
              <a:rPr lang="ru-RU" sz="20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pic>
        <p:nvPicPr>
          <p:cNvPr id="33795" name="Picture 3" descr="E:\Users\МОУ Сатинская СОШ\Desktop\для конкурса\отзывы для  конкурса\large_2405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789040"/>
            <a:ext cx="3168352" cy="2376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149080"/>
            <a:ext cx="2564032" cy="2048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404664"/>
            <a:ext cx="5832648" cy="5616624"/>
          </a:xfrm>
        </p:spPr>
        <p:txBody>
          <a:bodyPr/>
          <a:lstStyle/>
          <a:p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АВТОР ПРОЕКТА: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ЛАЗАРЕВА МАРИНА СЕРГЕЕВНА,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заместитель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директора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муниципального общеобразовательного 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автономного учреждения 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«Средняя общеобразовательная школа № 38 г. Орска имени Героя Советского Союза 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Павла Ивановича Беляева»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ТЕРРИТОРИЯ: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Оренбургская область, город Орск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13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Тема13</Template>
  <TotalTime>2635</TotalTime>
  <Words>1172</Words>
  <Application>Microsoft Office PowerPoint</Application>
  <PresentationFormat>Экран (4:3)</PresentationFormat>
  <Paragraphs>218</Paragraphs>
  <Slides>15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4" baseType="lpstr">
      <vt:lpstr>Arial Unicode MS</vt:lpstr>
      <vt:lpstr>SimSun</vt:lpstr>
      <vt:lpstr>Arial</vt:lpstr>
      <vt:lpstr>Bookman Old Style</vt:lpstr>
      <vt:lpstr>Century Schoolbook</vt:lpstr>
      <vt:lpstr>Times New Roman</vt:lpstr>
      <vt:lpstr>Trebuchet MS</vt:lpstr>
      <vt:lpstr>Wingdings</vt:lpstr>
      <vt:lpstr>Тема13</vt:lpstr>
      <vt:lpstr>Презентация PowerPoint</vt:lpstr>
      <vt:lpstr>Презентация PowerPoint</vt:lpstr>
      <vt:lpstr>1. СОДЕРЖАТЕЛЬНО-МЕТОДИЧЕСКИЕ      ОСНОВЫ ПРОЕКТА      1.1.  Актуальность проекта     1.2. Цель и задачи проекта     1.3. целевая аудитория     1.4. Нормативно-правовые основания разработки проекта     1.5. основные принципы РЕАЛИЗАЦИИ проекта     1.6. основные формы реализации проекта  2. организационно-управленческие      основы проекта      2.1. этапы и сроки реализации проекта     2.2. механизм реализации проекта     2.3. ожидаемые результаты проекта     2.4. мониторинг результатов реализации проекта     2.5. Управление процессом реализации проекта</vt:lpstr>
      <vt:lpstr>1.1.АКТУАЛЬНОСТЬ ПРОЕКТА</vt:lpstr>
      <vt:lpstr> 1.2. ЦЕЛЬ и ЗАДАЧИ ПРОЕКТА </vt:lpstr>
      <vt:lpstr>1.3. ЦЕЛЕВАЯ АУДИТОРИЯ</vt:lpstr>
      <vt:lpstr>1.4. НОРМАТИВНО-ПРАВОВЫЕ ОСНОВАНИЯ РАЗРАБОТКИ ПРОЕКТА</vt:lpstr>
      <vt:lpstr>1.5. ОСНОВНЫЕ ПРИНЦИПЫ РЕАЛИЗАЦИИ ПРОЕКТА</vt:lpstr>
      <vt:lpstr>1.6. ОСНОВНЫЕ ФОРМЫ РЕАЛИЗАЦИИ ПРОЕКТА</vt:lpstr>
      <vt:lpstr>2.1. ЭТАПЫ И СРОКИ РЕАЛИЗАЦИИ ПРОЕКТА</vt:lpstr>
      <vt:lpstr>2.3. ОЖИДАЕМЫЕ РЕЗУЛЬТАТЫ ПРОЕКТА</vt:lpstr>
      <vt:lpstr>2.4. МОНИТОРИНГ РЕЗУЛЬТАТОВ РЕАЛИЗАЦИИ ПРОЕКТА</vt:lpstr>
      <vt:lpstr>Презентация PowerPoint</vt:lpstr>
      <vt:lpstr>Презентация PowerPoint</vt:lpstr>
      <vt:lpstr>АВТОР ПРОЕКТА:  ЛАЗАРЕВА МАРИНА СЕРГЕЕВНА, заместитель директора муниципального общеобразовательного  автономного учреждения  «Средняя общеобразовательная школа № 38 г. Орска имени Героя Советского Союза  Павла Ивановича Беляева»    ТЕРРИТОРИЯ: Оренбургская область, город Орск   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МОУ Сатинская СОШ</dc:creator>
  <cp:lastModifiedBy>admin</cp:lastModifiedBy>
  <cp:revision>265</cp:revision>
  <cp:lastPrinted>1601-01-01T00:00:00Z</cp:lastPrinted>
  <dcterms:created xsi:type="dcterms:W3CDTF">1601-01-01T00:00:00Z</dcterms:created>
  <dcterms:modified xsi:type="dcterms:W3CDTF">2025-02-23T10:00:03Z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