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69" r:id="rId3"/>
    <p:sldId id="260" r:id="rId4"/>
    <p:sldId id="267" r:id="rId5"/>
    <p:sldId id="272" r:id="rId6"/>
    <p:sldId id="273" r:id="rId7"/>
    <p:sldId id="274" r:id="rId8"/>
    <p:sldId id="275" r:id="rId9"/>
    <p:sldId id="276" r:id="rId10"/>
    <p:sldId id="262" r:id="rId11"/>
    <p:sldId id="263" r:id="rId12"/>
    <p:sldId id="264" r:id="rId13"/>
    <p:sldId id="265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9EA0F-9CB1-42C4-85FC-9CC49A81630A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A60CF-4406-4B21-B58A-689285DE05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9EA0F-9CB1-42C4-85FC-9CC49A81630A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A60CF-4406-4B21-B58A-689285DE05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9EA0F-9CB1-42C4-85FC-9CC49A81630A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A60CF-4406-4B21-B58A-689285DE05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9EA0F-9CB1-42C4-85FC-9CC49A81630A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A60CF-4406-4B21-B58A-689285DE05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9EA0F-9CB1-42C4-85FC-9CC49A81630A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A60CF-4406-4B21-B58A-689285DE05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9EA0F-9CB1-42C4-85FC-9CC49A81630A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A60CF-4406-4B21-B58A-689285DE05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9EA0F-9CB1-42C4-85FC-9CC49A81630A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A60CF-4406-4B21-B58A-689285DE05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9EA0F-9CB1-42C4-85FC-9CC49A81630A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A60CF-4406-4B21-B58A-689285DE05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9EA0F-9CB1-42C4-85FC-9CC49A81630A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A60CF-4406-4B21-B58A-689285DE05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9EA0F-9CB1-42C4-85FC-9CC49A81630A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A60CF-4406-4B21-B58A-689285DE05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9EA0F-9CB1-42C4-85FC-9CC49A81630A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A60CF-4406-4B21-B58A-689285DE05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59EA0F-9CB1-42C4-85FC-9CC49A81630A}" type="datetimeFigureOut">
              <a:rPr lang="ru-RU" smtClean="0"/>
              <a:pPr/>
              <a:t>08.08.2025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DA60CF-4406-4B21-B58A-689285DE052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8.gif"/><Relationship Id="rId7" Type="http://schemas.openxmlformats.org/officeDocument/2006/relationships/image" Target="../media/image12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11" Type="http://schemas.openxmlformats.org/officeDocument/2006/relationships/image" Target="../media/image16.gif"/><Relationship Id="rId5" Type="http://schemas.openxmlformats.org/officeDocument/2006/relationships/image" Target="../media/image10.gif"/><Relationship Id="rId10" Type="http://schemas.openxmlformats.org/officeDocument/2006/relationships/image" Target="../media/image15.gif"/><Relationship Id="rId4" Type="http://schemas.openxmlformats.org/officeDocument/2006/relationships/image" Target="../media/image9.gif"/><Relationship Id="rId9" Type="http://schemas.openxmlformats.org/officeDocument/2006/relationships/image" Target="../media/image1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ello_html_18dcda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7434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55576" y="1556792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012160" y="29249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619672" y="1412776"/>
            <a:ext cx="59046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i="1" dirty="0" smtClean="0">
                <a:solidFill>
                  <a:srgbClr val="993300"/>
                </a:solidFill>
                <a:latin typeface="Arial" charset="0"/>
              </a:rPr>
              <a:t>Образ жизни наших</a:t>
            </a:r>
          </a:p>
          <a:p>
            <a:pPr algn="ctr"/>
            <a:r>
              <a:rPr lang="ru-RU" sz="4400" b="1" i="1" dirty="0" smtClean="0">
                <a:solidFill>
                  <a:srgbClr val="993300"/>
                </a:solidFill>
                <a:latin typeface="Arial" charset="0"/>
              </a:rPr>
              <a:t> предков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843808" y="3861048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993300"/>
                </a:solidFill>
                <a:latin typeface="Arial" charset="0"/>
              </a:rPr>
              <a:t>3 класс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915816" y="3429000"/>
            <a:ext cx="4032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993300"/>
                </a:solidFill>
                <a:latin typeface="Arial" charset="0"/>
              </a:rPr>
              <a:t>Окружающий мир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04248" y="551723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3563888" y="5157192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993300"/>
                </a:solidFill>
                <a:latin typeface="Arial" charset="0"/>
              </a:rPr>
              <a:t>Автор : Волошина Т.В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ello_html_18dcda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7434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915816" y="692696"/>
            <a:ext cx="34299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993300"/>
                </a:solidFill>
                <a:latin typeface="Arial" charset="0"/>
              </a:rPr>
              <a:t>Повторяем </a:t>
            </a:r>
            <a:endParaRPr lang="ru-RU" sz="3600" b="1" i="1" dirty="0">
              <a:solidFill>
                <a:srgbClr val="993300"/>
              </a:solidFill>
              <a:latin typeface="Arial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55576" y="1556792"/>
            <a:ext cx="7992888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sz="2800" b="1" dirty="0" smtClean="0">
                <a:solidFill>
                  <a:srgbClr val="993300"/>
                </a:solidFill>
                <a:latin typeface="Arial" pitchFamily="34" charset="0"/>
                <a:cs typeface="Arial" pitchFamily="34" charset="0"/>
              </a:rPr>
              <a:t>1. Как называется наука, которая  изучает       жизнь людей в прошлом?</a:t>
            </a:r>
            <a:r>
              <a:rPr lang="ru-RU" sz="2800" dirty="0" smtClean="0">
                <a:solidFill>
                  <a:srgbClr val="9933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012160" y="29249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5508104" y="2276872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история</a:t>
            </a:r>
            <a:endParaRPr lang="ru-RU" sz="3200" b="1" i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27584" y="2924944"/>
            <a:ext cx="8070675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993300"/>
                </a:solidFill>
                <a:latin typeface="Arial" pitchFamily="34" charset="0"/>
                <a:cs typeface="Arial" pitchFamily="34" charset="0"/>
              </a:rPr>
              <a:t>2. Из каких источников мы узнаём о том, что было в прошлом?</a:t>
            </a:r>
          </a:p>
          <a:p>
            <a:endParaRPr lang="ru-RU" dirty="0"/>
          </a:p>
        </p:txBody>
      </p:sp>
      <p:pic>
        <p:nvPicPr>
          <p:cNvPr id="12" name="Схема 6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933056"/>
            <a:ext cx="6768752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hello_html_18dcda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74340"/>
          </a:xfrm>
        </p:spPr>
      </p:pic>
      <p:sp>
        <p:nvSpPr>
          <p:cNvPr id="5" name="TextBox 4"/>
          <p:cNvSpPr txBox="1"/>
          <p:nvPr/>
        </p:nvSpPr>
        <p:spPr>
          <a:xfrm>
            <a:off x="395536" y="620688"/>
            <a:ext cx="85689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i="1" dirty="0" smtClean="0">
                <a:solidFill>
                  <a:srgbClr val="993300"/>
                </a:solidFill>
                <a:latin typeface="Arial" charset="0"/>
              </a:rPr>
              <a:t>     Назовите придуманных невидимых существ, в которых верили наши далёкие предки.</a:t>
            </a:r>
          </a:p>
        </p:txBody>
      </p:sp>
      <p:pic>
        <p:nvPicPr>
          <p:cNvPr id="6" name="Picture 4" descr="грамота 0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628800"/>
            <a:ext cx="2664296" cy="2211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041726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lang="ru-RU" b="1" dirty="0">
              <a:solidFill>
                <a:srgbClr val="FF33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03648" y="4149080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ct val="50000"/>
              </a:spcBef>
            </a:pPr>
            <a:endParaRPr lang="ru-RU" sz="2800" b="1" dirty="0">
              <a:solidFill>
                <a:srgbClr val="FF33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6" descr="грамота 02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1772816"/>
            <a:ext cx="1982787" cy="2592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 descr="грамота 02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3933056"/>
            <a:ext cx="1628775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7" descr="грамота 02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4" y="4005064"/>
            <a:ext cx="1470025" cy="241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2555776" y="3501008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 smtClean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Водяной</a:t>
            </a:r>
            <a:endParaRPr lang="ru-RU" sz="2800" b="1" dirty="0">
              <a:solidFill>
                <a:srgbClr val="FF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00192" y="4077072"/>
            <a:ext cx="1594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Леший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580112" y="5517232"/>
            <a:ext cx="2143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Кикимора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123728" y="5373216"/>
            <a:ext cx="2014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Домовой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142852"/>
            <a:ext cx="8427307" cy="52322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</a:rPr>
              <a:t>КАК НАШИ ПРЕДКИ ОСВАИВАЛИ ПРИРОДУ?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15616" y="1916832"/>
            <a:ext cx="1509712" cy="64633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ru-RU" sz="3600" b="1" dirty="0">
                <a:solidFill>
                  <a:srgbClr val="002060"/>
                </a:solidFill>
                <a:cs typeface="Aharoni" pitchFamily="2" charset="-79"/>
              </a:rPr>
              <a:t>ОХОТА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04048" y="1484784"/>
            <a:ext cx="3259137" cy="646112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sz="3600" b="1" dirty="0">
                <a:solidFill>
                  <a:srgbClr val="002060"/>
                </a:solidFill>
                <a:cs typeface="Aharoni" pitchFamily="2" charset="-79"/>
              </a:rPr>
              <a:t>РЫБОЛОВСТВО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14500" y="3717032"/>
            <a:ext cx="4153644" cy="64633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ru-RU" sz="3600" b="1" dirty="0" smtClean="0">
                <a:solidFill>
                  <a:srgbClr val="002060"/>
                </a:solidFill>
                <a:cs typeface="Aharoni" pitchFamily="2" charset="-79"/>
              </a:rPr>
              <a:t>  СОБИРАТЕЛЬСТВО</a:t>
            </a:r>
            <a:endParaRPr lang="ru-RU" sz="3600" b="1" dirty="0">
              <a:solidFill>
                <a:srgbClr val="002060"/>
              </a:solidFill>
              <a:cs typeface="Aharoni" pitchFamily="2" charset="-79"/>
            </a:endParaRPr>
          </a:p>
        </p:txBody>
      </p:sp>
      <p:pic>
        <p:nvPicPr>
          <p:cNvPr id="8200" name="Picture 3" descr="C:\Users\кал\Pictures\картинки\Анимация\зайки\zajats144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060848"/>
            <a:ext cx="642937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1" name="Picture 4" descr="C:\Users\кал\Pictures\картинки\Анимация\водные обитатели\рыбы\AN14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980728"/>
            <a:ext cx="9715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2" name="Picture 5" descr="C:\Users\кал\Pictures\картинки\Анимация\водные обитатели\рыбы\fish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8344" y="2204864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3" name="Picture 6" descr="C:\Users\кал\Pictures\картинки\Анимация\водные обитатели\рыбы\fish_frnt_clr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2132856"/>
            <a:ext cx="8572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4" name="Picture 8" descr="C:\Users\кал\Pictures\картинки\Анимация\животные\100018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404664"/>
            <a:ext cx="11525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5" name="Picture 9" descr="C:\Users\кал\Pictures\картинки\Анимация\животные\foxts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11760" y="1196752"/>
            <a:ext cx="631825" cy="60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6" name="Picture 10" descr="C:\Users\кал\Pictures\картинки\Анимация\насекомые\Оса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76256" y="4797152"/>
            <a:ext cx="561975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7" name="Picture 11" descr="C:\Users\кал\Pictures\картинки\Анимация\насекомые\62500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11760" y="5517232"/>
            <a:ext cx="666750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8" name="Picture 14" descr="C:\Users\кал\Pictures\картинки\Анимация\еда\eten28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12160" y="3212976"/>
            <a:ext cx="87630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9" name="Picture 15" descr="C:\Users\кал\Pictures\картинки\Анимация\еда\eet124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11560" y="3789040"/>
            <a:ext cx="1012825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3419872" y="5517232"/>
            <a:ext cx="3528392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600" b="1" dirty="0">
                <a:solidFill>
                  <a:srgbClr val="002060"/>
                </a:solidFill>
                <a:cs typeface="Aharoni" pitchFamily="2" charset="-79"/>
              </a:rPr>
              <a:t>БОРТНИЧЕСТВО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ello_html_18dcda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6340"/>
            <a:ext cx="9144000" cy="687434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31640" y="908720"/>
            <a:ext cx="67687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800" b="1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15616" y="476672"/>
            <a:ext cx="70567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993300"/>
                </a:solidFill>
                <a:latin typeface="Arial" charset="0"/>
              </a:rPr>
              <a:t>Жилища наших предков</a:t>
            </a:r>
          </a:p>
        </p:txBody>
      </p:sp>
      <p:pic>
        <p:nvPicPr>
          <p:cNvPr id="8" name="Picture 2" descr="ÐÐ°Ðº Ð²ÑÐ³Ð»ÑÐ´ÐµÐ»Ð¸ Ð¶Ð¸Ð»Ð¸ÑÐ° ÑÐ»Ð°Ð²ÑÐ½? Ð£ÑÑÑÐ¾Ð¹ÑÑÐ²Ð¾ Ð¶Ð¸Ð»Ð¸ÑÐ° Ð´ÑÐµÐ²Ð½Ð¸Ñ ÑÐ»Ð°Ð²ÑÐ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1196752"/>
            <a:ext cx="4874314" cy="288032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755576" y="4365104"/>
            <a:ext cx="79208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993300"/>
                </a:solidFill>
                <a:latin typeface="Arial" charset="0"/>
              </a:rPr>
              <a:t>Жилище- это </a:t>
            </a:r>
            <a:r>
              <a:rPr lang="ru-RU" sz="2000" b="1" i="1" dirty="0" smtClean="0">
                <a:solidFill>
                  <a:srgbClr val="993300"/>
                </a:solidFill>
                <a:latin typeface="Arial" charset="0"/>
              </a:rPr>
              <a:t>тоже самое, что и дом. </a:t>
            </a:r>
            <a:r>
              <a:rPr lang="ru-RU" sz="2000" b="1" i="1" dirty="0" smtClean="0">
                <a:solidFill>
                  <a:srgbClr val="993300"/>
                </a:solidFill>
                <a:latin typeface="Arial" charset="0"/>
              </a:rPr>
              <a:t>А дом для каждого из нас – это место, куда хочется приходить. Дома человек отдыхает душой и телом. Там его ждут родные и любимые люди. </a:t>
            </a:r>
            <a:r>
              <a:rPr lang="ru-RU" sz="2000" b="1" i="1" dirty="0" smtClean="0">
                <a:solidFill>
                  <a:srgbClr val="993300"/>
                </a:solidFill>
                <a:latin typeface="Arial" charset="0"/>
              </a:rPr>
              <a:t>И неудивительно, что наши предки очень большое внимание уделяли грамотному строительству своего </a:t>
            </a:r>
            <a:r>
              <a:rPr lang="ru-RU" sz="2000" b="1" i="1" dirty="0" smtClean="0">
                <a:solidFill>
                  <a:srgbClr val="993300"/>
                </a:solidFill>
                <a:latin typeface="Arial" charset="0"/>
              </a:rPr>
              <a:t> жилья</a:t>
            </a:r>
            <a:r>
              <a:rPr lang="ru-RU" sz="2000" b="1" i="1" dirty="0" smtClean="0">
                <a:solidFill>
                  <a:srgbClr val="993300"/>
                </a:solidFill>
                <a:latin typeface="Arial" charset="0"/>
              </a:rPr>
              <a:t>. </a:t>
            </a:r>
            <a:endParaRPr lang="ru-RU" sz="2000" b="1" i="1" dirty="0" smtClean="0">
              <a:solidFill>
                <a:srgbClr val="9933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ello_html_18dcda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6340"/>
            <a:ext cx="9144000" cy="687434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55576" y="692696"/>
            <a:ext cx="741682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i="1" dirty="0" smtClean="0">
                <a:solidFill>
                  <a:srgbClr val="993300"/>
                </a:solidFill>
                <a:latin typeface="Arial" charset="0"/>
              </a:rPr>
              <a:t>Разными были жилища наших предков, потому</a:t>
            </a:r>
          </a:p>
          <a:p>
            <a:pPr algn="ctr"/>
            <a:r>
              <a:rPr lang="ru-RU" sz="2200" b="1" i="1" dirty="0" smtClean="0">
                <a:solidFill>
                  <a:srgbClr val="993300"/>
                </a:solidFill>
                <a:latin typeface="Arial" charset="0"/>
              </a:rPr>
              <a:t> что жили они в разных природных </a:t>
            </a:r>
            <a:r>
              <a:rPr lang="ru-RU" sz="2200" b="1" i="1" dirty="0" smtClean="0">
                <a:solidFill>
                  <a:srgbClr val="993300"/>
                </a:solidFill>
                <a:latin typeface="Arial" charset="0"/>
              </a:rPr>
              <a:t>условиях</a:t>
            </a:r>
            <a:endParaRPr lang="ru-RU" sz="2200" b="1" i="1" dirty="0" smtClean="0">
              <a:solidFill>
                <a:srgbClr val="993300"/>
              </a:solidFill>
              <a:latin typeface="Arial" charset="0"/>
            </a:endParaRPr>
          </a:p>
        </p:txBody>
      </p:sp>
      <p:pic>
        <p:nvPicPr>
          <p:cNvPr id="6" name="Picture 4" descr="Картинка 1 из 5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39552" y="1484784"/>
            <a:ext cx="3304410" cy="2497196"/>
          </a:xfrm>
          <a:prstGeom prst="foldedCorner">
            <a:avLst/>
          </a:prstGeom>
          <a:noFill/>
        </p:spPr>
      </p:pic>
      <p:pic>
        <p:nvPicPr>
          <p:cNvPr id="7" name="Picture 4" descr="Картинка 14 из 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1556792"/>
            <a:ext cx="3527425" cy="237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чум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3861048"/>
            <a:ext cx="3311525" cy="2484438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9" name="Picture 12" descr="юрта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056" y="3861048"/>
            <a:ext cx="3384550" cy="2481263"/>
          </a:xfrm>
          <a:prstGeom prst="rect">
            <a:avLst/>
          </a:prstGeom>
          <a:noFill/>
          <a:ln w="9525">
            <a:solidFill>
              <a:srgbClr val="6600FF"/>
            </a:solidFill>
            <a:miter lim="800000"/>
            <a:headEnd/>
            <a:tailEnd/>
          </a:ln>
        </p:spPr>
      </p:pic>
      <p:sp>
        <p:nvSpPr>
          <p:cNvPr id="12" name="Горизонтальный свиток 11"/>
          <p:cNvSpPr/>
          <p:nvPr/>
        </p:nvSpPr>
        <p:spPr>
          <a:xfrm>
            <a:off x="2771800" y="4077072"/>
            <a:ext cx="1872208" cy="6480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чум</a:t>
            </a:r>
            <a:endParaRPr lang="ru-RU" sz="2400" b="1" dirty="0"/>
          </a:p>
        </p:txBody>
      </p:sp>
      <p:sp>
        <p:nvSpPr>
          <p:cNvPr id="13" name="Горизонтальный свиток 12"/>
          <p:cNvSpPr/>
          <p:nvPr/>
        </p:nvSpPr>
        <p:spPr>
          <a:xfrm>
            <a:off x="6804248" y="5589240"/>
            <a:ext cx="1872208" cy="6480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юрта</a:t>
            </a:r>
            <a:endParaRPr lang="ru-RU" sz="2400" b="1" dirty="0"/>
          </a:p>
        </p:txBody>
      </p:sp>
      <p:sp>
        <p:nvSpPr>
          <p:cNvPr id="14" name="Горизонтальный свиток 13"/>
          <p:cNvSpPr/>
          <p:nvPr/>
        </p:nvSpPr>
        <p:spPr>
          <a:xfrm>
            <a:off x="395536" y="1772816"/>
            <a:ext cx="1872208" cy="6480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землянка</a:t>
            </a:r>
            <a:endParaRPr lang="ru-RU" sz="2400" b="1" dirty="0"/>
          </a:p>
        </p:txBody>
      </p:sp>
      <p:sp>
        <p:nvSpPr>
          <p:cNvPr id="15" name="Горизонтальный свиток 14"/>
          <p:cNvSpPr/>
          <p:nvPr/>
        </p:nvSpPr>
        <p:spPr>
          <a:xfrm>
            <a:off x="6660232" y="1628800"/>
            <a:ext cx="1800200" cy="6480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мазанка</a:t>
            </a:r>
            <a:endParaRPr lang="ru-RU" sz="2400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ello_html_18dcda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6340"/>
            <a:ext cx="9144000" cy="687434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043608" y="764704"/>
            <a:ext cx="69127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993300"/>
                </a:solidFill>
                <a:latin typeface="Arial" charset="0"/>
              </a:rPr>
              <a:t>Юрта и чум были традиционными жилищами кочевых народов. Чумы сооружали из палок и  костей крупных животных и укрывали их шкурами. Юрты покрывали войлоком.</a:t>
            </a:r>
          </a:p>
        </p:txBody>
      </p:sp>
      <p:pic>
        <p:nvPicPr>
          <p:cNvPr id="8" name="Picture 2" descr="Ð®Ð Ð¢Ð Ð§Ð£Ð Ð§ÑÐ¼Ñ Ð¸ ÑÑÑÑ ÑÐ¾Ð¾ÑÑÐ¶Ð°Ð»Ð¸ Ð¸Ð· Ð¿Ð°Ð»Ð¾Ðº Ð¸ ÐºÐ¾ÑÑÐµÐ¹ ÐºÑÑÐ¿Ð½ÑÑ Ð¶Ð¸Ð²Ð¾ÑÐ½ÑÑ. Ð§ÑÐ¼ Ð¿Ð¾ÐºÑÑÐ²..."/>
          <p:cNvPicPr>
            <a:picLocks noChangeAspect="1" noChangeArrowheads="1"/>
          </p:cNvPicPr>
          <p:nvPr/>
        </p:nvPicPr>
        <p:blipFill>
          <a:blip r:embed="rId3" cstate="print"/>
          <a:srcRect l="52526" t="16961" r="1771" b="36164"/>
          <a:stretch>
            <a:fillRect/>
          </a:stretch>
        </p:blipFill>
        <p:spPr bwMode="auto">
          <a:xfrm>
            <a:off x="827584" y="2924944"/>
            <a:ext cx="3500462" cy="2880320"/>
          </a:xfrm>
          <a:prstGeom prst="rect">
            <a:avLst/>
          </a:prstGeom>
          <a:noFill/>
        </p:spPr>
      </p:pic>
      <p:pic>
        <p:nvPicPr>
          <p:cNvPr id="9" name="Picture 4" descr="Ð®Ð Ð¢Ð Ð§Ð£Ð Ð§ÑÐ¼Ñ Ð¸ ÑÑÑÑ ÑÐ¾Ð¾ÑÑÐ¶Ð°Ð»Ð¸ Ð¸Ð· Ð¿Ð°Ð»Ð¾Ðº Ð¸ ÐºÐ¾ÑÑÐµÐ¹ ÐºÑÑÐ¿Ð½ÑÑ Ð¶Ð¸Ð²Ð¾ÑÐ½ÑÑ. Ð§ÑÐ¼ Ð¿Ð¾ÐºÑÑÐ²..."/>
          <p:cNvPicPr>
            <a:picLocks noChangeAspect="1" noChangeArrowheads="1"/>
          </p:cNvPicPr>
          <p:nvPr/>
        </p:nvPicPr>
        <p:blipFill>
          <a:blip r:embed="rId3" cstate="print"/>
          <a:srcRect t="17188" r="51953" b="34374"/>
          <a:stretch>
            <a:fillRect/>
          </a:stretch>
        </p:blipFill>
        <p:spPr bwMode="auto">
          <a:xfrm>
            <a:off x="4644008" y="2924944"/>
            <a:ext cx="3714776" cy="28087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ello_html_18dcda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6340"/>
            <a:ext cx="9144000" cy="6874340"/>
          </a:xfrm>
          <a:prstGeom prst="rect">
            <a:avLst/>
          </a:prstGeom>
        </p:spPr>
      </p:pic>
      <p:pic>
        <p:nvPicPr>
          <p:cNvPr id="5" name="Picture 2" descr="ÐÐ°ÑÑÐ¸Ð½ÐºÐ¸ Ð¿Ð¾ Ð·Ð°Ð¿ÑÐ¾ÑÑ Ð·ÐµÐ¼Ð»ÑÐ½ÐºÐ° ÑÐ¸ÑÑÐ½Ð¾Ð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764704"/>
            <a:ext cx="4004829" cy="504056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716016" y="764704"/>
            <a:ext cx="381642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i="1" dirty="0" smtClean="0">
                <a:solidFill>
                  <a:srgbClr val="993300"/>
                </a:solidFill>
                <a:latin typeface="Arial" charset="0"/>
              </a:rPr>
              <a:t>Землянка или полуземлянка–жилище,</a:t>
            </a:r>
          </a:p>
          <a:p>
            <a:pPr>
              <a:buNone/>
            </a:pPr>
            <a:r>
              <a:rPr lang="ru-RU" sz="2400" b="1" i="1" dirty="0" smtClean="0">
                <a:solidFill>
                  <a:srgbClr val="993300"/>
                </a:solidFill>
                <a:latin typeface="Arial" charset="0"/>
              </a:rPr>
              <a:t>    расположенное ниже уровня земли. Внутри находилась глиняная или каменная печь без трубы. Крышу землянки делали из тонких стволов деревьев. Сверху укладывали ветви елей или сухую траву, смешанную с глиной.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ello_html_18dcda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6340"/>
            <a:ext cx="9144000" cy="6874340"/>
          </a:xfrm>
          <a:prstGeom prst="rect">
            <a:avLst/>
          </a:prstGeom>
        </p:spPr>
      </p:pic>
      <p:pic>
        <p:nvPicPr>
          <p:cNvPr id="5" name="Picture 4" descr="мазанк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620688"/>
            <a:ext cx="5181600" cy="4040882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6" name="Picture 4" descr="Mazanka_interer_kiev_pirogovo_iyun_200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1268760"/>
            <a:ext cx="3672408" cy="298837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899592" y="4797152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993300"/>
                </a:solidFill>
                <a:latin typeface="Arial" charset="0"/>
              </a:rPr>
              <a:t>Мазанка- </a:t>
            </a:r>
            <a:r>
              <a:rPr lang="ru-RU" sz="2400" b="1" i="1" dirty="0" smtClean="0">
                <a:solidFill>
                  <a:srgbClr val="993300"/>
                </a:solidFill>
                <a:latin typeface="Arial" charset="0"/>
              </a:rPr>
              <a:t>это изба из глины или обмазанного глиной дерева. </a:t>
            </a:r>
            <a:r>
              <a:rPr lang="ru-RU" sz="2400" b="1" i="1" dirty="0" smtClean="0">
                <a:solidFill>
                  <a:srgbClr val="993300"/>
                </a:solidFill>
                <a:latin typeface="Arial" charset="0"/>
              </a:rPr>
              <a:t>Такие жилища  были у наших предков, проживающих на юге.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ello_html_18dcda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029400"/>
          </a:xfrm>
        </p:spPr>
      </p:pic>
      <p:sp>
        <p:nvSpPr>
          <p:cNvPr id="5" name="TextBox 4"/>
          <p:cNvSpPr txBox="1"/>
          <p:nvPr/>
        </p:nvSpPr>
        <p:spPr>
          <a:xfrm>
            <a:off x="611560" y="692696"/>
            <a:ext cx="79208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993300"/>
                </a:solidFill>
              </a:rPr>
              <a:t> </a:t>
            </a:r>
            <a:r>
              <a:rPr lang="ru-RU" sz="2400" b="1" i="1" dirty="0" smtClean="0">
                <a:solidFill>
                  <a:srgbClr val="993300"/>
                </a:solidFill>
                <a:latin typeface="Arial" charset="0"/>
              </a:rPr>
              <a:t>С появлением железных топоров стали «рубить» из бревен избы. Без единого гвоздя складывали стены избы – сруб. Щели между бревнами забивали сухим мхом. Крышу покрывали соломой или досками. </a:t>
            </a:r>
            <a:endParaRPr lang="ru-RU" sz="2400" i="1" dirty="0"/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708920"/>
            <a:ext cx="4104258" cy="3474143"/>
          </a:xfrm>
          <a:prstGeom prst="rect">
            <a:avLst/>
          </a:prstGeom>
          <a:noFill/>
          <a:ln w="38100">
            <a:solidFill>
              <a:srgbClr val="666699"/>
            </a:solidFill>
            <a:miter lim="800000"/>
            <a:headEnd/>
            <a:tailEnd/>
          </a:ln>
        </p:spPr>
      </p:pic>
      <p:pic>
        <p:nvPicPr>
          <p:cNvPr id="8" name="Picture 4" descr="foto673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363" y="3501009"/>
            <a:ext cx="3513137" cy="252028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3131840" y="3212976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изба</a:t>
            </a:r>
            <a:endParaRPr lang="ru-RU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40152" y="2852936"/>
            <a:ext cx="24111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сруб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ello_html_18dcda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029400"/>
          </a:xfrm>
        </p:spPr>
      </p:pic>
      <p:sp>
        <p:nvSpPr>
          <p:cNvPr id="5" name="TextBox 4"/>
          <p:cNvSpPr txBox="1"/>
          <p:nvPr/>
        </p:nvSpPr>
        <p:spPr>
          <a:xfrm>
            <a:off x="611560" y="764704"/>
            <a:ext cx="7920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sz="2400" b="1" dirty="0" smtClean="0">
                <a:solidFill>
                  <a:srgbClr val="993300"/>
                </a:solidFill>
                <a:latin typeface="Arial" charset="0"/>
              </a:rPr>
              <a:t>К избе пристраивали крытый двор для домашних животных. За избой огораживали место для грядок – огород. Вокруг всего двора делали изгородь, которая должна была защищать от диких зверей, от злых людей. </a:t>
            </a:r>
          </a:p>
        </p:txBody>
      </p:sp>
      <p:pic>
        <p:nvPicPr>
          <p:cNvPr id="11" name="Picture 8" descr="124"/>
          <p:cNvPicPr>
            <a:picLocks noChangeAspect="1" noChangeArrowheads="1"/>
          </p:cNvPicPr>
          <p:nvPr/>
        </p:nvPicPr>
        <p:blipFill>
          <a:blip r:embed="rId3" cstate="print">
            <a:lum bright="-6000" contrast="6000"/>
          </a:blip>
          <a:srcRect/>
          <a:stretch>
            <a:fillRect/>
          </a:stretch>
        </p:blipFill>
        <p:spPr bwMode="auto">
          <a:xfrm>
            <a:off x="541339" y="2492896"/>
            <a:ext cx="7775077" cy="3896793"/>
          </a:xfrm>
          <a:prstGeom prst="rect">
            <a:avLst/>
          </a:prstGeom>
          <a:noFill/>
          <a:ln w="19050">
            <a:solidFill>
              <a:srgbClr val="FF66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ello_html_18dcda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029400"/>
          </a:xfrm>
        </p:spPr>
      </p:pic>
      <p:sp>
        <p:nvSpPr>
          <p:cNvPr id="5" name="TextBox 4"/>
          <p:cNvSpPr txBox="1"/>
          <p:nvPr/>
        </p:nvSpPr>
        <p:spPr>
          <a:xfrm>
            <a:off x="611560" y="1124744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993300"/>
                </a:solidFill>
              </a:rPr>
              <a:t> </a:t>
            </a:r>
            <a:endParaRPr lang="ru-RU" sz="2400" dirty="0"/>
          </a:p>
        </p:txBody>
      </p:sp>
      <p:pic>
        <p:nvPicPr>
          <p:cNvPr id="6" name="Picture 4" descr="DSC0193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2138" y="2636912"/>
            <a:ext cx="5184278" cy="3744416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467544" y="332656"/>
            <a:ext cx="835292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993300"/>
                </a:solidFill>
              </a:rPr>
              <a:t>  </a:t>
            </a:r>
            <a:r>
              <a:rPr lang="ru-RU" sz="2400" b="1" dirty="0" smtClean="0">
                <a:solidFill>
                  <a:srgbClr val="993300"/>
                </a:solidFill>
                <a:latin typeface="Arial" charset="0"/>
              </a:rPr>
              <a:t>«Лицом» избы считалась сторона с окнами – «глазами». Окна и край крыши украшали наличниками с узорной резьбой по дереву. Наверху крыши мастерили «конек» – оберег избы. Вырезали из дерева голову коня или петуха. Дома ставились рядами, дорога вдоль которых называлась улицей.</a:t>
            </a:r>
          </a:p>
          <a:p>
            <a:endParaRPr lang="ru-RU" dirty="0"/>
          </a:p>
        </p:txBody>
      </p:sp>
      <p:sp>
        <p:nvSpPr>
          <p:cNvPr id="8" name="Line 14"/>
          <p:cNvSpPr>
            <a:spLocks noChangeShapeType="1"/>
          </p:cNvSpPr>
          <p:nvPr/>
        </p:nvSpPr>
        <p:spPr bwMode="auto">
          <a:xfrm flipV="1">
            <a:off x="2483768" y="2852936"/>
            <a:ext cx="3600747" cy="288156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9" name="Line 16"/>
          <p:cNvSpPr>
            <a:spLocks noChangeShapeType="1"/>
          </p:cNvSpPr>
          <p:nvPr/>
        </p:nvSpPr>
        <p:spPr bwMode="auto">
          <a:xfrm>
            <a:off x="2411412" y="4365625"/>
            <a:ext cx="2448619" cy="143495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0" name="Line 15"/>
          <p:cNvSpPr>
            <a:spLocks noChangeShapeType="1"/>
          </p:cNvSpPr>
          <p:nvPr/>
        </p:nvSpPr>
        <p:spPr bwMode="auto">
          <a:xfrm flipV="1">
            <a:off x="2339975" y="4941168"/>
            <a:ext cx="2448049" cy="503957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043608" y="32129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1331640" y="2924944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993300"/>
                </a:solidFill>
                <a:latin typeface="Arial" charset="0"/>
              </a:rPr>
              <a:t>конёк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39552" y="4077072"/>
            <a:ext cx="1875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993300"/>
                </a:solidFill>
                <a:latin typeface="Arial" charset="0"/>
              </a:rPr>
              <a:t>наличники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71600" y="5229200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993300"/>
                </a:solidFill>
                <a:latin typeface="Arial" charset="0"/>
              </a:rPr>
              <a:t>ставни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ello_html_18dcda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029400"/>
          </a:xfrm>
        </p:spPr>
      </p:pic>
      <p:sp>
        <p:nvSpPr>
          <p:cNvPr id="5" name="TextBox 4"/>
          <p:cNvSpPr txBox="1"/>
          <p:nvPr/>
        </p:nvSpPr>
        <p:spPr>
          <a:xfrm>
            <a:off x="1547664" y="1124744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993300"/>
                </a:solidFill>
              </a:rPr>
              <a:t> </a:t>
            </a:r>
            <a:endParaRPr lang="ru-RU" sz="2400" dirty="0"/>
          </a:p>
        </p:txBody>
      </p:sp>
      <p:pic>
        <p:nvPicPr>
          <p:cNvPr id="6" name="Рисунок 5" descr="imag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6643" y="1404883"/>
            <a:ext cx="7883789" cy="49764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99592" y="548680"/>
            <a:ext cx="7056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993300"/>
                </a:solidFill>
                <a:latin typeface="Arial" charset="0"/>
              </a:rPr>
              <a:t>Кукла- </a:t>
            </a:r>
            <a:r>
              <a:rPr lang="ru-RU" sz="3200" b="1" dirty="0" smtClean="0">
                <a:solidFill>
                  <a:srgbClr val="993300"/>
                </a:solidFill>
                <a:latin typeface="Arial" charset="0"/>
              </a:rPr>
              <a:t>оберег охраняла жилище  </a:t>
            </a:r>
            <a:endParaRPr lang="ru-RU" sz="3200" b="1" dirty="0" smtClean="0">
              <a:solidFill>
                <a:srgbClr val="9933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370</Words>
  <Application>Microsoft Office PowerPoint</Application>
  <PresentationFormat>Экран (4:3)</PresentationFormat>
  <Paragraphs>43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Татьяна</dc:creator>
  <cp:lastModifiedBy>Татьяна</cp:lastModifiedBy>
  <cp:revision>21</cp:revision>
  <dcterms:created xsi:type="dcterms:W3CDTF">2019-04-28T14:17:35Z</dcterms:created>
  <dcterms:modified xsi:type="dcterms:W3CDTF">2025-08-08T10:13:09Z</dcterms:modified>
</cp:coreProperties>
</file>