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38" r:id="rId1"/>
  </p:sldMasterIdLst>
  <p:sldIdLst>
    <p:sldId id="256" r:id="rId2"/>
    <p:sldId id="257" r:id="rId3"/>
    <p:sldId id="258" r:id="rId4"/>
    <p:sldId id="260" r:id="rId5"/>
    <p:sldId id="261" r:id="rId6"/>
    <p:sldId id="262" r:id="rId7"/>
    <p:sldId id="263" r:id="rId8"/>
    <p:sldId id="264" r:id="rId9"/>
    <p:sldId id="268" r:id="rId10"/>
    <p:sldId id="269" r:id="rId11"/>
    <p:sldId id="270" r:id="rId12"/>
    <p:sldId id="271" r:id="rId13"/>
    <p:sldId id="272" r:id="rId14"/>
    <p:sldId id="273" r:id="rId15"/>
    <p:sldId id="274" r:id="rId16"/>
    <p:sldId id="275" r:id="rId17"/>
    <p:sldId id="276" r:id="rId18"/>
    <p:sldId id="277" r:id="rId19"/>
    <p:sldId id="278" r:id="rId20"/>
    <p:sldId id="267" r:id="rId21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65" d="100"/>
          <a:sy n="65" d="100"/>
        </p:scale>
        <p:origin x="-858" y="-10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Заголовок 7"/>
          <p:cNvSpPr>
            <a:spLocks noGrp="1"/>
          </p:cNvSpPr>
          <p:nvPr>
            <p:ph type="ctrTitle"/>
          </p:nvPr>
        </p:nvSpPr>
        <p:spPr>
          <a:xfrm>
            <a:off x="3048000" y="3124200"/>
            <a:ext cx="8229600" cy="1894362"/>
          </a:xfrm>
        </p:spPr>
        <p:txBody>
          <a:bodyPr/>
          <a:lstStyle>
            <a:lvl1pPr>
              <a:defRPr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3048000" y="5003322"/>
            <a:ext cx="8229600" cy="1371600"/>
          </a:xfrm>
        </p:spPr>
        <p:txBody>
          <a:bodyPr/>
          <a:lstStyle>
            <a:lvl1pPr marL="0" indent="0" algn="l">
              <a:buNone/>
              <a:defRPr sz="1800" b="1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28" name="Дата 27"/>
          <p:cNvSpPr>
            <a:spLocks noGrp="1"/>
          </p:cNvSpPr>
          <p:nvPr>
            <p:ph type="dt" sz="half" idx="10"/>
          </p:nvPr>
        </p:nvSpPr>
        <p:spPr bwMode="auto">
          <a:xfrm rot="5400000">
            <a:off x="10733828" y="1110597"/>
            <a:ext cx="2286000" cy="508000"/>
          </a:xfrm>
        </p:spPr>
        <p:txBody>
          <a:bodyPr/>
          <a:lstStyle/>
          <a:p>
            <a:fld id="{1A3E2CF1-FDF8-4A66-86EB-33C0E01A4D7F}" type="datetimeFigureOut">
              <a:rPr lang="ru-RU" smtClean="0"/>
              <a:pPr/>
              <a:t>23.09.2025</a:t>
            </a:fld>
            <a:endParaRPr lang="ru-RU"/>
          </a:p>
        </p:txBody>
      </p:sp>
      <p:sp>
        <p:nvSpPr>
          <p:cNvPr id="17" name="Нижний колонтитул 16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10045959" y="4117661"/>
            <a:ext cx="3657600" cy="512064"/>
          </a:xfrm>
        </p:spPr>
        <p:txBody>
          <a:bodyPr/>
          <a:lstStyle/>
          <a:p>
            <a:endParaRPr lang="ru-RU"/>
          </a:p>
        </p:txBody>
      </p:sp>
      <p:sp>
        <p:nvSpPr>
          <p:cNvPr id="10" name="Прямоугольник 9"/>
          <p:cNvSpPr/>
          <p:nvPr/>
        </p:nvSpPr>
        <p:spPr bwMode="auto">
          <a:xfrm>
            <a:off x="508000" y="0"/>
            <a:ext cx="8128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Прямоугольник 11"/>
          <p:cNvSpPr/>
          <p:nvPr/>
        </p:nvSpPr>
        <p:spPr bwMode="auto">
          <a:xfrm>
            <a:off x="368448" y="0"/>
            <a:ext cx="139552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4" name="Прямоугольник 13"/>
          <p:cNvSpPr/>
          <p:nvPr/>
        </p:nvSpPr>
        <p:spPr bwMode="auto">
          <a:xfrm>
            <a:off x="1320800" y="0"/>
            <a:ext cx="242496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9" name="Прямоугольник 18"/>
          <p:cNvSpPr/>
          <p:nvPr/>
        </p:nvSpPr>
        <p:spPr bwMode="auto">
          <a:xfrm>
            <a:off x="1521760" y="0"/>
            <a:ext cx="30704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Прямая соединительная линия 10"/>
          <p:cNvSpPr>
            <a:spLocks noChangeShapeType="1"/>
          </p:cNvSpPr>
          <p:nvPr/>
        </p:nvSpPr>
        <p:spPr bwMode="auto">
          <a:xfrm>
            <a:off x="14179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Прямая соединительная линия 17"/>
          <p:cNvSpPr>
            <a:spLocks noChangeShapeType="1"/>
          </p:cNvSpPr>
          <p:nvPr/>
        </p:nvSpPr>
        <p:spPr bwMode="auto">
          <a:xfrm>
            <a:off x="12192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0" name="Прямая соединительная линия 19"/>
          <p:cNvSpPr>
            <a:spLocks noChangeShapeType="1"/>
          </p:cNvSpPr>
          <p:nvPr/>
        </p:nvSpPr>
        <p:spPr bwMode="auto">
          <a:xfrm>
            <a:off x="1138816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Прямая соединительная линия 15"/>
          <p:cNvSpPr>
            <a:spLocks noChangeShapeType="1"/>
          </p:cNvSpPr>
          <p:nvPr/>
        </p:nvSpPr>
        <p:spPr bwMode="auto">
          <a:xfrm>
            <a:off x="2302187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Прямая соединительная линия 14"/>
          <p:cNvSpPr>
            <a:spLocks noChangeShapeType="1"/>
          </p:cNvSpPr>
          <p:nvPr/>
        </p:nvSpPr>
        <p:spPr bwMode="auto">
          <a:xfrm>
            <a:off x="1422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2" name="Прямая соединительная линия 21"/>
          <p:cNvSpPr>
            <a:spLocks noChangeShapeType="1"/>
          </p:cNvSpPr>
          <p:nvPr/>
        </p:nvSpPr>
        <p:spPr bwMode="auto">
          <a:xfrm>
            <a:off x="12151808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7" name="Прямоугольник 26"/>
          <p:cNvSpPr/>
          <p:nvPr/>
        </p:nvSpPr>
        <p:spPr bwMode="auto">
          <a:xfrm>
            <a:off x="1625600" y="0"/>
            <a:ext cx="1016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Овал 20"/>
          <p:cNvSpPr/>
          <p:nvPr/>
        </p:nvSpPr>
        <p:spPr bwMode="auto">
          <a:xfrm>
            <a:off x="812800" y="3429000"/>
            <a:ext cx="1727200" cy="1295400"/>
          </a:xfrm>
          <a:prstGeom prst="ellipse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Овал 22"/>
          <p:cNvSpPr/>
          <p:nvPr/>
        </p:nvSpPr>
        <p:spPr bwMode="auto">
          <a:xfrm>
            <a:off x="1746176" y="4866752"/>
            <a:ext cx="855232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4" name="Овал 23"/>
          <p:cNvSpPr/>
          <p:nvPr/>
        </p:nvSpPr>
        <p:spPr bwMode="auto">
          <a:xfrm>
            <a:off x="1454773" y="5500632"/>
            <a:ext cx="18288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Овал 25"/>
          <p:cNvSpPr/>
          <p:nvPr/>
        </p:nvSpPr>
        <p:spPr bwMode="auto">
          <a:xfrm>
            <a:off x="2218944" y="5788152"/>
            <a:ext cx="36576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5" name="Овал 24"/>
          <p:cNvSpPr/>
          <p:nvPr/>
        </p:nvSpPr>
        <p:spPr>
          <a:xfrm>
            <a:off x="2540000" y="4495800"/>
            <a:ext cx="48768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9" name="Номер слайда 28"/>
          <p:cNvSpPr>
            <a:spLocks noGrp="1"/>
          </p:cNvSpPr>
          <p:nvPr>
            <p:ph type="sldNum" sz="quarter" idx="12"/>
          </p:nvPr>
        </p:nvSpPr>
        <p:spPr bwMode="auto">
          <a:xfrm>
            <a:off x="1767392" y="4928702"/>
            <a:ext cx="812800" cy="517524"/>
          </a:xfrm>
        </p:spPr>
        <p:txBody>
          <a:bodyPr/>
          <a:lstStyle/>
          <a:p>
            <a:fld id="{FACC213A-EA08-48E9-97B1-B85F76B1622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8" name="Содержимое 7"/>
          <p:cNvSpPr>
            <a:spLocks noGrp="1"/>
          </p:cNvSpPr>
          <p:nvPr>
            <p:ph sz="quarter" idx="1"/>
          </p:nvPr>
        </p:nvSpPr>
        <p:spPr>
          <a:xfrm>
            <a:off x="609600" y="1600200"/>
            <a:ext cx="9956800" cy="4873752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1A3E2CF1-FDF8-4A66-86EB-33C0E01A4D7F}" type="datetimeFigureOut">
              <a:rPr lang="ru-RU" smtClean="0"/>
              <a:pPr/>
              <a:t>23.09.2025</a:t>
            </a:fld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FACC213A-EA08-48E9-97B1-B85F76B1622D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048000" y="2895600"/>
            <a:ext cx="8229600" cy="2053590"/>
          </a:xfrm>
        </p:spPr>
        <p:txBody>
          <a:bodyPr/>
          <a:lstStyle>
            <a:lvl1pPr algn="l">
              <a:buNone/>
              <a:defRPr sz="3000" b="1" cap="small" baseline="0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3048000" y="5010150"/>
            <a:ext cx="8229600" cy="1371600"/>
          </a:xfrm>
        </p:spPr>
        <p:txBody>
          <a:bodyPr anchor="t"/>
          <a:lstStyle>
            <a:lvl1pPr marL="0" indent="0">
              <a:buNone/>
              <a:defRPr sz="1800" b="1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 bwMode="auto">
          <a:xfrm rot="5400000">
            <a:off x="10732008" y="1106932"/>
            <a:ext cx="2286000" cy="508000"/>
          </a:xfrm>
        </p:spPr>
        <p:txBody>
          <a:bodyPr/>
          <a:lstStyle/>
          <a:p>
            <a:fld id="{1A3E2CF1-FDF8-4A66-86EB-33C0E01A4D7F}" type="datetimeFigureOut">
              <a:rPr lang="ru-RU" smtClean="0"/>
              <a:pPr/>
              <a:t>23.09.2025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10046208" y="4114800"/>
            <a:ext cx="3657600" cy="512064"/>
          </a:xfrm>
        </p:spPr>
        <p:txBody>
          <a:bodyPr/>
          <a:lstStyle/>
          <a:p>
            <a:endParaRPr lang="ru-RU"/>
          </a:p>
        </p:txBody>
      </p:sp>
      <p:sp>
        <p:nvSpPr>
          <p:cNvPr id="9" name="Прямоугольник 8"/>
          <p:cNvSpPr/>
          <p:nvPr/>
        </p:nvSpPr>
        <p:spPr bwMode="auto">
          <a:xfrm>
            <a:off x="508000" y="0"/>
            <a:ext cx="8128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Прямоугольник 9"/>
          <p:cNvSpPr/>
          <p:nvPr/>
        </p:nvSpPr>
        <p:spPr bwMode="auto">
          <a:xfrm>
            <a:off x="368448" y="0"/>
            <a:ext cx="139552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Прямоугольник 10"/>
          <p:cNvSpPr/>
          <p:nvPr/>
        </p:nvSpPr>
        <p:spPr bwMode="auto">
          <a:xfrm>
            <a:off x="1320800" y="0"/>
            <a:ext cx="242496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Прямоугольник 11"/>
          <p:cNvSpPr/>
          <p:nvPr/>
        </p:nvSpPr>
        <p:spPr bwMode="auto">
          <a:xfrm>
            <a:off x="1521760" y="0"/>
            <a:ext cx="30704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Прямая соединительная линия 12"/>
          <p:cNvSpPr>
            <a:spLocks noChangeShapeType="1"/>
          </p:cNvSpPr>
          <p:nvPr/>
        </p:nvSpPr>
        <p:spPr bwMode="auto">
          <a:xfrm>
            <a:off x="14179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Прямая соединительная линия 13"/>
          <p:cNvSpPr>
            <a:spLocks noChangeShapeType="1"/>
          </p:cNvSpPr>
          <p:nvPr/>
        </p:nvSpPr>
        <p:spPr bwMode="auto">
          <a:xfrm>
            <a:off x="12192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Прямая соединительная линия 14"/>
          <p:cNvSpPr>
            <a:spLocks noChangeShapeType="1"/>
          </p:cNvSpPr>
          <p:nvPr/>
        </p:nvSpPr>
        <p:spPr bwMode="auto">
          <a:xfrm>
            <a:off x="1138816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Прямая соединительная линия 15"/>
          <p:cNvSpPr>
            <a:spLocks noChangeShapeType="1"/>
          </p:cNvSpPr>
          <p:nvPr/>
        </p:nvSpPr>
        <p:spPr bwMode="auto">
          <a:xfrm>
            <a:off x="2302187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7" name="Прямая соединительная линия 16"/>
          <p:cNvSpPr>
            <a:spLocks noChangeShapeType="1"/>
          </p:cNvSpPr>
          <p:nvPr/>
        </p:nvSpPr>
        <p:spPr bwMode="auto">
          <a:xfrm>
            <a:off x="1422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Прямоугольник 17"/>
          <p:cNvSpPr/>
          <p:nvPr/>
        </p:nvSpPr>
        <p:spPr bwMode="auto">
          <a:xfrm>
            <a:off x="1625600" y="0"/>
            <a:ext cx="1016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9" name="Овал 18"/>
          <p:cNvSpPr/>
          <p:nvPr/>
        </p:nvSpPr>
        <p:spPr bwMode="auto">
          <a:xfrm>
            <a:off x="812800" y="3429000"/>
            <a:ext cx="1727200" cy="129540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0" name="Овал 19"/>
          <p:cNvSpPr/>
          <p:nvPr/>
        </p:nvSpPr>
        <p:spPr bwMode="auto">
          <a:xfrm>
            <a:off x="1766272" y="4866752"/>
            <a:ext cx="855232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Овал 20"/>
          <p:cNvSpPr/>
          <p:nvPr/>
        </p:nvSpPr>
        <p:spPr bwMode="auto">
          <a:xfrm>
            <a:off x="1454773" y="5500632"/>
            <a:ext cx="18288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2" name="Овал 21"/>
          <p:cNvSpPr/>
          <p:nvPr/>
        </p:nvSpPr>
        <p:spPr bwMode="auto">
          <a:xfrm>
            <a:off x="2218944" y="5791200"/>
            <a:ext cx="36576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Овал 22"/>
          <p:cNvSpPr/>
          <p:nvPr/>
        </p:nvSpPr>
        <p:spPr bwMode="auto">
          <a:xfrm>
            <a:off x="2505387" y="4479888"/>
            <a:ext cx="48768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Прямая соединительная линия 25"/>
          <p:cNvSpPr>
            <a:spLocks noChangeShapeType="1"/>
          </p:cNvSpPr>
          <p:nvPr/>
        </p:nvSpPr>
        <p:spPr bwMode="auto">
          <a:xfrm>
            <a:off x="12130592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 bwMode="auto">
          <a:xfrm>
            <a:off x="1787488" y="4928702"/>
            <a:ext cx="812800" cy="517524"/>
          </a:xfrm>
        </p:spPr>
        <p:txBody>
          <a:bodyPr/>
          <a:lstStyle/>
          <a:p>
            <a:fld id="{FACC213A-EA08-48E9-97B1-B85F76B1622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3E2CF1-FDF8-4A66-86EB-33C0E01A4D7F}" type="datetimeFigureOut">
              <a:rPr lang="ru-RU" smtClean="0"/>
              <a:pPr/>
              <a:t>23.09.2025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CC213A-EA08-48E9-97B1-B85F76B1622D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9" name="Содержимое 8"/>
          <p:cNvSpPr>
            <a:spLocks noGrp="1"/>
          </p:cNvSpPr>
          <p:nvPr>
            <p:ph sz="quarter" idx="1"/>
          </p:nvPr>
        </p:nvSpPr>
        <p:spPr>
          <a:xfrm>
            <a:off x="609600" y="1600200"/>
            <a:ext cx="4876800" cy="45720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1" name="Содержимое 10"/>
          <p:cNvSpPr>
            <a:spLocks noGrp="1"/>
          </p:cNvSpPr>
          <p:nvPr>
            <p:ph sz="quarter" idx="2"/>
          </p:nvPr>
        </p:nvSpPr>
        <p:spPr>
          <a:xfrm>
            <a:off x="5693664" y="1600200"/>
            <a:ext cx="4876800" cy="45720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0" y="273050"/>
            <a:ext cx="10058400" cy="1143000"/>
          </a:xfrm>
        </p:spPr>
        <p:txBody>
          <a:bodyPr anchor="b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3E2CF1-FDF8-4A66-86EB-33C0E01A4D7F}" type="datetimeFigureOut">
              <a:rPr lang="ru-RU" smtClean="0"/>
              <a:pPr/>
              <a:t>23.09.2025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CC213A-EA08-48E9-97B1-B85F76B1622D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1" name="Содержимое 10"/>
          <p:cNvSpPr>
            <a:spLocks noGrp="1"/>
          </p:cNvSpPr>
          <p:nvPr>
            <p:ph sz="quarter" idx="2"/>
          </p:nvPr>
        </p:nvSpPr>
        <p:spPr>
          <a:xfrm>
            <a:off x="609600" y="2362200"/>
            <a:ext cx="4876800" cy="38862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3" name="Содержимое 12"/>
          <p:cNvSpPr>
            <a:spLocks noGrp="1"/>
          </p:cNvSpPr>
          <p:nvPr>
            <p:ph sz="quarter" idx="4"/>
          </p:nvPr>
        </p:nvSpPr>
        <p:spPr>
          <a:xfrm>
            <a:off x="5829300" y="2362200"/>
            <a:ext cx="4876800" cy="38862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2" name="Текст 11"/>
          <p:cNvSpPr>
            <a:spLocks noGrp="1"/>
          </p:cNvSpPr>
          <p:nvPr>
            <p:ph type="body" sz="quarter" idx="1"/>
          </p:nvPr>
        </p:nvSpPr>
        <p:spPr>
          <a:xfrm>
            <a:off x="609600" y="1569720"/>
            <a:ext cx="48768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14" name="Текст 13"/>
          <p:cNvSpPr>
            <a:spLocks noGrp="1"/>
          </p:cNvSpPr>
          <p:nvPr>
            <p:ph type="body" sz="quarter" idx="3"/>
          </p:nvPr>
        </p:nvSpPr>
        <p:spPr>
          <a:xfrm>
            <a:off x="5791200" y="1569720"/>
            <a:ext cx="48768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6" name="Дата 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1A3E2CF1-FDF8-4A66-86EB-33C0E01A4D7F}" type="datetimeFigureOut">
              <a:rPr lang="ru-RU" smtClean="0"/>
              <a:pPr/>
              <a:t>23.09.2025</a:t>
            </a:fld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FACC213A-EA08-48E9-97B1-B85F76B1622D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3E2CF1-FDF8-4A66-86EB-33C0E01A4D7F}" type="datetimeFigureOut">
              <a:rPr lang="ru-RU" smtClean="0"/>
              <a:pPr/>
              <a:t>23.09.2025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CC213A-EA08-48E9-97B1-B85F76B1622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Прямая соединительная линия 9"/>
          <p:cNvSpPr>
            <a:spLocks noChangeShapeType="1"/>
          </p:cNvSpPr>
          <p:nvPr/>
        </p:nvSpPr>
        <p:spPr bwMode="auto">
          <a:xfrm>
            <a:off x="11684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 rot="5400000">
            <a:off x="5547360" y="3124200"/>
            <a:ext cx="6309360" cy="609600"/>
          </a:xfrm>
        </p:spPr>
        <p:txBody>
          <a:bodyPr anchor="b"/>
          <a:lstStyle>
            <a:lvl1pPr algn="l">
              <a:buNone/>
              <a:defRPr sz="2000" b="1" cap="small" baseline="0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9083040" y="274320"/>
            <a:ext cx="2036064" cy="4983480"/>
          </a:xfrm>
        </p:spPr>
        <p:txBody>
          <a:bodyPr/>
          <a:lstStyle>
            <a:lvl1pPr marL="0" indent="0">
              <a:spcBef>
                <a:spcPts val="400"/>
              </a:spcBef>
              <a:spcAft>
                <a:spcPts val="1000"/>
              </a:spcAft>
              <a:buNone/>
              <a:defRPr sz="12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8" name="Прямая соединительная линия 7"/>
          <p:cNvSpPr>
            <a:spLocks noChangeShapeType="1"/>
          </p:cNvSpPr>
          <p:nvPr/>
        </p:nvSpPr>
        <p:spPr bwMode="auto">
          <a:xfrm>
            <a:off x="83312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>
            <a:off x="8256395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1" name="Прямая соединительная линия 10"/>
          <p:cNvSpPr>
            <a:spLocks noChangeShapeType="1"/>
          </p:cNvSpPr>
          <p:nvPr/>
        </p:nvSpPr>
        <p:spPr bwMode="auto">
          <a:xfrm>
            <a:off x="119888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Прямоугольник 11"/>
          <p:cNvSpPr/>
          <p:nvPr/>
        </p:nvSpPr>
        <p:spPr bwMode="auto">
          <a:xfrm>
            <a:off x="11785600" y="0"/>
            <a:ext cx="4064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Прямая соединительная линия 12"/>
          <p:cNvSpPr>
            <a:spLocks noChangeShapeType="1"/>
          </p:cNvSpPr>
          <p:nvPr/>
        </p:nvSpPr>
        <p:spPr bwMode="auto">
          <a:xfrm>
            <a:off x="118872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Овал 13"/>
          <p:cNvSpPr/>
          <p:nvPr/>
        </p:nvSpPr>
        <p:spPr>
          <a:xfrm>
            <a:off x="10875264" y="5715000"/>
            <a:ext cx="73152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8" name="Содержимое 17"/>
          <p:cNvSpPr>
            <a:spLocks noGrp="1"/>
          </p:cNvSpPr>
          <p:nvPr>
            <p:ph sz="quarter" idx="1"/>
          </p:nvPr>
        </p:nvSpPr>
        <p:spPr>
          <a:xfrm>
            <a:off x="406400" y="274320"/>
            <a:ext cx="7518400" cy="6327648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1" name="Дата 20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1A3E2CF1-FDF8-4A66-86EB-33C0E01A4D7F}" type="datetimeFigureOut">
              <a:rPr lang="ru-RU" smtClean="0"/>
              <a:pPr/>
              <a:t>23.09.2025</a:t>
            </a:fld>
            <a:endParaRPr lang="ru-RU"/>
          </a:p>
        </p:txBody>
      </p:sp>
      <p:sp>
        <p:nvSpPr>
          <p:cNvPr id="22" name="Номер слайда 21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FACC213A-EA08-48E9-97B1-B85F76B1622D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3" name="Нижний колонтитул 22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>
            <a:off x="11684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3" name="Овал 12"/>
          <p:cNvSpPr/>
          <p:nvPr/>
        </p:nvSpPr>
        <p:spPr>
          <a:xfrm>
            <a:off x="10875264" y="5715000"/>
            <a:ext cx="73152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 rot="5400000">
            <a:off x="5518404" y="3124200"/>
            <a:ext cx="6309360" cy="609600"/>
          </a:xfrm>
        </p:spPr>
        <p:txBody>
          <a:bodyPr anchor="b"/>
          <a:lstStyle>
            <a:lvl1pPr algn="l">
              <a:buNone/>
              <a:defRPr sz="20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0" y="0"/>
            <a:ext cx="8229600" cy="6858000"/>
          </a:xfrm>
          <a:solidFill>
            <a:schemeClr val="bg2"/>
          </a:solidFill>
          <a:ln w="1270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/>
          <a:lstStyle>
            <a:lvl1pPr marL="0" indent="0">
              <a:buNone/>
              <a:defRPr sz="3200"/>
            </a:lvl1pPr>
          </a:lstStyle>
          <a:p>
            <a:pPr algn="ctr" eaLnBrk="1" latinLnBrk="0" hangingPunct="1">
              <a:buFontTx/>
              <a:buNone/>
            </a:pPr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9021064" y="264795"/>
            <a:ext cx="2032000" cy="4956048"/>
          </a:xfrm>
        </p:spPr>
        <p:txBody>
          <a:bodyPr rot="0" spcFirstLastPara="0" vertOverflow="overflow" horzOverflow="overflow" vert="horz" wrap="square" lIns="91440" tIns="45720" rIns="91440" bIns="45720" numCol="1" spcCol="274320" rtlCol="0" fromWordArt="0" anchor="t" anchorCtr="0" forceAA="0" compatLnSpc="1">
            <a:normAutofit/>
          </a:bodyPr>
          <a:lstStyle>
            <a:lvl1pPr marL="0" indent="0">
              <a:spcBef>
                <a:spcPts val="100"/>
              </a:spcBef>
              <a:spcAft>
                <a:spcPts val="400"/>
              </a:spcAft>
              <a:buFontTx/>
              <a:buNone/>
              <a:defRPr sz="12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10" name="Прямая соединительная линия 9"/>
          <p:cNvSpPr>
            <a:spLocks noChangeShapeType="1"/>
          </p:cNvSpPr>
          <p:nvPr/>
        </p:nvSpPr>
        <p:spPr bwMode="auto">
          <a:xfrm>
            <a:off x="11988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1" name="Прямоугольник 10"/>
          <p:cNvSpPr/>
          <p:nvPr/>
        </p:nvSpPr>
        <p:spPr bwMode="auto">
          <a:xfrm>
            <a:off x="11785600" y="0"/>
            <a:ext cx="406400" cy="6858000"/>
          </a:xfrm>
          <a:prstGeom prst="rect">
            <a:avLst/>
          </a:prstGeom>
          <a:solidFill>
            <a:schemeClr val="accent1">
              <a:tint val="6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Прямая соединительная линия 11"/>
          <p:cNvSpPr>
            <a:spLocks noChangeShapeType="1"/>
          </p:cNvSpPr>
          <p:nvPr/>
        </p:nvSpPr>
        <p:spPr bwMode="auto">
          <a:xfrm>
            <a:off x="118872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9" name="Прямая соединительная линия 18"/>
          <p:cNvSpPr>
            <a:spLocks noChangeShapeType="1"/>
          </p:cNvSpPr>
          <p:nvPr/>
        </p:nvSpPr>
        <p:spPr bwMode="auto">
          <a:xfrm>
            <a:off x="83312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0" name="Прямая соединительная линия 19"/>
          <p:cNvSpPr>
            <a:spLocks noChangeShapeType="1"/>
          </p:cNvSpPr>
          <p:nvPr/>
        </p:nvSpPr>
        <p:spPr bwMode="auto">
          <a:xfrm>
            <a:off x="8256395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7" name="Дата 1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1A3E2CF1-FDF8-4A66-86EB-33C0E01A4D7F}" type="datetimeFigureOut">
              <a:rPr lang="ru-RU" smtClean="0"/>
              <a:pPr/>
              <a:t>23.09.2025</a:t>
            </a:fld>
            <a:endParaRPr lang="ru-RU"/>
          </a:p>
        </p:txBody>
      </p:sp>
      <p:sp>
        <p:nvSpPr>
          <p:cNvPr id="18" name="Номер слайда 17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FACC213A-EA08-48E9-97B1-B85F76B1622D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1" name="Нижний колонтитул 20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3E2CF1-FDF8-4A66-86EB-33C0E01A4D7F}" type="datetimeFigureOut">
              <a:rPr lang="ru-RU" smtClean="0"/>
              <a:pPr/>
              <a:t>23.09.2025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CC213A-EA08-48E9-97B1-B85F76B1622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839200" y="274640"/>
            <a:ext cx="2235200" cy="5851525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8026400" cy="5851525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3E2CF1-FDF8-4A66-86EB-33C0E01A4D7F}" type="datetimeFigureOut">
              <a:rPr lang="ru-RU" smtClean="0"/>
              <a:pPr/>
              <a:t>23.09.2025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CC213A-EA08-48E9-97B1-B85F76B1622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Прямая соединительная линия 15"/>
          <p:cNvSpPr>
            <a:spLocks noChangeShapeType="1"/>
          </p:cNvSpPr>
          <p:nvPr/>
        </p:nvSpPr>
        <p:spPr bwMode="auto">
          <a:xfrm>
            <a:off x="11684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2" name="Заголовок 21"/>
          <p:cNvSpPr>
            <a:spLocks noGrp="1"/>
          </p:cNvSpPr>
          <p:nvPr>
            <p:ph type="title"/>
          </p:nvPr>
        </p:nvSpPr>
        <p:spPr>
          <a:xfrm>
            <a:off x="609600" y="274638"/>
            <a:ext cx="9956800" cy="1143000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609600" y="1600200"/>
            <a:ext cx="9956800" cy="487375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4" name="Дата 13"/>
          <p:cNvSpPr>
            <a:spLocks noGrp="1"/>
          </p:cNvSpPr>
          <p:nvPr>
            <p:ph type="dt" sz="half" idx="2"/>
          </p:nvPr>
        </p:nvSpPr>
        <p:spPr>
          <a:xfrm rot="5400000">
            <a:off x="10454640" y="1017843"/>
            <a:ext cx="2011680" cy="512064"/>
          </a:xfrm>
          <a:prstGeom prst="rect">
            <a:avLst/>
          </a:prstGeom>
        </p:spPr>
        <p:txBody>
          <a:bodyPr vert="horz" anchor="ctr" anchorCtr="0"/>
          <a:lstStyle>
            <a:lvl1pPr algn="r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fld id="{1A3E2CF1-FDF8-4A66-86EB-33C0E01A4D7F}" type="datetimeFigureOut">
              <a:rPr lang="ru-RU" smtClean="0"/>
              <a:pPr/>
              <a:t>23.09.2025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3"/>
          </p:nvPr>
        </p:nvSpPr>
        <p:spPr>
          <a:xfrm rot="5400000">
            <a:off x="9853648" y="3676280"/>
            <a:ext cx="3200400" cy="487680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endParaRPr lang="ru-RU"/>
          </a:p>
        </p:txBody>
      </p:sp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101600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>
            <a:off x="119888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0" name="Прямоугольник 9"/>
          <p:cNvSpPr/>
          <p:nvPr/>
        </p:nvSpPr>
        <p:spPr bwMode="auto">
          <a:xfrm>
            <a:off x="11785600" y="0"/>
            <a:ext cx="4064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Прямая соединительная линия 10"/>
          <p:cNvSpPr>
            <a:spLocks noChangeShapeType="1"/>
          </p:cNvSpPr>
          <p:nvPr/>
        </p:nvSpPr>
        <p:spPr bwMode="auto">
          <a:xfrm>
            <a:off x="118872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Овал 11"/>
          <p:cNvSpPr/>
          <p:nvPr/>
        </p:nvSpPr>
        <p:spPr>
          <a:xfrm>
            <a:off x="10875264" y="5715000"/>
            <a:ext cx="73152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Номер слайда 22"/>
          <p:cNvSpPr>
            <a:spLocks noGrp="1"/>
          </p:cNvSpPr>
          <p:nvPr>
            <p:ph type="sldNum" sz="quarter" idx="4"/>
          </p:nvPr>
        </p:nvSpPr>
        <p:spPr>
          <a:xfrm>
            <a:off x="10838688" y="5734050"/>
            <a:ext cx="812800" cy="521208"/>
          </a:xfrm>
          <a:prstGeom prst="rect">
            <a:avLst/>
          </a:prstGeom>
        </p:spPr>
        <p:txBody>
          <a:bodyPr vert="horz" anchor="ctr"/>
          <a:lstStyle>
            <a:lvl1pPr algn="ctr" eaLnBrk="1" latinLnBrk="0" hangingPunct="1">
              <a:defRPr kumimoji="0" sz="1400" b="1">
                <a:solidFill>
                  <a:srgbClr val="FFFFFF"/>
                </a:solidFill>
              </a:defRPr>
            </a:lvl1pPr>
          </a:lstStyle>
          <a:p>
            <a:fld id="{FACC213A-EA08-48E9-97B1-B85F76B1622D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39" r:id="rId1"/>
    <p:sldLayoutId id="2147483740" r:id="rId2"/>
    <p:sldLayoutId id="2147483741" r:id="rId3"/>
    <p:sldLayoutId id="2147483742" r:id="rId4"/>
    <p:sldLayoutId id="2147483743" r:id="rId5"/>
    <p:sldLayoutId id="2147483744" r:id="rId6"/>
    <p:sldLayoutId id="2147483745" r:id="rId7"/>
    <p:sldLayoutId id="2147483746" r:id="rId8"/>
    <p:sldLayoutId id="2147483747" r:id="rId9"/>
    <p:sldLayoutId id="2147483748" r:id="rId10"/>
    <p:sldLayoutId id="2147483749" r:id="rId11"/>
  </p:sldLayoutIdLst>
  <p:txStyles>
    <p:titleStyle>
      <a:lvl1pPr algn="l" rtl="0" eaLnBrk="1" latinLnBrk="0" hangingPunct="1">
        <a:spcBef>
          <a:spcPct val="0"/>
        </a:spcBef>
        <a:buNone/>
        <a:defRPr kumimoji="0" sz="3000" b="0" kern="1200" cap="small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1"/>
        </a:buClr>
        <a:buSzPct val="70000"/>
        <a:buFont typeface="Wingdings"/>
        <a:buChar char="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182880" algn="l" rtl="0" eaLnBrk="1" latinLnBrk="0" hangingPunct="1">
        <a:spcBef>
          <a:spcPct val="20000"/>
        </a:spcBef>
        <a:buClr>
          <a:schemeClr val="accent2">
            <a:tint val="60000"/>
          </a:schemeClr>
        </a:buClr>
        <a:buSzPct val="68000"/>
        <a:buFont typeface="Wingdings 2"/>
        <a:buChar char="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182880" algn="l" rtl="0" eaLnBrk="1" latinLnBrk="0" hangingPunct="1">
        <a:spcBef>
          <a:spcPct val="20000"/>
        </a:spcBef>
        <a:buClr>
          <a:schemeClr val="accent1"/>
        </a:buClr>
        <a:buChar char="•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ct val="20000"/>
        </a:spcBef>
        <a:buClr>
          <a:schemeClr val="accent2"/>
        </a:buClr>
        <a:buChar char="•"/>
        <a:defRPr kumimoji="0" sz="1400" kern="1200" cap="small" baseline="0">
          <a:solidFill>
            <a:schemeClr val="tx2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Char char="•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1110404" y="1143502"/>
            <a:ext cx="10058400" cy="48014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07000"/>
              </a:lnSpc>
              <a:spcAft>
                <a:spcPts val="0"/>
              </a:spcAft>
            </a:pPr>
            <a:endParaRPr lang="ru-RU" sz="4000" b="1" dirty="0" smtClean="0">
              <a:solidFill>
                <a:schemeClr val="bg2">
                  <a:lumMod val="50000"/>
                </a:schemeClr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>
              <a:lnSpc>
                <a:spcPct val="107000"/>
              </a:lnSpc>
              <a:spcAft>
                <a:spcPts val="0"/>
              </a:spcAft>
            </a:pPr>
            <a:r>
              <a:rPr lang="ru-RU" sz="4000" b="1" dirty="0" smtClean="0">
                <a:solidFill>
                  <a:schemeClr val="bg2">
                    <a:lumMod val="50000"/>
                  </a:schemeClr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«Современные методы и приемы духовно-нравственного воспитания студентов колледжа»</a:t>
            </a:r>
            <a:endParaRPr lang="en-US" sz="4000" b="1" dirty="0" smtClean="0">
              <a:solidFill>
                <a:schemeClr val="bg2">
                  <a:lumMod val="50000"/>
                </a:schemeClr>
              </a:solidFill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r">
              <a:lnSpc>
                <a:spcPct val="107000"/>
              </a:lnSpc>
              <a:spcAft>
                <a:spcPts val="0"/>
              </a:spcAft>
            </a:pPr>
            <a:endParaRPr lang="ru-RU" b="1" dirty="0" smtClean="0">
              <a:solidFill>
                <a:schemeClr val="bg2">
                  <a:lumMod val="50000"/>
                </a:schemeClr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r">
              <a:lnSpc>
                <a:spcPct val="107000"/>
              </a:lnSpc>
              <a:spcAft>
                <a:spcPts val="0"/>
              </a:spcAft>
            </a:pPr>
            <a:endParaRPr lang="ru-RU" b="1" dirty="0" smtClean="0">
              <a:solidFill>
                <a:schemeClr val="bg2">
                  <a:lumMod val="50000"/>
                </a:schemeClr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r">
              <a:lnSpc>
                <a:spcPct val="107000"/>
              </a:lnSpc>
              <a:spcAft>
                <a:spcPts val="0"/>
              </a:spcAft>
            </a:pPr>
            <a:endParaRPr lang="ru-RU" b="1" dirty="0" smtClean="0">
              <a:solidFill>
                <a:schemeClr val="bg2">
                  <a:lumMod val="50000"/>
                </a:schemeClr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r">
              <a:lnSpc>
                <a:spcPct val="107000"/>
              </a:lnSpc>
              <a:spcAft>
                <a:spcPts val="0"/>
              </a:spcAft>
            </a:pPr>
            <a:r>
              <a:rPr lang="ru-RU" b="1" dirty="0" smtClean="0">
                <a:solidFill>
                  <a:schemeClr val="bg2">
                    <a:lumMod val="50000"/>
                  </a:schemeClr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Подготовила: преподаватель </a:t>
            </a:r>
            <a:r>
              <a:rPr lang="ru-RU" b="1" dirty="0" smtClean="0">
                <a:solidFill>
                  <a:schemeClr val="bg2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ГОБПОУ</a:t>
            </a:r>
          </a:p>
          <a:p>
            <a:pPr algn="r">
              <a:lnSpc>
                <a:spcPct val="107000"/>
              </a:lnSpc>
              <a:spcAft>
                <a:spcPts val="0"/>
              </a:spcAft>
            </a:pPr>
            <a:r>
              <a:rPr lang="ru-RU" b="1" dirty="0" smtClean="0">
                <a:solidFill>
                  <a:schemeClr val="bg2">
                    <a:lumMod val="50000"/>
                  </a:schemeClr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«Грязинский технический колледж»</a:t>
            </a:r>
          </a:p>
          <a:p>
            <a:pPr algn="r">
              <a:lnSpc>
                <a:spcPct val="107000"/>
              </a:lnSpc>
              <a:spcAft>
                <a:spcPts val="0"/>
              </a:spcAft>
            </a:pPr>
            <a:r>
              <a:rPr lang="ru-RU" b="1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</a:t>
            </a:r>
          </a:p>
          <a:p>
            <a:pPr algn="r">
              <a:lnSpc>
                <a:spcPct val="107000"/>
              </a:lnSpc>
              <a:spcAft>
                <a:spcPts val="0"/>
              </a:spcAft>
            </a:pPr>
            <a:r>
              <a:rPr lang="ru-RU" b="1" dirty="0" smtClean="0">
                <a:solidFill>
                  <a:schemeClr val="bg2">
                    <a:lumMod val="5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Гладельщикова Ольга Игорьевна </a:t>
            </a:r>
            <a:endParaRPr lang="ru-RU" b="1" dirty="0">
              <a:solidFill>
                <a:schemeClr val="bg2">
                  <a:lumMod val="50000"/>
                </a:schemeClr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1489588" y="958644"/>
            <a:ext cx="9365226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b="1" cap="all" dirty="0" smtClean="0">
                <a:solidFill>
                  <a:schemeClr val="bg2">
                    <a:lumMod val="50000"/>
                  </a:schemeClr>
                </a:solidFill>
              </a:rPr>
              <a:t>VIII ВСЕРОССИЙСКИЙ ПЕДАГОГИЧЕСКИЙ КОНКУРС</a:t>
            </a:r>
            <a:r>
              <a:rPr lang="ru-RU" cap="all" dirty="0" smtClean="0">
                <a:solidFill>
                  <a:schemeClr val="bg2">
                    <a:lumMod val="50000"/>
                  </a:schemeClr>
                </a:solidFill>
              </a:rPr>
              <a:t/>
            </a:r>
            <a:br>
              <a:rPr lang="ru-RU" cap="all" dirty="0" smtClean="0">
                <a:solidFill>
                  <a:schemeClr val="bg2">
                    <a:lumMod val="50000"/>
                  </a:schemeClr>
                </a:solidFill>
              </a:rPr>
            </a:br>
            <a:r>
              <a:rPr lang="ru-RU" b="1" cap="all" dirty="0" smtClean="0">
                <a:solidFill>
                  <a:schemeClr val="bg2">
                    <a:lumMod val="50000"/>
                  </a:schemeClr>
                </a:solidFill>
              </a:rPr>
              <a:t>«МОЕ ЛУЧШЕЕ МЕРОПРИЯТИЕ»</a:t>
            </a:r>
            <a:endParaRPr lang="ru-RU" cap="all" dirty="0" smtClean="0">
              <a:solidFill>
                <a:schemeClr val="bg2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9828578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1" y="-1"/>
            <a:ext cx="12064620" cy="70076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50215" algn="just">
              <a:lnSpc>
                <a:spcPct val="107000"/>
              </a:lnSpc>
              <a:spcAft>
                <a:spcPts val="0"/>
              </a:spcAft>
            </a:pPr>
            <a:r>
              <a:rPr lang="ru-RU" sz="2800" b="1" dirty="0" smtClean="0">
                <a:solidFill>
                  <a:schemeClr val="bg2">
                    <a:lumMod val="50000"/>
                  </a:schemeClr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В настоящее время, в соответствии с Федеральными государственными образовательными стандартами среднего профессионального образования содержание учебных дисциплин и профессиональных модулей предусматривает формирование не только профессиональных компетенций - знаний и умений, но и общих – понимание социальной значимости выбранной профессии, работа в коллективе, эффективное общение с коллегами, бережное отношение к историческому наследию и культурным ценностям, уважение к социальным, культурным и религиозным различиям, ведение здорового образа жизни, развитие духовности как неотъемлемой части профессионального облика работника</a:t>
            </a:r>
            <a:endParaRPr lang="ru-RU" sz="2800" b="1" dirty="0" smtClean="0">
              <a:solidFill>
                <a:schemeClr val="bg2">
                  <a:lumMod val="50000"/>
                </a:schemeClr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450215" algn="just">
              <a:lnSpc>
                <a:spcPct val="107000"/>
              </a:lnSpc>
              <a:spcAft>
                <a:spcPts val="0"/>
              </a:spcAft>
            </a:pPr>
            <a:r>
              <a:rPr lang="ru-RU" sz="2800" b="1" dirty="0" smtClean="0">
                <a:solidFill>
                  <a:schemeClr val="bg2">
                    <a:lumMod val="50000"/>
                  </a:schemeClr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Поэтому в настоящее время в среднем профессиональном образовании перед педагогами колледжа остро стоят задачи духовно - нравственного воспитания как процесса содействия духовно-нравственному становлению студентов, формированию у них:</a:t>
            </a:r>
            <a:endParaRPr lang="ru-RU" sz="2800" b="1" dirty="0">
              <a:solidFill>
                <a:schemeClr val="bg2">
                  <a:lumMod val="50000"/>
                </a:schemeClr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7396838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0" y="1"/>
            <a:ext cx="12192000" cy="59038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50215" algn="just">
              <a:lnSpc>
                <a:spcPct val="107000"/>
              </a:lnSpc>
              <a:spcAft>
                <a:spcPts val="0"/>
              </a:spcAft>
            </a:pPr>
            <a:r>
              <a:rPr lang="ru-RU" sz="3600" dirty="0" smtClean="0">
                <a:solidFill>
                  <a:schemeClr val="bg2">
                    <a:lumMod val="50000"/>
                  </a:schemeClr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– </a:t>
            </a:r>
            <a:r>
              <a:rPr lang="ru-RU" sz="3600" dirty="0" smtClean="0">
                <a:solidFill>
                  <a:srgbClr val="C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нравственных чувств </a:t>
            </a:r>
            <a:r>
              <a:rPr lang="ru-RU" sz="3600" dirty="0" smtClean="0">
                <a:solidFill>
                  <a:schemeClr val="bg2">
                    <a:lumMod val="50000"/>
                  </a:schemeClr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(совесть, честь, чувство долга, вера, ответственность, гражданственность, патриотизм);</a:t>
            </a:r>
            <a:endParaRPr lang="ru-RU" sz="3600" dirty="0" smtClean="0">
              <a:solidFill>
                <a:schemeClr val="bg2">
                  <a:lumMod val="50000"/>
                </a:schemeClr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450215" algn="just">
              <a:lnSpc>
                <a:spcPct val="107000"/>
              </a:lnSpc>
              <a:spcAft>
                <a:spcPts val="0"/>
              </a:spcAft>
            </a:pPr>
            <a:r>
              <a:rPr lang="ru-RU" sz="3600" dirty="0" smtClean="0">
                <a:solidFill>
                  <a:schemeClr val="bg2">
                    <a:lumMod val="50000"/>
                  </a:schemeClr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– </a:t>
            </a:r>
            <a:r>
              <a:rPr lang="ru-RU" sz="3600" dirty="0" smtClean="0">
                <a:solidFill>
                  <a:srgbClr val="C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нравственного облика </a:t>
            </a:r>
            <a:r>
              <a:rPr lang="ru-RU" sz="3600" dirty="0" smtClean="0">
                <a:solidFill>
                  <a:schemeClr val="bg2">
                    <a:lumMod val="50000"/>
                  </a:schemeClr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(терпение, милосердие, честность, надежность, правдивость);</a:t>
            </a:r>
            <a:endParaRPr lang="ru-RU" sz="3600" dirty="0" smtClean="0">
              <a:solidFill>
                <a:schemeClr val="bg2">
                  <a:lumMod val="50000"/>
                </a:schemeClr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450215" algn="just">
              <a:lnSpc>
                <a:spcPct val="107000"/>
              </a:lnSpc>
              <a:spcAft>
                <a:spcPts val="0"/>
              </a:spcAft>
            </a:pPr>
            <a:r>
              <a:rPr lang="ru-RU" sz="3600" dirty="0" smtClean="0">
                <a:solidFill>
                  <a:schemeClr val="bg2">
                    <a:lumMod val="50000"/>
                  </a:schemeClr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– </a:t>
            </a:r>
            <a:r>
              <a:rPr lang="ru-RU" sz="3600" dirty="0" smtClean="0">
                <a:solidFill>
                  <a:srgbClr val="C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нравственной позиции </a:t>
            </a:r>
            <a:r>
              <a:rPr lang="ru-RU" sz="3600" dirty="0" smtClean="0">
                <a:solidFill>
                  <a:schemeClr val="bg2">
                    <a:lumMod val="50000"/>
                  </a:schemeClr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(способность к различению добра и зла, проявлять самоотверженность, любовь, готовность к преодолению жизненных испытаний),</a:t>
            </a:r>
            <a:endParaRPr lang="ru-RU" sz="3600" dirty="0" smtClean="0">
              <a:solidFill>
                <a:schemeClr val="bg2">
                  <a:lumMod val="50000"/>
                </a:schemeClr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r>
              <a:rPr lang="ru-RU" sz="3600" dirty="0" smtClean="0">
                <a:solidFill>
                  <a:schemeClr val="bg2">
                    <a:lumMod val="50000"/>
                  </a:schemeClr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– </a:t>
            </a:r>
            <a:r>
              <a:rPr lang="ru-RU" sz="3600" dirty="0" smtClean="0">
                <a:solidFill>
                  <a:srgbClr val="C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нравственного поведения </a:t>
            </a:r>
            <a:r>
              <a:rPr lang="ru-RU" sz="3600" dirty="0" smtClean="0">
                <a:solidFill>
                  <a:schemeClr val="bg2">
                    <a:lumMod val="50000"/>
                  </a:schemeClr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(готовность служить людям и Отечеству, проявлять духовную рассудительность, добрую волю)</a:t>
            </a:r>
            <a:endParaRPr lang="ru-RU" sz="3600" dirty="0">
              <a:solidFill>
                <a:schemeClr val="bg2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41438891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649357" y="1"/>
            <a:ext cx="11105321" cy="681026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50215" algn="just">
              <a:lnSpc>
                <a:spcPct val="107000"/>
              </a:lnSpc>
              <a:spcAft>
                <a:spcPts val="0"/>
              </a:spcAft>
            </a:pPr>
            <a:r>
              <a:rPr lang="ru-RU" sz="2400" b="1" dirty="0" smtClean="0">
                <a:solidFill>
                  <a:schemeClr val="accent1">
                    <a:lumMod val="50000"/>
                  </a:schemeClr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Для организации духовно-нравственного воспитания используются следующие методы:</a:t>
            </a:r>
            <a:endParaRPr lang="ru-RU" sz="2400" b="1" dirty="0" smtClean="0">
              <a:solidFill>
                <a:schemeClr val="accent1">
                  <a:lumMod val="50000"/>
                </a:schemeClr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450215" algn="just">
              <a:lnSpc>
                <a:spcPct val="107000"/>
              </a:lnSpc>
              <a:spcAft>
                <a:spcPts val="0"/>
              </a:spcAft>
            </a:pPr>
            <a:r>
              <a:rPr lang="ru-RU" sz="2400" b="1" dirty="0" smtClean="0">
                <a:solidFill>
                  <a:srgbClr val="C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1. Метод примера </a:t>
            </a:r>
            <a:r>
              <a:rPr lang="ru-RU" sz="2400" b="1" dirty="0" smtClean="0">
                <a:solidFill>
                  <a:schemeClr val="accent1">
                    <a:lumMod val="50000"/>
                  </a:schemeClr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— это способ предъявления образца как готовой программы поведения, способ самопознания. На этом и основан метод воспитания примером. Преподавателю необходимо контролировать свое поведение, свои поступки, не забывая о том, что они влияют на личность. </a:t>
            </a:r>
            <a:endParaRPr lang="ru-RU" sz="2400" b="1" dirty="0" smtClean="0">
              <a:solidFill>
                <a:schemeClr val="accent1">
                  <a:lumMod val="50000"/>
                </a:schemeClr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450215" algn="just">
              <a:lnSpc>
                <a:spcPct val="107000"/>
              </a:lnSpc>
              <a:spcAft>
                <a:spcPts val="0"/>
              </a:spcAft>
            </a:pPr>
            <a:r>
              <a:rPr lang="ru-RU" sz="2400" b="1" dirty="0" smtClean="0">
                <a:solidFill>
                  <a:srgbClr val="C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2. Метод упражнения </a:t>
            </a:r>
            <a:r>
              <a:rPr lang="ru-RU" sz="2400" b="1" dirty="0" smtClean="0">
                <a:solidFill>
                  <a:schemeClr val="accent1">
                    <a:lumMod val="50000"/>
                  </a:schemeClr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— многократное повторение какого-то действия для формирования устойчивого поведения. </a:t>
            </a:r>
            <a:endParaRPr lang="ru-RU" sz="2400" b="1" dirty="0" smtClean="0">
              <a:solidFill>
                <a:schemeClr val="accent1">
                  <a:lumMod val="50000"/>
                </a:schemeClr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450215" algn="just">
              <a:lnSpc>
                <a:spcPct val="107000"/>
              </a:lnSpc>
              <a:spcAft>
                <a:spcPts val="0"/>
              </a:spcAft>
            </a:pPr>
            <a:r>
              <a:rPr lang="ru-RU" sz="2400" b="1" dirty="0" smtClean="0">
                <a:solidFill>
                  <a:srgbClr val="C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3. Метод приучения </a:t>
            </a:r>
            <a:r>
              <a:rPr lang="ru-RU" sz="2400" b="1" dirty="0" smtClean="0">
                <a:solidFill>
                  <a:schemeClr val="accent1">
                    <a:lumMod val="50000"/>
                  </a:schemeClr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- это система планомерного и регулярного выполнения студентом определенных действий с целью превращения их в привычные формы социального поведения. Для эффективного воспитания личности необходима система целесообразных действий, направленных на создание проблемных ситуаций, которые имеют конкретный жизненный смысл. </a:t>
            </a:r>
          </a:p>
          <a:p>
            <a:pPr indent="450215" algn="just">
              <a:lnSpc>
                <a:spcPct val="107000"/>
              </a:lnSpc>
              <a:spcAft>
                <a:spcPts val="0"/>
              </a:spcAft>
            </a:pPr>
            <a:r>
              <a:rPr lang="ru-RU" sz="2400" b="1" dirty="0" smtClean="0">
                <a:solidFill>
                  <a:srgbClr val="C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4.Метод беседы</a:t>
            </a:r>
            <a:r>
              <a:rPr lang="ru-RU" sz="2400" b="1" dirty="0" smtClean="0">
                <a:solidFill>
                  <a:schemeClr val="accent1">
                    <a:lumMod val="50000"/>
                  </a:schemeClr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r>
              <a:rPr lang="ru-RU" sz="2400" b="1" i="1" dirty="0" smtClean="0">
                <a:solidFill>
                  <a:schemeClr val="accent1">
                    <a:lumMod val="50000"/>
                  </a:schemeClr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- </a:t>
            </a:r>
            <a:r>
              <a:rPr lang="ru-RU" sz="2400" b="1" dirty="0" smtClean="0">
                <a:solidFill>
                  <a:schemeClr val="accent1">
                    <a:lumMod val="50000"/>
                  </a:schemeClr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диалогическое взаимодействие воспитателя с воспитанниками, имеющее целью передать и получить информацию, вызвать определенные мысли и чувства и тем самым повлиять на их поведение.</a:t>
            </a:r>
            <a:endParaRPr lang="ru-RU" sz="2400" b="1" dirty="0" smtClean="0">
              <a:solidFill>
                <a:schemeClr val="accent1">
                  <a:lumMod val="50000"/>
                </a:schemeClr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450215" algn="just">
              <a:lnSpc>
                <a:spcPct val="107000"/>
              </a:lnSpc>
              <a:spcAft>
                <a:spcPts val="0"/>
              </a:spcAft>
            </a:pPr>
            <a:endParaRPr lang="ru-RU" sz="2400" b="1" dirty="0">
              <a:solidFill>
                <a:schemeClr val="accent1">
                  <a:lumMod val="50000"/>
                </a:schemeClr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8330733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583096" y="172279"/>
            <a:ext cx="11145077" cy="522957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50215" algn="just">
              <a:lnSpc>
                <a:spcPct val="107000"/>
              </a:lnSpc>
              <a:spcAft>
                <a:spcPts val="0"/>
              </a:spcAft>
            </a:pPr>
            <a:endParaRPr lang="ru-RU" sz="2400" b="1" dirty="0" smtClean="0">
              <a:solidFill>
                <a:schemeClr val="accent1">
                  <a:lumMod val="50000"/>
                </a:schemeClr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indent="450215" algn="just">
              <a:lnSpc>
                <a:spcPct val="107000"/>
              </a:lnSpc>
              <a:spcAft>
                <a:spcPts val="0"/>
              </a:spcAft>
            </a:pPr>
            <a:r>
              <a:rPr lang="ru-RU" sz="2400" b="1" dirty="0" smtClean="0">
                <a:solidFill>
                  <a:srgbClr val="C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5. Метод убеждения </a:t>
            </a:r>
            <a:r>
              <a:rPr lang="ru-RU" sz="2400" b="1" dirty="0" smtClean="0">
                <a:solidFill>
                  <a:schemeClr val="accent1">
                    <a:lumMod val="50000"/>
                  </a:schemeClr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— это один из способов влияния на личность, прием воздействия на сознание, чувства и волю обучающегося с целью развития сознательного отношения к окружающей действительности. </a:t>
            </a:r>
            <a:endParaRPr lang="ru-RU" sz="2400" b="1" dirty="0" smtClean="0">
              <a:solidFill>
                <a:schemeClr val="accent1">
                  <a:lumMod val="50000"/>
                </a:schemeClr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450215" algn="just">
              <a:lnSpc>
                <a:spcPct val="107000"/>
              </a:lnSpc>
              <a:spcAft>
                <a:spcPts val="0"/>
              </a:spcAft>
            </a:pPr>
            <a:r>
              <a:rPr lang="ru-RU" sz="2400" b="1" dirty="0" smtClean="0">
                <a:solidFill>
                  <a:srgbClr val="C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6. Метод внушения</a:t>
            </a:r>
            <a:r>
              <a:rPr lang="ru-RU" sz="2400" b="1" i="1" dirty="0" smtClean="0">
                <a:solidFill>
                  <a:schemeClr val="accent1">
                    <a:lumMod val="50000"/>
                  </a:schemeClr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 - </a:t>
            </a:r>
            <a:r>
              <a:rPr lang="ru-RU" sz="2400" b="1" dirty="0" smtClean="0">
                <a:solidFill>
                  <a:schemeClr val="accent1">
                    <a:lumMod val="50000"/>
                  </a:schemeClr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комплекс способов информацион­ного воздействия на психику студента, связанного со сниже­нием логичности и критичности его мышления, легкого вос­приятия требований и установок воспитателя.</a:t>
            </a:r>
            <a:endParaRPr lang="ru-RU" sz="2400" b="1" dirty="0" smtClean="0">
              <a:solidFill>
                <a:schemeClr val="accent1">
                  <a:lumMod val="50000"/>
                </a:schemeClr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450215" algn="just">
              <a:lnSpc>
                <a:spcPct val="107000"/>
              </a:lnSpc>
              <a:spcAft>
                <a:spcPts val="0"/>
              </a:spcAft>
            </a:pPr>
            <a:r>
              <a:rPr lang="ru-RU" sz="2400" b="1" dirty="0" smtClean="0">
                <a:solidFill>
                  <a:srgbClr val="C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7. Метод соревнования </a:t>
            </a:r>
            <a:r>
              <a:rPr lang="ru-RU" sz="2400" b="1" dirty="0" smtClean="0">
                <a:solidFill>
                  <a:schemeClr val="accent1">
                    <a:lumMod val="50000"/>
                  </a:schemeClr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представляет собой совокупность приемов и действий, с помощью которых воспитатель развивает у студентов дух здоровой конкуренции, потребность быть всегда лучшим и везде впереди.</a:t>
            </a:r>
            <a:endParaRPr lang="ru-RU" sz="2400" b="1" dirty="0" smtClean="0">
              <a:solidFill>
                <a:schemeClr val="accent1">
                  <a:lumMod val="50000"/>
                </a:schemeClr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450215" algn="just">
              <a:lnSpc>
                <a:spcPct val="107000"/>
              </a:lnSpc>
              <a:spcAft>
                <a:spcPts val="0"/>
              </a:spcAft>
            </a:pPr>
            <a:r>
              <a:rPr lang="ru-RU" sz="2400" b="1" dirty="0" smtClean="0">
                <a:solidFill>
                  <a:srgbClr val="C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8. Метод воспитательных игр </a:t>
            </a:r>
            <a:r>
              <a:rPr lang="ru-RU" sz="2400" b="1" dirty="0" smtClean="0">
                <a:solidFill>
                  <a:schemeClr val="accent1">
                    <a:lumMod val="50000"/>
                  </a:schemeClr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совокупность приемов и правил, с помощью которых воссоздаются ситуации и определяются роли, играя которые студенты приобретают новые качества и строят новые отношения. </a:t>
            </a:r>
            <a:endParaRPr lang="ru-RU" sz="2400" b="1" dirty="0">
              <a:solidFill>
                <a:schemeClr val="accent1">
                  <a:lumMod val="50000"/>
                </a:schemeClr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79381034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225288" y="1"/>
            <a:ext cx="11569148" cy="681026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50215" algn="just">
              <a:lnSpc>
                <a:spcPct val="107000"/>
              </a:lnSpc>
              <a:spcAft>
                <a:spcPts val="0"/>
              </a:spcAft>
            </a:pPr>
            <a:r>
              <a:rPr lang="ru-RU" sz="2400" b="1" dirty="0" smtClean="0">
                <a:solidFill>
                  <a:srgbClr val="C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9. Метод поощрения </a:t>
            </a:r>
            <a:r>
              <a:rPr lang="ru-RU" sz="2400" b="1" dirty="0" smtClean="0">
                <a:solidFill>
                  <a:schemeClr val="accent1">
                    <a:lumMod val="50000"/>
                  </a:schemeClr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— способ выражения положительной оценки, закрепление и стимулирование формирования нравственного поведения. Такой метод является стимулирующим. </a:t>
            </a:r>
            <a:endParaRPr lang="ru-RU" sz="2400" b="1" dirty="0" smtClean="0">
              <a:solidFill>
                <a:schemeClr val="accent1">
                  <a:lumMod val="50000"/>
                </a:schemeClr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450215" algn="just">
              <a:lnSpc>
                <a:spcPct val="107000"/>
              </a:lnSpc>
              <a:spcAft>
                <a:spcPts val="0"/>
              </a:spcAft>
            </a:pPr>
            <a:r>
              <a:rPr lang="ru-RU" sz="2400" b="1" dirty="0" smtClean="0">
                <a:solidFill>
                  <a:schemeClr val="accent1">
                    <a:lumMod val="50000"/>
                  </a:schemeClr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Поощрение проявляется в форме одобрения, похвалы, благодарности, награждений. </a:t>
            </a:r>
            <a:endParaRPr lang="ru-RU" sz="2400" b="1" dirty="0" smtClean="0">
              <a:solidFill>
                <a:schemeClr val="accent1">
                  <a:lumMod val="50000"/>
                </a:schemeClr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450215" algn="just">
              <a:lnSpc>
                <a:spcPct val="107000"/>
              </a:lnSpc>
              <a:spcAft>
                <a:spcPts val="0"/>
              </a:spcAft>
            </a:pPr>
            <a:r>
              <a:rPr lang="ru-RU" sz="2400" b="1" dirty="0" smtClean="0">
                <a:solidFill>
                  <a:srgbClr val="C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10. Метод принуждения</a:t>
            </a:r>
            <a:r>
              <a:rPr lang="ru-RU" sz="2400" b="1" i="1" dirty="0" smtClean="0">
                <a:solidFill>
                  <a:schemeClr val="accent1">
                    <a:lumMod val="50000"/>
                  </a:schemeClr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 - система </a:t>
            </a:r>
            <a:r>
              <a:rPr lang="ru-RU" sz="2400" b="1" dirty="0" smtClean="0">
                <a:solidFill>
                  <a:schemeClr val="accent1">
                    <a:lumMod val="50000"/>
                  </a:schemeClr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приемов и способов, с помощью которых воспитатель принуждает студента отказаться от вредных привычек и плохих манер поведения.</a:t>
            </a:r>
            <a:endParaRPr lang="ru-RU" sz="2400" b="1" dirty="0" smtClean="0">
              <a:solidFill>
                <a:schemeClr val="accent1">
                  <a:lumMod val="50000"/>
                </a:schemeClr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450215" algn="just">
              <a:lnSpc>
                <a:spcPct val="107000"/>
              </a:lnSpc>
              <a:spcAft>
                <a:spcPts val="0"/>
              </a:spcAft>
            </a:pPr>
            <a:r>
              <a:rPr lang="ru-RU" sz="2400" b="1" dirty="0" smtClean="0">
                <a:solidFill>
                  <a:srgbClr val="C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11. Метод воздержания (ограничения)</a:t>
            </a:r>
            <a:endParaRPr lang="ru-RU" sz="2400" b="1" dirty="0" smtClean="0">
              <a:solidFill>
                <a:srgbClr val="C00000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450215" algn="just">
              <a:lnSpc>
                <a:spcPct val="107000"/>
              </a:lnSpc>
              <a:spcAft>
                <a:spcPts val="0"/>
              </a:spcAft>
            </a:pPr>
            <a:r>
              <a:rPr lang="ru-RU" sz="2400" b="1" dirty="0" smtClean="0">
                <a:solidFill>
                  <a:schemeClr val="accent1">
                    <a:lumMod val="50000"/>
                  </a:schemeClr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Этот метод вытекает из необходимости уметь подчинить низшее -высшему, тело - духу.</a:t>
            </a:r>
            <a:endParaRPr lang="ru-RU" sz="2400" b="1" dirty="0" smtClean="0">
              <a:solidFill>
                <a:schemeClr val="accent1">
                  <a:lumMod val="50000"/>
                </a:schemeClr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450215" algn="just">
              <a:lnSpc>
                <a:spcPct val="107000"/>
              </a:lnSpc>
              <a:spcAft>
                <a:spcPts val="0"/>
              </a:spcAft>
            </a:pPr>
            <a:r>
              <a:rPr lang="ru-RU" sz="2400" b="1" dirty="0" smtClean="0">
                <a:solidFill>
                  <a:schemeClr val="accent1">
                    <a:lumMod val="50000"/>
                  </a:schemeClr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Для достижения этого детей приучают к скромности в одежде, к умеренности, воздержанию и простоте в пище и питье. По мнению святых отцов, невоздержанность является причиной не только физических расстройств и болезней, но и душевных болезней.</a:t>
            </a:r>
            <a:endParaRPr lang="ru-RU" sz="2400" b="1" dirty="0" smtClean="0">
              <a:solidFill>
                <a:schemeClr val="accent1">
                  <a:lumMod val="50000"/>
                </a:schemeClr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450215" algn="just">
              <a:lnSpc>
                <a:spcPct val="107000"/>
              </a:lnSpc>
              <a:spcAft>
                <a:spcPts val="0"/>
              </a:spcAft>
            </a:pPr>
            <a:r>
              <a:rPr lang="ru-RU" sz="2400" b="1" dirty="0" smtClean="0">
                <a:solidFill>
                  <a:srgbClr val="C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12. Метод приспособления</a:t>
            </a:r>
            <a:r>
              <a:rPr lang="ru-RU" sz="2400" b="1" dirty="0" smtClean="0">
                <a:solidFill>
                  <a:schemeClr val="accent1">
                    <a:lumMod val="50000"/>
                  </a:schemeClr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– к личным особенностям, времени, возрасту, степени развития ребенка.</a:t>
            </a:r>
            <a:endParaRPr lang="ru-RU" sz="2400" b="1" dirty="0">
              <a:solidFill>
                <a:schemeClr val="accent1">
                  <a:lumMod val="50000"/>
                </a:schemeClr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58794927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424070" y="0"/>
            <a:ext cx="11317356" cy="681026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50215" algn="just">
              <a:lnSpc>
                <a:spcPct val="107000"/>
              </a:lnSpc>
              <a:spcAft>
                <a:spcPts val="0"/>
              </a:spcAft>
            </a:pPr>
            <a:endParaRPr lang="ru-RU" sz="2400" b="1" dirty="0" smtClean="0">
              <a:solidFill>
                <a:srgbClr val="C00000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450215" algn="just">
              <a:lnSpc>
                <a:spcPct val="107000"/>
              </a:lnSpc>
              <a:spcAft>
                <a:spcPts val="0"/>
              </a:spcAft>
            </a:pPr>
            <a:r>
              <a:rPr lang="ru-RU" sz="2400" b="1" dirty="0" smtClean="0">
                <a:solidFill>
                  <a:srgbClr val="C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13. Метод ограждения от соблазнов </a:t>
            </a:r>
            <a:r>
              <a:rPr lang="ru-RU" sz="2400" b="1" dirty="0" smtClean="0">
                <a:solidFill>
                  <a:schemeClr val="accent1">
                    <a:lumMod val="50000"/>
                  </a:schemeClr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- соблазны препятствуют духовному совершенствованию человека.</a:t>
            </a:r>
            <a:endParaRPr lang="ru-RU" sz="2400" b="1" dirty="0" smtClean="0">
              <a:solidFill>
                <a:schemeClr val="accent1">
                  <a:lumMod val="50000"/>
                </a:schemeClr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450215" algn="just">
              <a:lnSpc>
                <a:spcPct val="107000"/>
              </a:lnSpc>
              <a:spcAft>
                <a:spcPts val="0"/>
              </a:spcAft>
            </a:pPr>
            <a:r>
              <a:rPr lang="ru-RU" sz="2400" b="1" dirty="0" smtClean="0">
                <a:solidFill>
                  <a:srgbClr val="C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14. Метод наставления (научения)</a:t>
            </a:r>
            <a:endParaRPr lang="ru-RU" sz="2400" b="1" dirty="0" smtClean="0">
              <a:solidFill>
                <a:srgbClr val="C00000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450215" algn="just">
              <a:lnSpc>
                <a:spcPct val="107000"/>
              </a:lnSpc>
              <a:spcAft>
                <a:spcPts val="0"/>
              </a:spcAft>
            </a:pPr>
            <a:r>
              <a:rPr lang="ru-RU" sz="2400" b="1" dirty="0" smtClean="0">
                <a:solidFill>
                  <a:schemeClr val="accent1">
                    <a:lumMod val="50000"/>
                  </a:schemeClr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Этот метод состоит в том, что дети слышат от своих воспитателей определенные правила деятельности.</a:t>
            </a:r>
            <a:endParaRPr lang="ru-RU" sz="2400" b="1" dirty="0" smtClean="0">
              <a:solidFill>
                <a:schemeClr val="accent1">
                  <a:lumMod val="50000"/>
                </a:schemeClr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450215" algn="just">
              <a:lnSpc>
                <a:spcPct val="107000"/>
              </a:lnSpc>
              <a:spcAft>
                <a:spcPts val="0"/>
              </a:spcAft>
            </a:pPr>
            <a:r>
              <a:rPr lang="ru-RU" sz="2400" b="1" dirty="0" smtClean="0">
                <a:solidFill>
                  <a:schemeClr val="accent1">
                    <a:lumMod val="50000"/>
                  </a:schemeClr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В первых христианских и дореволюционных русских школах детей наставляли, опираясь на Священное Писание, творения святых отцов и наставления подвижников благочестия.</a:t>
            </a:r>
            <a:endParaRPr lang="ru-RU" sz="2400" b="1" dirty="0" smtClean="0">
              <a:solidFill>
                <a:schemeClr val="accent1">
                  <a:lumMod val="50000"/>
                </a:schemeClr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450215" algn="just">
              <a:lnSpc>
                <a:spcPct val="107000"/>
              </a:lnSpc>
              <a:spcAft>
                <a:spcPts val="0"/>
              </a:spcAft>
            </a:pPr>
            <a:r>
              <a:rPr lang="ru-RU" sz="2400" b="1" dirty="0" smtClean="0">
                <a:solidFill>
                  <a:srgbClr val="C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15. Метод предостережения</a:t>
            </a:r>
            <a:endParaRPr lang="ru-RU" sz="2400" b="1" dirty="0" smtClean="0">
              <a:solidFill>
                <a:srgbClr val="C00000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450215" algn="just">
              <a:lnSpc>
                <a:spcPct val="107000"/>
              </a:lnSpc>
              <a:spcAft>
                <a:spcPts val="0"/>
              </a:spcAft>
            </a:pPr>
            <a:r>
              <a:rPr lang="ru-RU" sz="2400" b="1" dirty="0" smtClean="0">
                <a:solidFill>
                  <a:schemeClr val="accent1">
                    <a:lumMod val="50000"/>
                  </a:schemeClr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Предостережение - это наставление, обращающее внимание детей на не достоинство и вредные последствия некоторых действий. Этот метод основан на учете возрастных особенностей детей и исходит из того, что дети неопытны, опрометчивы и любопытны, к тому же нежны и слабы. То, что не наносит ущерба взрослому, может быть весьма вредным и опасным для ребенка. Удалить от детей все вредоносное невозможно. Поэтому необходимо, чтобы дети постепенно сами привыкли различать вредное и опасное от хорошего и доброго.</a:t>
            </a:r>
            <a:endParaRPr lang="ru-RU" sz="2400" b="1" dirty="0">
              <a:solidFill>
                <a:schemeClr val="accent1">
                  <a:lumMod val="50000"/>
                </a:schemeClr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40925446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371061" y="291547"/>
            <a:ext cx="11277600" cy="56053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50215" algn="just">
              <a:lnSpc>
                <a:spcPct val="107000"/>
              </a:lnSpc>
              <a:spcAft>
                <a:spcPts val="0"/>
              </a:spcAft>
            </a:pPr>
            <a:r>
              <a:rPr lang="ru-RU" sz="2400" b="1" dirty="0" smtClean="0">
                <a:solidFill>
                  <a:schemeClr val="accent1">
                    <a:lumMod val="50000"/>
                  </a:schemeClr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При использовании методов воспитания нужно соблюдать </a:t>
            </a:r>
            <a:r>
              <a:rPr lang="ru-RU" sz="2400" b="1" i="1" dirty="0" smtClean="0">
                <a:solidFill>
                  <a:srgbClr val="C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педагогические требования</a:t>
            </a:r>
            <a:r>
              <a:rPr lang="ru-RU" sz="2400" b="1" i="1" dirty="0" smtClean="0">
                <a:solidFill>
                  <a:schemeClr val="accent1">
                    <a:lumMod val="50000"/>
                  </a:schemeClr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400" b="1" dirty="0" smtClean="0">
                <a:solidFill>
                  <a:schemeClr val="accent1">
                    <a:lumMod val="50000"/>
                  </a:schemeClr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вызывающие, стимулирующие или тормозящие определенную деятельность воспитанника. Их нельзя предъявлять сгоряча. Воспитанник должен чувствовать, что воспитатель уверен в своих действиях. </a:t>
            </a:r>
            <a:endParaRPr lang="ru-RU" sz="2400" b="1" dirty="0" smtClean="0">
              <a:solidFill>
                <a:schemeClr val="accent1">
                  <a:lumMod val="50000"/>
                </a:schemeClr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450215" algn="just">
              <a:lnSpc>
                <a:spcPct val="107000"/>
              </a:lnSpc>
              <a:spcAft>
                <a:spcPts val="0"/>
              </a:spcAft>
            </a:pPr>
            <a:r>
              <a:rPr lang="ru-RU" sz="2400" b="1" dirty="0" smtClean="0">
                <a:solidFill>
                  <a:schemeClr val="accent1">
                    <a:lumMod val="50000"/>
                  </a:schemeClr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 основе выбора метода воспитания должны лежать гуманистические отношения преподавателя с обучающимся. </a:t>
            </a:r>
            <a:endParaRPr lang="ru-RU" sz="2400" b="1" dirty="0" smtClean="0">
              <a:solidFill>
                <a:schemeClr val="accent1">
                  <a:lumMod val="50000"/>
                </a:schemeClr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450215" algn="just">
              <a:lnSpc>
                <a:spcPct val="107000"/>
              </a:lnSpc>
              <a:spcAft>
                <a:spcPts val="0"/>
              </a:spcAft>
            </a:pPr>
            <a:r>
              <a:rPr lang="ru-RU" sz="2400" b="1" dirty="0" smtClean="0">
                <a:solidFill>
                  <a:schemeClr val="accent1">
                    <a:lumMod val="50000"/>
                  </a:schemeClr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Выбирая методы воспитания, преподаватель должен стремиться использовать те, которые дают возможность студенту </a:t>
            </a:r>
            <a:r>
              <a:rPr lang="ru-RU" sz="2400" b="1" dirty="0" err="1" smtClean="0">
                <a:solidFill>
                  <a:schemeClr val="accent1">
                    <a:lumMod val="50000"/>
                  </a:schemeClr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самореализоваться</a:t>
            </a:r>
            <a:r>
              <a:rPr lang="ru-RU" sz="2400" b="1" dirty="0" smtClean="0">
                <a:solidFill>
                  <a:schemeClr val="accent1">
                    <a:lumMod val="50000"/>
                  </a:schemeClr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показать свою индивидуальность, собственные способности; ведут к созданию ситуации успеха; прогнозированию результата; реализации поставленной цели.</a:t>
            </a:r>
            <a:endParaRPr lang="ru-RU" sz="2400" b="1" dirty="0" smtClean="0">
              <a:solidFill>
                <a:schemeClr val="accent1">
                  <a:lumMod val="50000"/>
                </a:schemeClr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450215" algn="just">
              <a:lnSpc>
                <a:spcPct val="107000"/>
              </a:lnSpc>
              <a:spcAft>
                <a:spcPts val="0"/>
              </a:spcAft>
            </a:pPr>
            <a:r>
              <a:rPr lang="ru-RU" sz="2400" b="1" dirty="0" smtClean="0">
                <a:solidFill>
                  <a:schemeClr val="accent1">
                    <a:lumMod val="50000"/>
                  </a:schemeClr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Таким образом, все взаимоотношения студентов со взрослыми и сверстниками в коллективе и другим окружением должны быть организованы так, чтобы в них была воплощена модель духовно-нравственных качеств, которыми студенты  должны овладевать:</a:t>
            </a:r>
            <a:endParaRPr lang="ru-RU" sz="2400" b="1" dirty="0">
              <a:solidFill>
                <a:schemeClr val="accent1">
                  <a:lumMod val="50000"/>
                </a:schemeClr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4242034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825625" y="2678113"/>
            <a:ext cx="8534400" cy="15065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027238" y="-52388"/>
            <a:ext cx="8132762" cy="696912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23943366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300251" y="136478"/>
            <a:ext cx="11764370" cy="101438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indent="450215" algn="just">
              <a:lnSpc>
                <a:spcPct val="107000"/>
              </a:lnSpc>
            </a:pPr>
            <a:r>
              <a:rPr lang="ru-RU" sz="2800" b="1" i="1" dirty="0">
                <a:solidFill>
                  <a:srgbClr val="C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1. Патриотизм</a:t>
            </a:r>
            <a:r>
              <a:rPr lang="ru-RU" sz="2800" b="1" i="1" dirty="0">
                <a:solidFill>
                  <a:srgbClr val="052F61">
                    <a:lumMod val="50000"/>
                  </a:srgb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-</a:t>
            </a:r>
            <a:r>
              <a:rPr lang="ru-RU" sz="2800" b="1" dirty="0">
                <a:solidFill>
                  <a:srgbClr val="052F61">
                    <a:lumMod val="50000"/>
                  </a:srgb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любовь к России, к своему народу, к своей малой родине, служение Отечеству;</a:t>
            </a:r>
            <a:endParaRPr lang="ru-RU" sz="2800" b="1" dirty="0">
              <a:solidFill>
                <a:srgbClr val="052F61">
                  <a:lumMod val="50000"/>
                </a:srgbClr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994938" y="1395122"/>
            <a:ext cx="8582077" cy="529228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42840157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245660" y="1"/>
            <a:ext cx="11764370" cy="147540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indent="450215" algn="just">
              <a:lnSpc>
                <a:spcPct val="107000"/>
              </a:lnSpc>
            </a:pPr>
            <a:r>
              <a:rPr lang="ru-RU" sz="2800" b="1" i="1" dirty="0">
                <a:solidFill>
                  <a:srgbClr val="C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2. Социальная солидарность</a:t>
            </a:r>
            <a:r>
              <a:rPr lang="ru-RU" sz="2800" b="1" dirty="0">
                <a:solidFill>
                  <a:srgbClr val="052F61">
                    <a:lumMod val="50000"/>
                  </a:srgb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- свобода личная и национальная, доверие к людям, институтам государства и гражданского общества, справедливость, милосердие, честь, достоинство;</a:t>
            </a:r>
            <a:endParaRPr lang="ru-RU" sz="2800" b="1" dirty="0">
              <a:solidFill>
                <a:srgbClr val="052F61">
                  <a:lumMod val="50000"/>
                </a:srgbClr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992574" y="1475405"/>
            <a:ext cx="8529850" cy="524479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20563518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191069" y="1"/>
            <a:ext cx="12000931" cy="147540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indent="450215" algn="just">
              <a:lnSpc>
                <a:spcPct val="107000"/>
              </a:lnSpc>
            </a:pPr>
            <a:r>
              <a:rPr lang="ru-RU" sz="2800" b="1" i="1" dirty="0">
                <a:solidFill>
                  <a:srgbClr val="C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3. Гражданственность</a:t>
            </a:r>
            <a:r>
              <a:rPr lang="ru-RU" sz="2800" b="1" dirty="0">
                <a:solidFill>
                  <a:srgbClr val="052F61">
                    <a:lumMod val="50000"/>
                  </a:srgb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- служение Отечеству, правовое государство, гражданское общество, закон и правопорядок, поликультурный мир, свобода совести и вероисповедания;</a:t>
            </a:r>
            <a:endParaRPr lang="ru-RU" sz="2800" b="1" dirty="0">
              <a:solidFill>
                <a:srgbClr val="052F61">
                  <a:lumMod val="50000"/>
                </a:srgbClr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210670" y="1576815"/>
            <a:ext cx="9525000" cy="49053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42241754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136478" y="95535"/>
            <a:ext cx="12055522" cy="101438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indent="450215" algn="just">
              <a:lnSpc>
                <a:spcPct val="107000"/>
              </a:lnSpc>
            </a:pPr>
            <a:r>
              <a:rPr lang="ru-RU" sz="2800" b="1" i="1" dirty="0">
                <a:solidFill>
                  <a:srgbClr val="C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4. Семья </a:t>
            </a:r>
            <a:r>
              <a:rPr lang="ru-RU" sz="2800" b="1" dirty="0">
                <a:solidFill>
                  <a:srgbClr val="052F61">
                    <a:lumMod val="50000"/>
                  </a:srgb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- любовь и верность, здоровье, достаток, уважение к родителям, забота о старших и младших, забота о продолжении рода;</a:t>
            </a:r>
            <a:endParaRPr lang="ru-RU" sz="2800" b="1" dirty="0">
              <a:solidFill>
                <a:srgbClr val="052F61">
                  <a:lumMod val="50000"/>
                </a:srgbClr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200400" y="1546006"/>
            <a:ext cx="5985544" cy="385787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36186125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0" y="0"/>
            <a:ext cx="12192000" cy="101438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indent="450215" algn="just">
              <a:lnSpc>
                <a:spcPct val="107000"/>
              </a:lnSpc>
            </a:pPr>
            <a:r>
              <a:rPr lang="ru-RU" sz="2800" b="1" i="1" dirty="0">
                <a:solidFill>
                  <a:srgbClr val="C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5. Труд и творчество</a:t>
            </a:r>
            <a:r>
              <a:rPr lang="ru-RU" sz="2800" b="1" dirty="0">
                <a:solidFill>
                  <a:srgbClr val="052F61">
                    <a:lumMod val="50000"/>
                  </a:srgb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- уважение к труду, творчество и созидание, целеустремлённость и настойчивость;</a:t>
            </a:r>
            <a:endParaRPr lang="ru-RU" sz="2800" b="1" dirty="0">
              <a:solidFill>
                <a:srgbClr val="052F61">
                  <a:lumMod val="50000"/>
                </a:srgbClr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654710" y="1427334"/>
            <a:ext cx="5923128" cy="379254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21618944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0" y="0"/>
            <a:ext cx="12192000" cy="101438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indent="450215" algn="just">
              <a:lnSpc>
                <a:spcPct val="107000"/>
              </a:lnSpc>
            </a:pPr>
            <a:r>
              <a:rPr lang="ru-RU" sz="2800" b="1" i="1" dirty="0">
                <a:solidFill>
                  <a:srgbClr val="C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6. Наука </a:t>
            </a:r>
            <a:r>
              <a:rPr lang="ru-RU" sz="28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- ценность знания, стремление к истине, научная картина мира;</a:t>
            </a:r>
            <a:endParaRPr lang="ru-RU" sz="2800" b="1" dirty="0">
              <a:solidFill>
                <a:prstClr val="white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875936" y="1296140"/>
            <a:ext cx="6058486" cy="456755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18584481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0" y="0"/>
            <a:ext cx="12192000" cy="19364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indent="450215" algn="just">
              <a:lnSpc>
                <a:spcPct val="107000"/>
              </a:lnSpc>
            </a:pPr>
            <a:r>
              <a:rPr lang="ru-RU" sz="2800" b="1" i="1" dirty="0">
                <a:solidFill>
                  <a:srgbClr val="C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7. Традиционные российские религии</a:t>
            </a:r>
            <a:r>
              <a:rPr lang="ru-RU" sz="28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- представления о вере, духовности, религиозной жизни человека, ценности религиозного мировоззрения, толерантности, формируемые на основе межконфессионального диалога;</a:t>
            </a:r>
            <a:endParaRPr lang="ru-RU" sz="2800" b="1" dirty="0">
              <a:solidFill>
                <a:prstClr val="white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" y="2043751"/>
            <a:ext cx="5841242" cy="481424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219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216512" y="2043751"/>
            <a:ext cx="5975488" cy="481424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39524634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95534" y="1"/>
            <a:ext cx="12096466" cy="147540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indent="450215" algn="just">
              <a:lnSpc>
                <a:spcPct val="107000"/>
              </a:lnSpc>
            </a:pPr>
            <a:r>
              <a:rPr lang="ru-RU" sz="2800" b="1" i="1" dirty="0">
                <a:solidFill>
                  <a:srgbClr val="C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8. Искусство и литература</a:t>
            </a:r>
            <a:r>
              <a:rPr lang="ru-RU" sz="28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- красота, гармония, духовный мир человека, нравственный выбор, смысл жизни, эстетическое развитие, этическое развитие;</a:t>
            </a:r>
            <a:endParaRPr lang="ru-RU" sz="2800" b="1" dirty="0">
              <a:solidFill>
                <a:prstClr val="white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10242" name="Picture 2" descr="https://pp.userapi.com/c845420/v845420792/fddc3/1-e4MynoXLE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1610436"/>
            <a:ext cx="5956491" cy="43809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0243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148286" y="2815269"/>
            <a:ext cx="6064097" cy="40427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1926297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0" y="259307"/>
            <a:ext cx="12191999" cy="101438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indent="450215" algn="just">
              <a:lnSpc>
                <a:spcPct val="107000"/>
              </a:lnSpc>
            </a:pPr>
            <a:r>
              <a:rPr lang="ru-RU" sz="2800" b="1" i="1" dirty="0">
                <a:solidFill>
                  <a:srgbClr val="C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9. Природа</a:t>
            </a:r>
            <a:r>
              <a:rPr lang="ru-RU" sz="28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- эволюция, родная земля, заповедная природа, планета Земля, экологическое сознание;</a:t>
            </a:r>
            <a:endParaRPr lang="ru-RU" sz="2800" b="1" dirty="0">
              <a:solidFill>
                <a:prstClr val="white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1126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684207" y="1127702"/>
            <a:ext cx="5983178" cy="547957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21478838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0" y="0"/>
            <a:ext cx="12192000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ru-RU" sz="2800" b="1" i="1" dirty="0">
                <a:solidFill>
                  <a:srgbClr val="C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10. Человечество</a:t>
            </a:r>
            <a:r>
              <a:rPr lang="ru-RU" sz="28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 - мир во всём мире, многообразие культур и народов, прогресс человечества, международное сотрудничество </a:t>
            </a:r>
            <a:endParaRPr lang="ru-RU" sz="2800" b="1" dirty="0">
              <a:solidFill>
                <a:prstClr val="white"/>
              </a:solidFill>
            </a:endParaRPr>
          </a:p>
        </p:txBody>
      </p:sp>
      <p:pic>
        <p:nvPicPr>
          <p:cNvPr id="12290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097162" y="1190081"/>
            <a:ext cx="5636525" cy="50029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949280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609600" y="450574"/>
            <a:ext cx="10972800" cy="401103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50215" algn="just">
              <a:lnSpc>
                <a:spcPct val="107000"/>
              </a:lnSpc>
              <a:spcAft>
                <a:spcPts val="0"/>
              </a:spcAft>
            </a:pPr>
            <a:r>
              <a:rPr lang="ru-RU" sz="2800" b="1" dirty="0" smtClean="0">
                <a:solidFill>
                  <a:schemeClr val="accent1">
                    <a:lumMod val="50000"/>
                  </a:schemeClr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Воспитывать в студентах духовно-нравственные ценности педагоги стараются на уроках, на практических занятиях и во внеклассной деятельности. Таким образом, образовательная и воспитательная деятельность в колледже направлена на воспитание нравственных качеств личности, формирование профессиональных компетенций, и развитие духовности как неотъемлемой части профессионального облика будущего специалиста. </a:t>
            </a:r>
            <a:endParaRPr lang="ru-RU" sz="2800" b="1" dirty="0" smtClean="0">
              <a:solidFill>
                <a:schemeClr val="accent1">
                  <a:lumMod val="50000"/>
                </a:schemeClr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450215" algn="ctr">
              <a:lnSpc>
                <a:spcPct val="107000"/>
              </a:lnSpc>
              <a:spcAft>
                <a:spcPts val="0"/>
              </a:spcAft>
            </a:pPr>
            <a:r>
              <a:rPr lang="ru-RU" sz="14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ru-RU" sz="1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5412132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Эркер">
  <a:themeElements>
    <a:clrScheme name="Эркер">
      <a:dk1>
        <a:sysClr val="windowText" lastClr="000000"/>
      </a:dk1>
      <a:lt1>
        <a:sysClr val="window" lastClr="FFFFFF"/>
      </a:lt1>
      <a:dk2>
        <a:srgbClr val="575F6D"/>
      </a:dk2>
      <a:lt2>
        <a:srgbClr val="FFF39D"/>
      </a:lt2>
      <a:accent1>
        <a:srgbClr val="FE8637"/>
      </a:accent1>
      <a:accent2>
        <a:srgbClr val="7598D9"/>
      </a:accent2>
      <a:accent3>
        <a:srgbClr val="B32C16"/>
      </a:accent3>
      <a:accent4>
        <a:srgbClr val="F5CD2D"/>
      </a:accent4>
      <a:accent5>
        <a:srgbClr val="AEBAD5"/>
      </a:accent5>
      <a:accent6>
        <a:srgbClr val="777C84"/>
      </a:accent6>
      <a:hlink>
        <a:srgbClr val="D2611C"/>
      </a:hlink>
      <a:folHlink>
        <a:srgbClr val="3B435B"/>
      </a:folHlink>
    </a:clrScheme>
    <a:fontScheme name="Эркер">
      <a:majorFont>
        <a:latin typeface="Century Schoolbook"/>
        <a:ea typeface=""/>
        <a:cs typeface=""/>
        <a:font script="Jpan" typeface="ＭＳ Ｐ明朝"/>
        <a:font script="Hang" typeface="휴먼매직체"/>
        <a:font script="Hans" typeface="华文楷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entury Schoolbook"/>
        <a:ea typeface=""/>
        <a:cs typeface=""/>
        <a:font script="Jpan" typeface="ＭＳ Ｐ明朝"/>
        <a:font script="Hang" typeface="휴먼매직체"/>
        <a:font script="Hans" typeface="宋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Эркер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60000"/>
              </a:schemeClr>
            </a:gs>
            <a:gs pos="30000">
              <a:schemeClr val="phClr">
                <a:tint val="38000"/>
                <a:satMod val="260000"/>
              </a:schemeClr>
            </a:gs>
            <a:gs pos="75000">
              <a:schemeClr val="phClr">
                <a:tint val="55000"/>
                <a:satMod val="255000"/>
              </a:schemeClr>
            </a:gs>
            <a:gs pos="100000">
              <a:schemeClr val="phClr">
                <a:tint val="70000"/>
                <a:satMod val="255000"/>
              </a:schemeClr>
            </a:gs>
          </a:gsLst>
          <a:path path="circle">
            <a:fillToRect l="5000" t="100000" r="120000" b="10000"/>
          </a:path>
        </a:gradFill>
        <a:gradFill rotWithShape="1">
          <a:gsLst>
            <a:gs pos="0">
              <a:schemeClr val="phClr">
                <a:shade val="63000"/>
                <a:satMod val="165000"/>
              </a:schemeClr>
            </a:gs>
            <a:gs pos="30000">
              <a:schemeClr val="phClr">
                <a:shade val="58000"/>
                <a:satMod val="165000"/>
              </a:schemeClr>
            </a:gs>
            <a:gs pos="75000">
              <a:schemeClr val="phClr">
                <a:shade val="30000"/>
                <a:satMod val="175000"/>
              </a:schemeClr>
            </a:gs>
            <a:gs pos="100000">
              <a:schemeClr val="phClr">
                <a:shade val="15000"/>
                <a:satMod val="175000"/>
              </a:schemeClr>
            </a:gs>
          </a:gsLst>
          <a:path path="circle">
            <a:fillToRect l="5000" t="100000" r="120000" b="10000"/>
          </a:path>
        </a:gradFill>
      </a:fillStyleLst>
      <a:lnStyleLst>
        <a:ln w="12700" cap="flat" cmpd="sng" algn="ctr">
          <a:solidFill>
            <a:schemeClr val="phClr">
              <a:shade val="70000"/>
              <a:satMod val="15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492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0"/>
            </a:lightRig>
          </a:scene3d>
          <a:sp3d>
            <a:bevelT w="47625" h="69850"/>
            <a:contourClr>
              <a:schemeClr val="lt1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58000"/>
                <a:satMod val="125000"/>
              </a:schemeClr>
            </a:gs>
            <a:gs pos="40000">
              <a:schemeClr val="phClr">
                <a:tint val="90000"/>
                <a:shade val="90000"/>
                <a:satMod val="120000"/>
              </a:schemeClr>
            </a:gs>
            <a:gs pos="100000">
              <a:schemeClr val="phClr">
                <a:tint val="5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shade val="80000"/>
              </a:schemeClr>
              <a:schemeClr val="phClr">
                <a:tint val="91000"/>
              </a:schemeClr>
            </a:duotone>
          </a:blip>
          <a:tile tx="0" ty="0" sx="40000" sy="50000" flip="y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Oriel</Template>
  <TotalTime>193</TotalTime>
  <Words>706</Words>
  <Application>Microsoft Office PowerPoint</Application>
  <PresentationFormat>Произвольный</PresentationFormat>
  <Paragraphs>56</Paragraphs>
  <Slides>20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20</vt:i4>
      </vt:variant>
    </vt:vector>
  </HeadingPairs>
  <TitlesOfParts>
    <vt:vector size="21" baseType="lpstr">
      <vt:lpstr>Эркер</vt:lpstr>
      <vt:lpstr>Слайд 1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  <vt:lpstr>Слайд 14</vt:lpstr>
      <vt:lpstr>Слайд 15</vt:lpstr>
      <vt:lpstr>Слайд 16</vt:lpstr>
      <vt:lpstr>Слайд 17</vt:lpstr>
      <vt:lpstr>Слайд 18</vt:lpstr>
      <vt:lpstr>Слайд 19</vt:lpstr>
      <vt:lpstr>Слайд 20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Ольга</dc:creator>
  <cp:lastModifiedBy>Ольга</cp:lastModifiedBy>
  <cp:revision>29</cp:revision>
  <dcterms:created xsi:type="dcterms:W3CDTF">2019-01-24T15:07:48Z</dcterms:created>
  <dcterms:modified xsi:type="dcterms:W3CDTF">2025-09-23T10:17:43Z</dcterms:modified>
</cp:coreProperties>
</file>