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sldIdLst>
    <p:sldId id="257" r:id="rId2"/>
    <p:sldId id="271" r:id="rId3"/>
    <p:sldId id="272" r:id="rId4"/>
    <p:sldId id="270" r:id="rId5"/>
    <p:sldId id="259" r:id="rId6"/>
    <p:sldId id="262" r:id="rId7"/>
    <p:sldId id="263" r:id="rId8"/>
    <p:sldId id="273" r:id="rId9"/>
    <p:sldId id="265" r:id="rId10"/>
    <p:sldId id="275" r:id="rId11"/>
    <p:sldId id="276" r:id="rId12"/>
    <p:sldId id="277" r:id="rId13"/>
    <p:sldId id="278" r:id="rId14"/>
    <p:sldId id="279" r:id="rId15"/>
    <p:sldId id="280" r:id="rId16"/>
    <p:sldId id="281" r:id="rId17"/>
    <p:sldId id="282" r:id="rId18"/>
    <p:sldId id="283" r:id="rId19"/>
    <p:sldId id="284" r:id="rId20"/>
    <p:sldId id="285" r:id="rId21"/>
    <p:sldId id="287" r:id="rId22"/>
    <p:sldId id="286"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68817" autoAdjust="0"/>
  </p:normalViewPr>
  <p:slideViewPr>
    <p:cSldViewPr>
      <p:cViewPr>
        <p:scale>
          <a:sx n="77" d="100"/>
          <a:sy n="77" d="100"/>
        </p:scale>
        <p:origin x="-1092"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8F528D-10FD-4176-B74F-D1F39C1180C9}" type="datetimeFigureOut">
              <a:rPr lang="ru-RU" smtClean="0"/>
              <a:pPr/>
              <a:t>14.10.2024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FF89E5-62DA-46E9-A1D6-8579CD9326E1}"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3FF89E5-62DA-46E9-A1D6-8579CD9326E1}" type="slidenum">
              <a:rPr lang="ru-RU" smtClean="0"/>
              <a:pPr/>
              <a:t>6</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1"/>
          <p:cNvSpPr>
            <a:spLocks noGrp="1" noRot="1" noChangeAspect="1" noChangeArrowheads="1" noTextEdit="1"/>
          </p:cNvSpPr>
          <p:nvPr>
            <p:ph type="sldImg"/>
          </p:nvPr>
        </p:nvSpPr>
        <p:spPr>
          <a:xfrm>
            <a:off x="-14222413" y="-11798300"/>
            <a:ext cx="16625888" cy="12471400"/>
          </a:xfrm>
          <a:solidFill>
            <a:srgbClr val="FFFFFF"/>
          </a:solidFill>
          <a:ln>
            <a:solidFill>
              <a:srgbClr val="000000"/>
            </a:solidFill>
            <a:miter lim="800000"/>
          </a:ln>
        </p:spPr>
      </p:sp>
      <p:sp>
        <p:nvSpPr>
          <p:cNvPr id="52227" name="Rectangle 2"/>
          <p:cNvSpPr>
            <a:spLocks noGrp="1" noChangeArrowheads="1"/>
          </p:cNvSpPr>
          <p:nvPr>
            <p:ph type="body" idx="1"/>
          </p:nvPr>
        </p:nvSpPr>
        <p:spPr>
          <a:xfrm>
            <a:off x="685800" y="4343400"/>
            <a:ext cx="5464175" cy="4092575"/>
          </a:xfrm>
          <a:noFill/>
          <a:ln/>
        </p:spPr>
        <p:txBody>
          <a:bodyPr wrap="none" anchor="ctr"/>
          <a:lstStyle/>
          <a:p>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528205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2296323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3793374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2596926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242018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501855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958904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2135071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3196159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1333648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1846206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4D66E7-93CD-4A40-B854-11F58B865D71}" type="datetimeFigureOut">
              <a:rPr lang="ru-RU" smtClean="0"/>
              <a:pPr/>
              <a:t>14.10.2024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D55B8A-CA54-4FF8-81C4-971ED6C73198}" type="slidenum">
              <a:rPr lang="ru-RU" smtClean="0"/>
              <a:pPr/>
              <a:t>‹#›</a:t>
            </a:fld>
            <a:endParaRPr lang="ru-RU"/>
          </a:p>
        </p:txBody>
      </p:sp>
    </p:spTree>
    <p:extLst>
      <p:ext uri="{BB962C8B-B14F-4D97-AF65-F5344CB8AC3E}">
        <p14:creationId xmlns="" xmlns:p14="http://schemas.microsoft.com/office/powerpoint/2010/main" val="269745916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685800" y="2500306"/>
            <a:ext cx="7772400" cy="571504"/>
          </a:xfrm>
        </p:spPr>
        <p:txBody>
          <a:bodyPr>
            <a:normAutofit fontScale="90000"/>
          </a:bodyPr>
          <a:lstStyle/>
          <a:p>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Экологический проект на тему</a:t>
            </a:r>
            <a:br>
              <a:rPr lang="ru-RU" sz="3100" dirty="0" smtClean="0">
                <a:latin typeface="+mn-lt"/>
              </a:rPr>
            </a:br>
            <a:r>
              <a:rPr lang="ru-RU" sz="3100" dirty="0" smtClean="0">
                <a:latin typeface="+mn-lt"/>
              </a:rPr>
              <a:t>»Мы с природой дружим, мусор нам не нужен</a:t>
            </a:r>
            <a:r>
              <a:rPr lang="ru-RU" dirty="0" smtClean="0"/>
              <a:t>.»</a:t>
            </a:r>
            <a:br>
              <a:rPr lang="ru-RU" dirty="0" smtClean="0"/>
            </a:br>
            <a:r>
              <a:rPr lang="ru-RU" dirty="0" smtClean="0"/>
              <a:t/>
            </a:r>
            <a:br>
              <a:rPr lang="ru-RU" dirty="0" smtClean="0"/>
            </a:br>
            <a:r>
              <a:rPr lang="ru-RU" dirty="0" smtClean="0"/>
              <a:t/>
            </a:r>
            <a:br>
              <a:rPr lang="ru-RU" dirty="0" smtClean="0"/>
            </a:br>
            <a:r>
              <a:rPr lang="ru-RU" sz="3100" dirty="0" smtClean="0">
                <a:latin typeface="+mn-lt"/>
              </a:rPr>
              <a:t>Выполнила:</a:t>
            </a:r>
            <a:r>
              <a:rPr lang="ru-RU" sz="3100" dirty="0" smtClean="0">
                <a:latin typeface="+mn-lt"/>
              </a:rPr>
              <a:t/>
            </a:r>
            <a:br>
              <a:rPr lang="ru-RU" sz="3100" dirty="0" smtClean="0">
                <a:latin typeface="+mn-lt"/>
              </a:rPr>
            </a:br>
            <a:r>
              <a:rPr lang="ru-RU" sz="3100" dirty="0" smtClean="0">
                <a:latin typeface="+mn-lt"/>
              </a:rPr>
              <a:t>Доронина Е.А.</a:t>
            </a:r>
            <a:br>
              <a:rPr lang="ru-RU" sz="3100" dirty="0" smtClean="0">
                <a:latin typeface="+mn-lt"/>
              </a:rPr>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sp>
        <p:nvSpPr>
          <p:cNvPr id="6" name="Объект 5"/>
          <p:cNvSpPr>
            <a:spLocks noGrp="1"/>
          </p:cNvSpPr>
          <p:nvPr>
            <p:ph type="subTitle" idx="1"/>
          </p:nvPr>
        </p:nvSpPr>
        <p:spPr>
          <a:xfrm>
            <a:off x="1371600" y="285728"/>
            <a:ext cx="6400800" cy="1000132"/>
          </a:xfrm>
        </p:spPr>
        <p:txBody>
          <a:bodyPr>
            <a:normAutofit/>
          </a:bodyPr>
          <a:lstStyle/>
          <a:p>
            <a:pPr>
              <a:buNone/>
            </a:pPr>
            <a:r>
              <a:rPr lang="ru-RU" sz="2400" dirty="0" smtClean="0">
                <a:solidFill>
                  <a:schemeClr val="tx1"/>
                </a:solidFill>
                <a:latin typeface="Times New Roman" pitchFamily="18" charset="0"/>
                <a:cs typeface="Times New Roman" pitchFamily="18" charset="0"/>
              </a:rPr>
              <a:t>МАДОУ ЦРР Детский сад №150 г.Пенза « Алый парус»</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9153716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685800" y="2500306"/>
            <a:ext cx="7772400" cy="571504"/>
          </a:xfrm>
        </p:spPr>
        <p:txBody>
          <a:bodyPr>
            <a:normAutofit fontScale="90000"/>
          </a:bodyPr>
          <a:lstStyle/>
          <a:p>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4000" dirty="0" smtClean="0">
                <a:latin typeface="+mn-lt"/>
              </a:rPr>
              <a:t>Сформировать у детей знания о мусоре, о методах его переработки и о разнообразных видах деятельности по защите природы.</a:t>
            </a:r>
            <a:r>
              <a:rPr lang="ru-RU" dirty="0" smtClean="0">
                <a:solidFill>
                  <a:srgbClr val="FFFFFF"/>
                </a:solidFill>
                <a:effectLst>
                  <a:outerShdw blurRad="38100" dist="38100" dir="2700000" algn="tl">
                    <a:srgbClr val="C0C0C0"/>
                  </a:outerShdw>
                </a:effectLst>
                <a:latin typeface="Tahoma" charset="0"/>
              </a:rPr>
              <a:t/>
            </a:r>
            <a:br>
              <a:rPr lang="ru-RU" dirty="0" smtClean="0">
                <a:solidFill>
                  <a:srgbClr val="FFFFFF"/>
                </a:solidFill>
                <a:effectLst>
                  <a:outerShdw blurRad="38100" dist="38100" dir="2700000" algn="tl">
                    <a:srgbClr val="C0C0C0"/>
                  </a:outerShdw>
                </a:effectLst>
                <a:latin typeface="Tahoma" charset="0"/>
              </a:rPr>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sp>
        <p:nvSpPr>
          <p:cNvPr id="6" name="Объект 5"/>
          <p:cNvSpPr>
            <a:spLocks noGrp="1"/>
          </p:cNvSpPr>
          <p:nvPr>
            <p:ph type="subTitle" idx="1"/>
          </p:nvPr>
        </p:nvSpPr>
        <p:spPr>
          <a:xfrm>
            <a:off x="1371600" y="285728"/>
            <a:ext cx="6400800" cy="1000132"/>
          </a:xfrm>
        </p:spPr>
        <p:txBody>
          <a:bodyPr>
            <a:normAutofit/>
          </a:bodyPr>
          <a:lstStyle/>
          <a:p>
            <a:pPr>
              <a:buNone/>
            </a:pPr>
            <a:r>
              <a:rPr lang="ru-RU" sz="4000" b="1" dirty="0" smtClean="0">
                <a:solidFill>
                  <a:schemeClr val="tx1"/>
                </a:solidFill>
                <a:latin typeface="Times New Roman" pitchFamily="18" charset="0"/>
                <a:cs typeface="Times New Roman" pitchFamily="18" charset="0"/>
              </a:rPr>
              <a:t>Цель проекта:</a:t>
            </a:r>
            <a:endParaRPr lang="ru-RU" sz="4000" b="1" dirty="0">
              <a:solidFill>
                <a:schemeClr val="tx1"/>
              </a:solidFill>
              <a:latin typeface="Times New Roman" pitchFamily="18" charset="0"/>
              <a:cs typeface="Times New Roman" pitchFamily="18" charset="0"/>
            </a:endParaRPr>
          </a:p>
        </p:txBody>
      </p:sp>
      <p:pic>
        <p:nvPicPr>
          <p:cNvPr id="5" name="Picture 3"/>
          <p:cNvPicPr>
            <a:picLocks noChangeAspect="1" noChangeArrowheads="1"/>
          </p:cNvPicPr>
          <p:nvPr/>
        </p:nvPicPr>
        <p:blipFill>
          <a:blip r:embed="rId3"/>
          <a:srcRect/>
          <a:stretch>
            <a:fillRect/>
          </a:stretch>
        </p:blipFill>
        <p:spPr bwMode="auto">
          <a:xfrm>
            <a:off x="4643438" y="4098905"/>
            <a:ext cx="3857620" cy="2759095"/>
          </a:xfrm>
          <a:prstGeom prst="rect">
            <a:avLst/>
          </a:prstGeom>
          <a:noFill/>
          <a:ln w="9525">
            <a:noFill/>
            <a:round/>
            <a:headEnd/>
            <a:tailEnd/>
          </a:ln>
        </p:spPr>
      </p:pic>
    </p:spTree>
    <p:extLst>
      <p:ext uri="{BB962C8B-B14F-4D97-AF65-F5344CB8AC3E}">
        <p14:creationId xmlns="" xmlns:p14="http://schemas.microsoft.com/office/powerpoint/2010/main" val="9153716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685800" y="2500306"/>
            <a:ext cx="7772400" cy="571504"/>
          </a:xfrm>
        </p:spPr>
        <p:txBody>
          <a:bodyPr>
            <a:normAutofit fontScale="90000"/>
          </a:bodyPr>
          <a:lstStyle/>
          <a:p>
            <a:pPr marL="342900" indent="-320675">
              <a:spcBef>
                <a:spcPts val="638"/>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2200" b="1" u="sng" dirty="0" smtClean="0">
                <a:latin typeface="+mn-lt"/>
              </a:rPr>
              <a:t>Образовательные:</a:t>
            </a:r>
            <a:r>
              <a:rPr lang="ru-RU" sz="2200" u="sng" dirty="0" smtClean="0">
                <a:latin typeface="+mn-lt"/>
              </a:rPr>
              <a:t/>
            </a:r>
            <a:br>
              <a:rPr lang="ru-RU" sz="2200" u="sng" dirty="0" smtClean="0">
                <a:latin typeface="+mn-lt"/>
              </a:rPr>
            </a:br>
            <a:r>
              <a:rPr lang="ru-RU" sz="2200" dirty="0" smtClean="0">
                <a:latin typeface="+mn-lt"/>
              </a:rPr>
              <a:t>- дать детям понятие, что такое мусор, какой он бывает, почему его так много на планете и какой он наносит вред природе;</a:t>
            </a:r>
            <a:br>
              <a:rPr lang="ru-RU" sz="2200" dirty="0" smtClean="0">
                <a:latin typeface="+mn-lt"/>
              </a:rPr>
            </a:br>
            <a:r>
              <a:rPr lang="ru-RU" sz="2200" dirty="0" smtClean="0">
                <a:latin typeface="+mn-lt"/>
              </a:rPr>
              <a:t>- продолжать формировать навыки культуры поведения в природе;</a:t>
            </a:r>
            <a:br>
              <a:rPr lang="ru-RU" sz="2200" dirty="0" smtClean="0">
                <a:latin typeface="+mn-lt"/>
              </a:rPr>
            </a:br>
            <a:r>
              <a:rPr lang="ru-RU" sz="2200" b="1" u="sng" dirty="0" smtClean="0">
                <a:latin typeface="+mn-lt"/>
              </a:rPr>
              <a:t>Развивающие: </a:t>
            </a:r>
            <a:r>
              <a:rPr lang="ru-RU" sz="2200" u="sng" dirty="0" smtClean="0">
                <a:latin typeface="+mn-lt"/>
              </a:rPr>
              <a:t/>
            </a:r>
            <a:br>
              <a:rPr lang="ru-RU" sz="2200" u="sng" dirty="0" smtClean="0">
                <a:latin typeface="+mn-lt"/>
              </a:rPr>
            </a:br>
            <a:r>
              <a:rPr lang="ru-RU" sz="2200" dirty="0" smtClean="0">
                <a:latin typeface="+mn-lt"/>
              </a:rPr>
              <a:t>- развивать любознательность, наблюдательность и познавательный интерес к миру природы; </a:t>
            </a:r>
            <a:br>
              <a:rPr lang="ru-RU" sz="2200" dirty="0" smtClean="0">
                <a:latin typeface="+mn-lt"/>
              </a:rPr>
            </a:br>
            <a:r>
              <a:rPr lang="ru-RU" sz="2200" dirty="0" smtClean="0">
                <a:latin typeface="+mn-lt"/>
              </a:rPr>
              <a:t>- развивать исследовательскую деятельность детей  и интерес к нетрадиционной технике изготовления творческих работ.</a:t>
            </a:r>
            <a:br>
              <a:rPr lang="ru-RU" sz="2200" dirty="0" smtClean="0">
                <a:latin typeface="+mn-lt"/>
              </a:rPr>
            </a:br>
            <a:r>
              <a:rPr lang="ru-RU" sz="2200" b="1" u="sng" dirty="0" smtClean="0">
                <a:latin typeface="+mn-lt"/>
              </a:rPr>
              <a:t>Воспитательные:</a:t>
            </a:r>
            <a:r>
              <a:rPr lang="ru-RU" sz="2200" u="sng" dirty="0" smtClean="0">
                <a:latin typeface="+mn-lt"/>
              </a:rPr>
              <a:t/>
            </a:r>
            <a:br>
              <a:rPr lang="ru-RU" sz="2200" u="sng" dirty="0" smtClean="0">
                <a:latin typeface="+mn-lt"/>
              </a:rPr>
            </a:br>
            <a:r>
              <a:rPr lang="ru-RU" sz="2200" dirty="0" smtClean="0">
                <a:latin typeface="+mn-lt"/>
              </a:rPr>
              <a:t>- воспитывать бережное отношение к природе, природным ресурсам;</a:t>
            </a:r>
            <a:br>
              <a:rPr lang="ru-RU" sz="2200" dirty="0" smtClean="0">
                <a:latin typeface="+mn-lt"/>
              </a:rPr>
            </a:br>
            <a:r>
              <a:rPr lang="ru-RU" sz="2200" dirty="0" smtClean="0">
                <a:latin typeface="+mn-lt"/>
              </a:rPr>
              <a:t>- воспитывать художественный вкус, эстетическое восприятие мира;</a:t>
            </a:r>
            <a:r>
              <a:rPr lang="ru-RU" sz="4000" b="1" dirty="0" smtClean="0">
                <a:solidFill>
                  <a:srgbClr val="FFFFFF"/>
                </a:solidFill>
                <a:effectLst>
                  <a:outerShdw blurRad="38100" dist="38100" dir="2700000" algn="tl">
                    <a:srgbClr val="C0C0C0"/>
                  </a:outerShdw>
                </a:effectLst>
                <a:latin typeface="Times New Roman" pitchFamily="16" charset="0"/>
              </a:rPr>
              <a:t/>
            </a:r>
            <a:br>
              <a:rPr lang="ru-RU" sz="4000" b="1" dirty="0" smtClean="0">
                <a:solidFill>
                  <a:srgbClr val="FFFFFF"/>
                </a:solidFill>
                <a:effectLst>
                  <a:outerShdw blurRad="38100" dist="38100" dir="2700000" algn="tl">
                    <a:srgbClr val="C0C0C0"/>
                  </a:outerShdw>
                </a:effectLst>
                <a:latin typeface="Times New Roman" pitchFamily="16" charset="0"/>
              </a:rPr>
            </a:br>
            <a:r>
              <a:rPr lang="ru-RU" dirty="0" smtClean="0">
                <a:solidFill>
                  <a:srgbClr val="FFFFFF"/>
                </a:solidFill>
                <a:effectLst>
                  <a:outerShdw blurRad="38100" dist="38100" dir="2700000" algn="tl">
                    <a:srgbClr val="C0C0C0"/>
                  </a:outerShdw>
                </a:effectLst>
                <a:latin typeface="Tahoma" charset="0"/>
              </a:rPr>
              <a:t/>
            </a:r>
            <a:br>
              <a:rPr lang="ru-RU" dirty="0" smtClean="0">
                <a:solidFill>
                  <a:srgbClr val="FFFFFF"/>
                </a:solidFill>
                <a:effectLst>
                  <a:outerShdw blurRad="38100" dist="38100" dir="2700000" algn="tl">
                    <a:srgbClr val="C0C0C0"/>
                  </a:outerShdw>
                </a:effectLst>
                <a:latin typeface="Tahoma" charset="0"/>
              </a:rPr>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sp>
        <p:nvSpPr>
          <p:cNvPr id="6" name="Объект 5"/>
          <p:cNvSpPr>
            <a:spLocks noGrp="1"/>
          </p:cNvSpPr>
          <p:nvPr>
            <p:ph type="subTitle" idx="1"/>
          </p:nvPr>
        </p:nvSpPr>
        <p:spPr>
          <a:xfrm>
            <a:off x="1371600" y="285728"/>
            <a:ext cx="6400800" cy="1000132"/>
          </a:xfrm>
        </p:spPr>
        <p:txBody>
          <a:bodyPr>
            <a:normAutofit/>
          </a:bodyPr>
          <a:lstStyle/>
          <a:p>
            <a:pPr>
              <a:buNone/>
            </a:pPr>
            <a:r>
              <a:rPr lang="ru-RU" sz="4000" b="1" dirty="0" smtClean="0">
                <a:solidFill>
                  <a:schemeClr val="tx1"/>
                </a:solidFill>
                <a:latin typeface="Times New Roman" pitchFamily="18" charset="0"/>
                <a:cs typeface="Times New Roman" pitchFamily="18" charset="0"/>
              </a:rPr>
              <a:t>Задачи проекта:</a:t>
            </a:r>
            <a:endParaRPr lang="ru-RU" sz="4000" b="1" dirty="0">
              <a:solidFill>
                <a:schemeClr val="tx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9153716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71350">
              <a:schemeClr val="accent3">
                <a:lumMod val="40000"/>
                <a:lumOff val="60000"/>
              </a:schemeClr>
            </a:gs>
            <a:gs pos="25000">
              <a:srgbClr val="92D050"/>
            </a:gs>
            <a:gs pos="75000">
              <a:schemeClr val="accent3">
                <a:lumMod val="40000"/>
                <a:lumOff val="60000"/>
              </a:schemeClr>
            </a:gs>
            <a:gs pos="100000">
              <a:srgbClr val="00B050"/>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b="1" dirty="0" smtClean="0">
                <a:solidFill>
                  <a:srgbClr val="0070C0"/>
                </a:solidFill>
                <a:latin typeface="Times New Roman" pitchFamily="18" charset="0"/>
                <a:cs typeface="Times New Roman" pitchFamily="18" charset="0"/>
              </a:rPr>
              <a:t/>
            </a:r>
            <a:br>
              <a:rPr lang="ru-RU" b="1" dirty="0" smtClean="0">
                <a:solidFill>
                  <a:srgbClr val="0070C0"/>
                </a:solidFill>
                <a:latin typeface="Times New Roman" pitchFamily="18" charset="0"/>
                <a:cs typeface="Times New Roman" pitchFamily="18" charset="0"/>
              </a:rPr>
            </a:br>
            <a:r>
              <a:rPr lang="ru-RU" b="1" dirty="0" smtClean="0">
                <a:solidFill>
                  <a:srgbClr val="0070C0"/>
                </a:solidFill>
                <a:latin typeface="Times New Roman" pitchFamily="18" charset="0"/>
                <a:cs typeface="Times New Roman" pitchFamily="18" charset="0"/>
              </a:rPr>
              <a:t/>
            </a:r>
            <a:br>
              <a:rPr lang="ru-RU" b="1" dirty="0" smtClean="0">
                <a:solidFill>
                  <a:srgbClr val="0070C0"/>
                </a:solidFill>
                <a:latin typeface="Times New Roman" pitchFamily="18" charset="0"/>
                <a:cs typeface="Times New Roman" pitchFamily="18" charset="0"/>
              </a:rPr>
            </a:br>
            <a:r>
              <a:rPr lang="ru-RU" b="1" dirty="0" smtClean="0">
                <a:solidFill>
                  <a:srgbClr val="0070C0"/>
                </a:solidFill>
                <a:latin typeface="Times New Roman" pitchFamily="18" charset="0"/>
                <a:cs typeface="Times New Roman" pitchFamily="18" charset="0"/>
              </a:rPr>
              <a:t>Ожидаемые результаты:</a:t>
            </a:r>
            <a:endParaRPr lang="ru-RU" b="1" dirty="0">
              <a:solidFill>
                <a:srgbClr val="0070C0"/>
              </a:solidFill>
              <a:latin typeface="Times New Roman" pitchFamily="18" charset="0"/>
              <a:cs typeface="Times New Roman" pitchFamily="18" charset="0"/>
            </a:endParaRPr>
          </a:p>
        </p:txBody>
      </p:sp>
      <p:sp>
        <p:nvSpPr>
          <p:cNvPr id="10" name="Содержимое 6"/>
          <p:cNvSpPr>
            <a:spLocks noGrp="1"/>
          </p:cNvSpPr>
          <p:nvPr>
            <p:ph type="body" idx="1"/>
          </p:nvPr>
        </p:nvSpPr>
        <p:spPr>
          <a:xfrm>
            <a:off x="468313" y="1268413"/>
            <a:ext cx="8218487" cy="2732091"/>
          </a:xfrm>
        </p:spPr>
        <p:txBody>
          <a:bodyPr>
            <a:normAutofit fontScale="25000" lnSpcReduction="20000"/>
          </a:bodyPr>
          <a:lstStyle/>
          <a:p>
            <a:pPr marL="342900" indent="-319088">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ru-RU" sz="2800" dirty="0" smtClean="0">
              <a:effectLst>
                <a:outerShdw blurRad="38100" dist="38100" dir="2700000" algn="tl">
                  <a:srgbClr val="C0C0C0"/>
                </a:outerShdw>
              </a:effectLst>
            </a:endParaRPr>
          </a:p>
          <a:p>
            <a:pPr marL="342900" indent="-319088">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ru-RU" sz="2800" dirty="0" smtClean="0">
              <a:effectLst>
                <a:outerShdw blurRad="38100" dist="38100" dir="2700000" algn="tl">
                  <a:srgbClr val="C0C0C0"/>
                </a:outerShdw>
              </a:effectLst>
            </a:endParaRPr>
          </a:p>
          <a:p>
            <a:pPr marL="342900" indent="-319088">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ru-RU" sz="2800" dirty="0" smtClean="0">
              <a:effectLst>
                <a:outerShdw blurRad="38100" dist="38100" dir="2700000" algn="tl">
                  <a:srgbClr val="C0C0C0"/>
                </a:outerShdw>
              </a:effectLst>
            </a:endParaRPr>
          </a:p>
          <a:p>
            <a:pPr marL="342900" indent="-319088" algn="ctr">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ru-RU" sz="5900" dirty="0" smtClean="0">
              <a:effectLst>
                <a:outerShdw blurRad="38100" dist="38100" dir="2700000" algn="tl">
                  <a:srgbClr val="C0C0C0"/>
                </a:outerShdw>
              </a:effectLst>
            </a:endParaRPr>
          </a:p>
          <a:p>
            <a:pPr marL="342900" indent="-319088" algn="ctr">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ru-RU" sz="9600" dirty="0" smtClean="0">
                <a:effectLst>
                  <a:outerShdw blurRad="38100" dist="38100" dir="2700000" algn="tl">
                    <a:srgbClr val="C0C0C0"/>
                  </a:outerShdw>
                </a:effectLst>
              </a:rPr>
              <a:t>-повышение  уровня знаний по экологии у детей;</a:t>
            </a:r>
          </a:p>
          <a:p>
            <a:pPr marL="342900" indent="-319088" algn="ctr">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ru-RU" sz="9600" dirty="0" smtClean="0">
                <a:effectLst>
                  <a:outerShdw blurRad="38100" dist="38100" dir="2700000" algn="tl">
                    <a:srgbClr val="C0C0C0"/>
                  </a:outerShdw>
                </a:effectLst>
              </a:rPr>
              <a:t>-принятие первоначальных навыков экологически грамотного и безопасного поведения в природе;</a:t>
            </a:r>
          </a:p>
          <a:p>
            <a:pPr marL="342900" indent="-319088" algn="ctr">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ru-RU" sz="9600" dirty="0" smtClean="0">
                <a:effectLst>
                  <a:outerShdw blurRad="38100" dist="38100" dir="2700000" algn="tl">
                    <a:srgbClr val="C0C0C0"/>
                  </a:outerShdw>
                </a:effectLst>
              </a:rPr>
              <a:t>-вовлечение в творческую деятельность;</a:t>
            </a:r>
          </a:p>
          <a:p>
            <a:pPr marL="342900" indent="-319088" algn="ctr">
              <a:spcBef>
                <a:spcPts val="8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ru-RU" sz="9600" dirty="0" smtClean="0">
                <a:effectLst>
                  <a:outerShdw blurRad="38100" dist="38100" dir="2700000" algn="tl">
                    <a:srgbClr val="C0C0C0"/>
                  </a:outerShdw>
                </a:effectLst>
              </a:rPr>
              <a:t>-ответственное отношение детей к окружающей природе.</a:t>
            </a:r>
          </a:p>
          <a:p>
            <a:endParaRPr lang="ru-RU" dirty="0"/>
          </a:p>
        </p:txBody>
      </p:sp>
    </p:spTree>
    <p:extLst>
      <p:ext uri="{BB962C8B-B14F-4D97-AF65-F5344CB8AC3E}">
        <p14:creationId xmlns="" xmlns:p14="http://schemas.microsoft.com/office/powerpoint/2010/main" val="1357049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3050"/>
            <a:ext cx="8075240" cy="1162050"/>
          </a:xfrm>
        </p:spPr>
        <p:txBody>
          <a:bodyPr>
            <a:normAutofit fontScale="90000"/>
          </a:bodyPr>
          <a:lstStyle/>
          <a:p>
            <a:pPr algn="ctr"/>
            <a:r>
              <a:rPr lang="ru-RU" sz="3600" dirty="0" smtClean="0">
                <a:solidFill>
                  <a:srgbClr val="002060"/>
                </a:solidFill>
                <a:latin typeface="+mn-lt"/>
                <a:cs typeface="Times New Roman" pitchFamily="18" charset="0"/>
              </a:rPr>
              <a:t>Этапы проведения проекта</a:t>
            </a:r>
            <a:r>
              <a:rPr lang="ru-RU" sz="3600" dirty="0" smtClean="0">
                <a:latin typeface="+mn-lt"/>
                <a:cs typeface="Times New Roman" pitchFamily="18" charset="0"/>
              </a:rPr>
              <a:t>:</a:t>
            </a:r>
            <a:br>
              <a:rPr lang="ru-RU" sz="3600" dirty="0" smtClean="0">
                <a:latin typeface="+mn-lt"/>
                <a:cs typeface="Times New Roman" pitchFamily="18" charset="0"/>
              </a:rPr>
            </a:br>
            <a:endParaRPr lang="ru-RU" sz="3600" dirty="0">
              <a:latin typeface="+mn-lt"/>
              <a:cs typeface="Times New Roman" pitchFamily="18" charset="0"/>
            </a:endParaRPr>
          </a:p>
        </p:txBody>
      </p:sp>
      <p:sp>
        <p:nvSpPr>
          <p:cNvPr id="4" name="Текст 3"/>
          <p:cNvSpPr>
            <a:spLocks noGrp="1"/>
          </p:cNvSpPr>
          <p:nvPr>
            <p:ph type="body" sz="half" idx="2"/>
          </p:nvPr>
        </p:nvSpPr>
        <p:spPr>
          <a:xfrm>
            <a:off x="457200" y="1435100"/>
            <a:ext cx="8075240" cy="3136908"/>
          </a:xfrm>
        </p:spPr>
        <p:txBody>
          <a:bodyPr>
            <a:normAutofit fontScale="25000" lnSpcReduction="20000"/>
          </a:bodyPr>
          <a:lstStyle/>
          <a:p>
            <a:pPr algn="just"/>
            <a:endParaRPr lang="ru-RU" sz="2000" dirty="0" smtClean="0"/>
          </a:p>
          <a:p>
            <a:pPr lvl="1"/>
            <a:r>
              <a:rPr lang="ru-RU" sz="9600" b="1" dirty="0" smtClean="0"/>
              <a:t>1этап-подготовительный:</a:t>
            </a:r>
          </a:p>
          <a:p>
            <a:pPr lvl="1">
              <a:buFont typeface="Wingdings" pitchFamily="2" charset="2"/>
              <a:buChar char="§"/>
            </a:pPr>
            <a:r>
              <a:rPr lang="ru-RU" sz="9600" dirty="0" smtClean="0"/>
              <a:t>        Проблемная ситуация по теме проекта</a:t>
            </a:r>
          </a:p>
          <a:p>
            <a:pPr lvl="1">
              <a:buFont typeface="Wingdings" pitchFamily="2" charset="2"/>
              <a:buChar char="§"/>
            </a:pPr>
            <a:r>
              <a:rPr lang="ru-RU" sz="9600" dirty="0" smtClean="0"/>
              <a:t>        Подготовка  развивающей среды</a:t>
            </a:r>
          </a:p>
          <a:p>
            <a:pPr lvl="1">
              <a:buFont typeface="Wingdings" pitchFamily="2" charset="2"/>
              <a:buChar char="§"/>
            </a:pPr>
            <a:r>
              <a:rPr lang="ru-RU" sz="9600" dirty="0" smtClean="0"/>
              <a:t>        Составление плана проекта</a:t>
            </a:r>
          </a:p>
          <a:p>
            <a:pPr lvl="1"/>
            <a:r>
              <a:rPr lang="ru-RU" sz="9600" b="1" dirty="0" smtClean="0"/>
              <a:t>2 этап- основной- практический</a:t>
            </a:r>
          </a:p>
          <a:p>
            <a:pPr lvl="1">
              <a:buFont typeface="Wingdings" pitchFamily="2" charset="2"/>
              <a:buChar char="§"/>
            </a:pPr>
            <a:r>
              <a:rPr lang="ru-RU" sz="9600" dirty="0" smtClean="0"/>
              <a:t>         Работа с детьми</a:t>
            </a:r>
          </a:p>
          <a:p>
            <a:pPr lvl="1">
              <a:buFont typeface="Wingdings" pitchFamily="2" charset="2"/>
              <a:buChar char="§"/>
            </a:pPr>
            <a:r>
              <a:rPr lang="ru-RU" sz="9600" dirty="0" smtClean="0"/>
              <a:t>         Работа с педагогами</a:t>
            </a:r>
          </a:p>
          <a:p>
            <a:pPr lvl="1">
              <a:buFont typeface="Wingdings" pitchFamily="2" charset="2"/>
              <a:buChar char="§"/>
            </a:pPr>
            <a:r>
              <a:rPr lang="ru-RU" sz="9600" dirty="0" smtClean="0"/>
              <a:t>         Взаимодействия с родителями</a:t>
            </a:r>
          </a:p>
          <a:p>
            <a:pPr lvl="1"/>
            <a:r>
              <a:rPr lang="ru-RU" sz="9600" b="1" dirty="0" smtClean="0"/>
              <a:t>3 этап- заключительный</a:t>
            </a:r>
          </a:p>
          <a:p>
            <a:pPr lvl="1">
              <a:buFont typeface="Wingdings" pitchFamily="2" charset="2"/>
              <a:buChar char="§"/>
            </a:pPr>
            <a:r>
              <a:rPr lang="ru-RU" sz="9600" dirty="0" smtClean="0"/>
              <a:t>         Выставки рисунков, поделок детей</a:t>
            </a:r>
          </a:p>
          <a:p>
            <a:pPr lvl="1">
              <a:buFont typeface="Wingdings" pitchFamily="2" charset="2"/>
              <a:buChar char="§"/>
            </a:pPr>
            <a:r>
              <a:rPr lang="ru-RU" sz="9600" dirty="0" smtClean="0"/>
              <a:t>         Оформление плаката «Земля без мусора!»</a:t>
            </a:r>
          </a:p>
          <a:p>
            <a:pPr lvl="1">
              <a:buFont typeface="Wingdings" pitchFamily="2" charset="2"/>
              <a:buChar char="§"/>
            </a:pPr>
            <a:r>
              <a:rPr lang="ru-RU" sz="9600" dirty="0" smtClean="0"/>
              <a:t>         Пополнение развивающей среды  группы( </a:t>
            </a:r>
            <a:r>
              <a:rPr lang="ru-RU" sz="9600" dirty="0" err="1" smtClean="0"/>
              <a:t>лэпбук</a:t>
            </a:r>
            <a:r>
              <a:rPr lang="ru-RU" sz="9600" dirty="0" smtClean="0"/>
              <a:t> , игры)</a:t>
            </a:r>
          </a:p>
          <a:p>
            <a:pPr lvl="1">
              <a:buFont typeface="Wingdings" pitchFamily="2" charset="2"/>
              <a:buChar char="§"/>
            </a:pPr>
            <a:endParaRPr lang="ru-RU" dirty="0">
              <a:solidFill>
                <a:srgbClr val="002060"/>
              </a:solidFill>
            </a:endParaRPr>
          </a:p>
        </p:txBody>
      </p:sp>
    </p:spTree>
    <p:extLst>
      <p:ext uri="{BB962C8B-B14F-4D97-AF65-F5344CB8AC3E}">
        <p14:creationId xmlns="" xmlns:p14="http://schemas.microsoft.com/office/powerpoint/2010/main" val="15258553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Autofit/>
          </a:bodyPr>
          <a:lstStyle/>
          <a:p>
            <a:r>
              <a:rPr lang="ru-RU" sz="1600" dirty="0" smtClean="0">
                <a:latin typeface="+mn-lt"/>
              </a:rPr>
              <a:t/>
            </a:r>
            <a:br>
              <a:rPr lang="ru-RU" sz="1600" dirty="0" smtClean="0">
                <a:latin typeface="+mn-lt"/>
              </a:rPr>
            </a:br>
            <a:r>
              <a:rPr lang="ru-RU" sz="1600" dirty="0" smtClean="0">
                <a:latin typeface="+mn-lt"/>
              </a:rPr>
              <a:t/>
            </a:r>
            <a:br>
              <a:rPr lang="ru-RU" sz="1600" dirty="0" smtClean="0">
                <a:latin typeface="+mn-lt"/>
              </a:rPr>
            </a:br>
            <a:r>
              <a:rPr lang="ru-RU" sz="1600" b="1" dirty="0" smtClean="0">
                <a:latin typeface="+mn-lt"/>
              </a:rPr>
              <a:t>1Этап-проблемная ситуация.</a:t>
            </a:r>
            <a:r>
              <a:rPr lang="ru-RU" sz="1600" dirty="0" smtClean="0">
                <a:latin typeface="+mn-lt"/>
              </a:rPr>
              <a:t/>
            </a:r>
            <a:br>
              <a:rPr lang="ru-RU" sz="1600" dirty="0" smtClean="0">
                <a:latin typeface="+mn-lt"/>
              </a:rPr>
            </a:br>
            <a:r>
              <a:rPr lang="ru-RU" sz="1600" dirty="0" smtClean="0">
                <a:latin typeface="+mn-lt"/>
              </a:rPr>
              <a:t>Однажды осенью  мы гуляли по нашей площадке и обнаружили среди кустов </a:t>
            </a:r>
            <a:r>
              <a:rPr lang="ru-RU" sz="1600" b="1" dirty="0" smtClean="0">
                <a:latin typeface="+mn-lt"/>
              </a:rPr>
              <a:t>мусор </a:t>
            </a:r>
            <a:r>
              <a:rPr lang="ru-RU" sz="1600" i="1" dirty="0" smtClean="0">
                <a:latin typeface="+mn-lt"/>
              </a:rPr>
              <a:t>(пакеты от чипсов,, грязные бумажки)</a:t>
            </a:r>
            <a:r>
              <a:rPr lang="ru-RU" sz="1600" dirty="0" smtClean="0">
                <a:latin typeface="+mn-lt"/>
              </a:rPr>
              <a:t>.</a:t>
            </a:r>
            <a:r>
              <a:rPr lang="ru-RU" sz="1600" u="sng" dirty="0" smtClean="0">
                <a:latin typeface="+mn-lt"/>
              </a:rPr>
              <a:t>Дети стали задавать вопросы</a:t>
            </a:r>
            <a:r>
              <a:rPr lang="ru-RU" sz="1600" dirty="0" smtClean="0">
                <a:latin typeface="+mn-lt"/>
              </a:rPr>
              <a:t>: «Как </a:t>
            </a:r>
            <a:r>
              <a:rPr lang="ru-RU" sz="1600" b="1" dirty="0" smtClean="0">
                <a:latin typeface="+mn-lt"/>
              </a:rPr>
              <a:t>мусор</a:t>
            </a:r>
            <a:r>
              <a:rPr lang="ru-RU" sz="1600" dirty="0" smtClean="0">
                <a:latin typeface="+mn-lt"/>
              </a:rPr>
              <a:t> попал к нам на участок? Кто его оставил здесь? Почему люди бросают </a:t>
            </a:r>
            <a:r>
              <a:rPr lang="ru-RU" sz="1600" b="1" dirty="0" smtClean="0">
                <a:latin typeface="+mn-lt"/>
              </a:rPr>
              <a:t>мусор на землю</a:t>
            </a:r>
            <a:r>
              <a:rPr lang="ru-RU" sz="1600" dirty="0" smtClean="0">
                <a:latin typeface="+mn-lt"/>
              </a:rPr>
              <a:t>? Почему так много </a:t>
            </a:r>
            <a:r>
              <a:rPr lang="ru-RU" sz="1600" b="1" dirty="0" smtClean="0">
                <a:latin typeface="+mn-lt"/>
              </a:rPr>
              <a:t>мусора вокруг</a:t>
            </a:r>
            <a:r>
              <a:rPr lang="ru-RU" sz="1600" dirty="0" smtClean="0">
                <a:latin typeface="+mn-lt"/>
              </a:rPr>
              <a:t>? Что нужно сделать, чтобы его стало меньше? Можно ли дать </a:t>
            </a:r>
            <a:r>
              <a:rPr lang="ru-RU" sz="1600" b="1" dirty="0" smtClean="0">
                <a:latin typeface="+mn-lt"/>
              </a:rPr>
              <a:t>мусору </a:t>
            </a:r>
            <a:r>
              <a:rPr lang="ru-RU" sz="1600" i="1" dirty="0" smtClean="0">
                <a:latin typeface="+mn-lt"/>
              </a:rPr>
              <a:t>«</a:t>
            </a:r>
            <a:r>
              <a:rPr lang="ru-RU" sz="1600" b="1" i="1" dirty="0" smtClean="0">
                <a:latin typeface="+mn-lt"/>
              </a:rPr>
              <a:t>вторую жизнь</a:t>
            </a:r>
            <a:r>
              <a:rPr lang="ru-RU" sz="1600" i="1" dirty="0" smtClean="0">
                <a:latin typeface="+mn-lt"/>
              </a:rPr>
              <a:t>»</a:t>
            </a:r>
            <a:r>
              <a:rPr lang="ru-RU" sz="1600" dirty="0" smtClean="0">
                <a:latin typeface="+mn-lt"/>
              </a:rPr>
              <a:t>?». Так у нас и возникла идея создания нашего исследования </a:t>
            </a:r>
            <a:r>
              <a:rPr lang="ru-RU" sz="1600" i="1" dirty="0" smtClean="0">
                <a:latin typeface="+mn-lt"/>
              </a:rPr>
              <a:t>«Проблема </a:t>
            </a:r>
            <a:r>
              <a:rPr lang="ru-RU" sz="1600" b="1" i="1" dirty="0" smtClean="0">
                <a:latin typeface="+mn-lt"/>
              </a:rPr>
              <a:t>мусора</a:t>
            </a:r>
            <a:r>
              <a:rPr lang="ru-RU" sz="1600" i="1" dirty="0" smtClean="0">
                <a:latin typeface="+mn-lt"/>
              </a:rPr>
              <a:t>»</a:t>
            </a:r>
            <a:r>
              <a:rPr lang="ru-RU" sz="1600" dirty="0" smtClean="0">
                <a:latin typeface="+mn-lt"/>
              </a:rPr>
              <a:t>.</a:t>
            </a:r>
            <a:endParaRPr lang="ru-RU" sz="1600" dirty="0">
              <a:latin typeface="+mn-lt"/>
            </a:endParaRPr>
          </a:p>
        </p:txBody>
      </p:sp>
      <p:pic>
        <p:nvPicPr>
          <p:cNvPr id="14" name="Содержимое 13" descr="IMG_20211112_112854.jpg"/>
          <p:cNvPicPr>
            <a:picLocks noGrp="1" noChangeAspect="1"/>
          </p:cNvPicPr>
          <p:nvPr>
            <p:ph idx="1"/>
          </p:nvPr>
        </p:nvPicPr>
        <p:blipFill>
          <a:blip r:embed="rId3" cstate="print"/>
          <a:stretch>
            <a:fillRect/>
          </a:stretch>
        </p:blipFill>
        <p:spPr>
          <a:xfrm>
            <a:off x="2357422" y="2071678"/>
            <a:ext cx="4786346" cy="4525963"/>
          </a:xfrm>
        </p:spPr>
      </p:pic>
    </p:spTree>
    <p:extLst>
      <p:ext uri="{BB962C8B-B14F-4D97-AF65-F5344CB8AC3E}">
        <p14:creationId xmlns="" xmlns:p14="http://schemas.microsoft.com/office/powerpoint/2010/main" val="2248408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9" name="Заголовок 8"/>
          <p:cNvSpPr>
            <a:spLocks noGrp="1"/>
          </p:cNvSpPr>
          <p:nvPr>
            <p:ph type="title"/>
          </p:nvPr>
        </p:nvSpPr>
        <p:spPr/>
        <p:txBody>
          <a:bodyPr>
            <a:normAutofit fontScale="90000"/>
          </a:bodyPr>
          <a:lstStyle/>
          <a:p>
            <a:r>
              <a:rPr lang="ru-RU" sz="2400" b="1" dirty="0" smtClean="0">
                <a:latin typeface="+mn-lt"/>
              </a:rPr>
              <a:t>2 этап- основной.</a:t>
            </a:r>
            <a:r>
              <a:rPr lang="ru-RU" sz="2400" dirty="0" smtClean="0">
                <a:latin typeface="+mn-lt"/>
              </a:rPr>
              <a:t/>
            </a:r>
            <a:br>
              <a:rPr lang="ru-RU" sz="2400" dirty="0" smtClean="0">
                <a:latin typeface="+mn-lt"/>
              </a:rPr>
            </a:br>
            <a:r>
              <a:rPr lang="ru-RU" sz="2400" dirty="0" smtClean="0">
                <a:latin typeface="+mn-lt"/>
              </a:rPr>
              <a:t>Просмотр презентации «Что такое мусор, Каким бывает мусор?»</a:t>
            </a:r>
            <a:endParaRPr lang="ru-RU" sz="2400" dirty="0">
              <a:latin typeface="+mn-lt"/>
            </a:endParaRPr>
          </a:p>
        </p:txBody>
      </p:sp>
      <p:pic>
        <p:nvPicPr>
          <p:cNvPr id="12" name="Содержимое 11" descr="IMG_20220119_101404.jpg"/>
          <p:cNvPicPr>
            <a:picLocks noGrp="1" noChangeAspect="1"/>
          </p:cNvPicPr>
          <p:nvPr>
            <p:ph sz="half" idx="1"/>
          </p:nvPr>
        </p:nvPicPr>
        <p:blipFill>
          <a:blip r:embed="rId2" cstate="print"/>
          <a:stretch>
            <a:fillRect/>
          </a:stretch>
        </p:blipFill>
        <p:spPr>
          <a:xfrm>
            <a:off x="357158" y="1785926"/>
            <a:ext cx="4038600" cy="3028950"/>
          </a:xfrm>
        </p:spPr>
      </p:pic>
      <p:pic>
        <p:nvPicPr>
          <p:cNvPr id="13" name="Содержимое 12" descr="IMG_20220119_101454.jpg"/>
          <p:cNvPicPr>
            <a:picLocks noGrp="1" noChangeAspect="1"/>
          </p:cNvPicPr>
          <p:nvPr>
            <p:ph sz="half" idx="2"/>
          </p:nvPr>
        </p:nvPicPr>
        <p:blipFill>
          <a:blip r:embed="rId3" cstate="print"/>
          <a:stretch>
            <a:fillRect/>
          </a:stretch>
        </p:blipFill>
        <p:spPr>
          <a:xfrm>
            <a:off x="4857752" y="3286124"/>
            <a:ext cx="4038600" cy="3028950"/>
          </a:xfrm>
        </p:spPr>
      </p:pic>
    </p:spTree>
    <p:extLst>
      <p:ext uri="{BB962C8B-B14F-4D97-AF65-F5344CB8AC3E}">
        <p14:creationId xmlns="" xmlns:p14="http://schemas.microsoft.com/office/powerpoint/2010/main" val="3044992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9" name="Заголовок 8"/>
          <p:cNvSpPr>
            <a:spLocks noGrp="1"/>
          </p:cNvSpPr>
          <p:nvPr>
            <p:ph type="title"/>
          </p:nvPr>
        </p:nvSpPr>
        <p:spPr/>
        <p:txBody>
          <a:bodyPr>
            <a:normAutofit/>
          </a:bodyPr>
          <a:lstStyle/>
          <a:p>
            <a:r>
              <a:rPr lang="ru-RU" sz="2800" dirty="0" smtClean="0">
                <a:latin typeface="+mn-lt"/>
              </a:rPr>
              <a:t>Рассматривание иллюстраций, книг по теме.</a:t>
            </a:r>
            <a:endParaRPr lang="ru-RU" sz="2800" dirty="0">
              <a:latin typeface="+mn-lt"/>
            </a:endParaRPr>
          </a:p>
        </p:txBody>
      </p:sp>
      <p:pic>
        <p:nvPicPr>
          <p:cNvPr id="6" name="Содержимое 5" descr="IMG_20210406_122741.jpg"/>
          <p:cNvPicPr>
            <a:picLocks noGrp="1" noChangeAspect="1"/>
          </p:cNvPicPr>
          <p:nvPr>
            <p:ph sz="half" idx="1"/>
          </p:nvPr>
        </p:nvPicPr>
        <p:blipFill>
          <a:blip r:embed="rId2" cstate="print"/>
          <a:stretch>
            <a:fillRect/>
          </a:stretch>
        </p:blipFill>
        <p:spPr>
          <a:xfrm>
            <a:off x="214282" y="1000108"/>
            <a:ext cx="4038600" cy="3028950"/>
          </a:xfrm>
        </p:spPr>
      </p:pic>
      <p:pic>
        <p:nvPicPr>
          <p:cNvPr id="8" name="Содержимое 7" descr="IMG_20220118_121943.jpg"/>
          <p:cNvPicPr>
            <a:picLocks noGrp="1" noChangeAspect="1"/>
          </p:cNvPicPr>
          <p:nvPr>
            <p:ph sz="half" idx="2"/>
          </p:nvPr>
        </p:nvPicPr>
        <p:blipFill>
          <a:blip r:embed="rId3" cstate="print"/>
          <a:stretch>
            <a:fillRect/>
          </a:stretch>
        </p:blipFill>
        <p:spPr>
          <a:xfrm>
            <a:off x="5105400" y="1071546"/>
            <a:ext cx="4038600" cy="3028950"/>
          </a:xfrm>
        </p:spPr>
      </p:pic>
      <p:pic>
        <p:nvPicPr>
          <p:cNvPr id="10" name="Содержимое 6" descr="IMG_20220118_122115.jpg"/>
          <p:cNvPicPr>
            <a:picLocks noChangeAspect="1"/>
          </p:cNvPicPr>
          <p:nvPr/>
        </p:nvPicPr>
        <p:blipFill>
          <a:blip r:embed="rId4" cstate="print"/>
          <a:stretch>
            <a:fillRect/>
          </a:stretch>
        </p:blipFill>
        <p:spPr>
          <a:xfrm>
            <a:off x="2714612" y="4000504"/>
            <a:ext cx="3538534" cy="2653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3044992715"/>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latin typeface="+mn-lt"/>
              </a:rPr>
              <a:t>Знакомство с игрой « Сортируем мусор»</a:t>
            </a:r>
            <a:endParaRPr lang="ru-RU" sz="2800" dirty="0">
              <a:latin typeface="+mn-lt"/>
            </a:endParaRPr>
          </a:p>
        </p:txBody>
      </p:sp>
      <p:pic>
        <p:nvPicPr>
          <p:cNvPr id="9" name="Содержимое 8" descr="IMG_20220118_174439.jpg"/>
          <p:cNvPicPr>
            <a:picLocks noGrp="1" noChangeAspect="1"/>
          </p:cNvPicPr>
          <p:nvPr>
            <p:ph sz="half" idx="2"/>
          </p:nvPr>
        </p:nvPicPr>
        <p:blipFill>
          <a:blip r:embed="rId2" cstate="print"/>
          <a:stretch>
            <a:fillRect/>
          </a:stretch>
        </p:blipFill>
        <p:spPr>
          <a:xfrm>
            <a:off x="4648200" y="2348706"/>
            <a:ext cx="4038600" cy="30289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Содержимое 16" descr="IMG_20210406_121911.jpg"/>
          <p:cNvPicPr>
            <a:picLocks noGrp="1" noChangeAspect="1"/>
          </p:cNvPicPr>
          <p:nvPr>
            <p:ph sz="half" idx="1"/>
          </p:nvPr>
        </p:nvPicPr>
        <p:blipFill>
          <a:blip r:embed="rId3" cstate="print"/>
          <a:stretch>
            <a:fillRect/>
          </a:stretch>
        </p:blipFill>
        <p:spPr>
          <a:xfrm>
            <a:off x="457200" y="2348706"/>
            <a:ext cx="4038600" cy="3028950"/>
          </a:xfrm>
          <a:prstGeom prst="rect">
            <a:avLst/>
          </a:prstGeom>
          <a:ln>
            <a:noFill/>
          </a:ln>
          <a:effectLst>
            <a:softEdge rad="112500"/>
          </a:effectLst>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a:bodyPr>
          <a:lstStyle/>
          <a:p>
            <a:r>
              <a:rPr lang="ru-RU" sz="3200" dirty="0" smtClean="0">
                <a:latin typeface="+mn-lt"/>
              </a:rPr>
              <a:t>Изготовление знаков </a:t>
            </a:r>
            <a:r>
              <a:rPr lang="ru-RU" sz="3200" b="1" dirty="0" smtClean="0">
                <a:latin typeface="+mn-lt"/>
              </a:rPr>
              <a:t>«</a:t>
            </a:r>
            <a:r>
              <a:rPr lang="ru-RU" sz="3200" dirty="0" smtClean="0">
                <a:latin typeface="+mn-lt"/>
              </a:rPr>
              <a:t>Юные экологи»</a:t>
            </a:r>
            <a:endParaRPr lang="ru-RU" sz="3200" dirty="0">
              <a:latin typeface="+mn-lt"/>
            </a:endParaRPr>
          </a:p>
        </p:txBody>
      </p:sp>
      <p:pic>
        <p:nvPicPr>
          <p:cNvPr id="9" name="Содержимое 8" descr="IMG_20220117_120905.jpg"/>
          <p:cNvPicPr>
            <a:picLocks noGrp="1" noChangeAspect="1"/>
          </p:cNvPicPr>
          <p:nvPr>
            <p:ph sz="half" idx="1"/>
          </p:nvPr>
        </p:nvPicPr>
        <p:blipFill>
          <a:blip r:embed="rId2" cstate="print"/>
          <a:stretch>
            <a:fillRect/>
          </a:stretch>
        </p:blipFill>
        <p:spPr>
          <a:xfrm>
            <a:off x="357158" y="1214422"/>
            <a:ext cx="4038600" cy="3028950"/>
          </a:xfrm>
        </p:spPr>
      </p:pic>
      <p:pic>
        <p:nvPicPr>
          <p:cNvPr id="10" name="Содержимое 9" descr="IMG_20220117_120933.jpg"/>
          <p:cNvPicPr>
            <a:picLocks noGrp="1" noChangeAspect="1"/>
          </p:cNvPicPr>
          <p:nvPr>
            <p:ph sz="half" idx="2"/>
          </p:nvPr>
        </p:nvPicPr>
        <p:blipFill>
          <a:blip r:embed="rId3" cstate="print"/>
          <a:stretch>
            <a:fillRect/>
          </a:stretch>
        </p:blipFill>
        <p:spPr>
          <a:xfrm>
            <a:off x="5429256" y="1142985"/>
            <a:ext cx="3394472" cy="3929090"/>
          </a:xfrm>
        </p:spPr>
      </p:pic>
      <p:pic>
        <p:nvPicPr>
          <p:cNvPr id="7" name="Рисунок 6" descr="IMG-471222e1a8bb134159d0f76fc44517c1-V.jpg"/>
          <p:cNvPicPr>
            <a:picLocks noChangeAspect="1"/>
          </p:cNvPicPr>
          <p:nvPr/>
        </p:nvPicPr>
        <p:blipFill>
          <a:blip r:embed="rId4"/>
          <a:stretch>
            <a:fillRect/>
          </a:stretch>
        </p:blipFill>
        <p:spPr>
          <a:xfrm>
            <a:off x="1928794" y="3500438"/>
            <a:ext cx="3557022" cy="2905314"/>
          </a:xfrm>
          <a:prstGeom prst="rect">
            <a:avLst/>
          </a:prstGeo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lstStyle/>
          <a:p>
            <a:r>
              <a:rPr lang="ru-RU" dirty="0" smtClean="0"/>
              <a:t>«Юные экологи»</a:t>
            </a:r>
            <a:endParaRPr lang="ru-RU" dirty="0"/>
          </a:p>
        </p:txBody>
      </p:sp>
      <p:pic>
        <p:nvPicPr>
          <p:cNvPr id="13" name="Содержимое 12" descr="IMG_20220117_121153.jpg"/>
          <p:cNvPicPr>
            <a:picLocks noGrp="1" noChangeAspect="1"/>
          </p:cNvPicPr>
          <p:nvPr>
            <p:ph idx="1"/>
          </p:nvPr>
        </p:nvPicPr>
        <p:blipFill>
          <a:blip r:embed="rId2" cstate="print"/>
          <a:srcRect l="9405" r="9465"/>
          <a:stretch>
            <a:fillRect/>
          </a:stretch>
        </p:blipFill>
        <p:spPr>
          <a:xfrm>
            <a:off x="3714744" y="928670"/>
            <a:ext cx="5072098" cy="4500594"/>
          </a:xfrm>
        </p:spPr>
      </p:pic>
      <p:sp>
        <p:nvSpPr>
          <p:cNvPr id="12" name="Текст 11"/>
          <p:cNvSpPr>
            <a:spLocks noGrp="1"/>
          </p:cNvSpPr>
          <p:nvPr>
            <p:ph type="body" sz="half" idx="2"/>
          </p:nvPr>
        </p:nvSpPr>
        <p:spPr/>
        <p:txBody>
          <a:bodyPr>
            <a:normAutofit/>
          </a:bodyPr>
          <a:lstStyle/>
          <a:p>
            <a:r>
              <a:rPr lang="ru-RU" sz="2400" dirty="0" smtClean="0"/>
              <a:t>Нам значки сегодня дали, Мы экологами стали! </a:t>
            </a:r>
            <a:r>
              <a:rPr lang="ru-RU" sz="2400" b="1" dirty="0" smtClean="0"/>
              <a:t>Мы</a:t>
            </a:r>
            <a:r>
              <a:rPr lang="ru-RU" sz="2400" dirty="0" smtClean="0"/>
              <a:t> </a:t>
            </a:r>
            <a:r>
              <a:rPr lang="ru-RU" sz="2400" b="1" dirty="0" smtClean="0"/>
              <a:t>в</a:t>
            </a:r>
            <a:r>
              <a:rPr lang="ru-RU" sz="2400" dirty="0" smtClean="0"/>
              <a:t> </a:t>
            </a:r>
            <a:r>
              <a:rPr lang="ru-RU" sz="2400" b="1" dirty="0" smtClean="0"/>
              <a:t>любую</a:t>
            </a:r>
            <a:r>
              <a:rPr lang="ru-RU" sz="2400" dirty="0" smtClean="0"/>
              <a:t> </a:t>
            </a:r>
            <a:r>
              <a:rPr lang="ru-RU" sz="2400" b="1" dirty="0" smtClean="0"/>
              <a:t>непогоду</a:t>
            </a:r>
            <a:r>
              <a:rPr lang="ru-RU" sz="2400" dirty="0" smtClean="0"/>
              <a:t> </a:t>
            </a:r>
            <a:r>
              <a:rPr lang="ru-RU" sz="2400" b="1" dirty="0" smtClean="0"/>
              <a:t>Охранять</a:t>
            </a:r>
            <a:r>
              <a:rPr lang="ru-RU" sz="2400" dirty="0" smtClean="0"/>
              <a:t> </a:t>
            </a:r>
            <a:r>
              <a:rPr lang="ru-RU" sz="2400" b="1" dirty="0" smtClean="0"/>
              <a:t>хотим</a:t>
            </a:r>
            <a:r>
              <a:rPr lang="ru-RU" sz="2400" dirty="0" smtClean="0"/>
              <a:t> </a:t>
            </a:r>
            <a:r>
              <a:rPr lang="ru-RU" sz="2400" b="1" dirty="0" smtClean="0"/>
              <a:t>природу</a:t>
            </a:r>
            <a:r>
              <a:rPr lang="ru-RU" sz="2400" dirty="0" smtClean="0"/>
              <a:t>. Чтоб цвели сады и скверы, Чтобы всем нам лучше стать, Мы хорошие манеры Будем младшим прививать.</a:t>
            </a:r>
            <a:endParaRPr lang="ru-RU" sz="2400" dirty="0"/>
          </a:p>
        </p:txBody>
      </p:sp>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fontScale="90000"/>
          </a:bodyPr>
          <a:lstStyle/>
          <a:p>
            <a:r>
              <a:rPr lang="ru-RU" dirty="0" smtClean="0"/>
              <a:t>Создание плаката «Сохраним нашу планету»</a:t>
            </a:r>
            <a:endParaRPr lang="ru-RU" dirty="0"/>
          </a:p>
        </p:txBody>
      </p:sp>
      <p:pic>
        <p:nvPicPr>
          <p:cNvPr id="10" name="Содержимое 9" descr="IMG_20220117_121938.jpg"/>
          <p:cNvPicPr>
            <a:picLocks noGrp="1" noChangeAspect="1"/>
          </p:cNvPicPr>
          <p:nvPr>
            <p:ph sz="half" idx="1"/>
          </p:nvPr>
        </p:nvPicPr>
        <p:blipFill>
          <a:blip r:embed="rId2" cstate="print"/>
          <a:stretch>
            <a:fillRect/>
          </a:stretch>
        </p:blipFill>
        <p:spPr>
          <a:xfrm>
            <a:off x="779264" y="1600200"/>
            <a:ext cx="3394472" cy="4525963"/>
          </a:xfrm>
        </p:spPr>
      </p:pic>
      <p:pic>
        <p:nvPicPr>
          <p:cNvPr id="11" name="Содержимое 10" descr="IMG_20220118_120632.jpg"/>
          <p:cNvPicPr>
            <a:picLocks noGrp="1" noChangeAspect="1"/>
          </p:cNvPicPr>
          <p:nvPr>
            <p:ph sz="half" idx="2"/>
          </p:nvPr>
        </p:nvPicPr>
        <p:blipFill>
          <a:blip r:embed="rId3" cstate="print"/>
          <a:srcRect l="14033" r="4598"/>
          <a:stretch>
            <a:fillRect/>
          </a:stretch>
        </p:blipFill>
        <p:spPr>
          <a:xfrm>
            <a:off x="4786314" y="1928802"/>
            <a:ext cx="4000528" cy="3500462"/>
          </a:xfrm>
        </p:spPr>
      </p:pic>
    </p:spTree>
    <p:extLst>
      <p:ext uri="{BB962C8B-B14F-4D97-AF65-F5344CB8AC3E}">
        <p14:creationId xmlns="" xmlns:p14="http://schemas.microsoft.com/office/powerpoint/2010/main" val="127549014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lstStyle/>
          <a:p>
            <a:endParaRPr lang="ru-RU"/>
          </a:p>
        </p:txBody>
      </p:sp>
      <p:sp>
        <p:nvSpPr>
          <p:cNvPr id="12" name="Текст 11"/>
          <p:cNvSpPr>
            <a:spLocks noGrp="1"/>
          </p:cNvSpPr>
          <p:nvPr>
            <p:ph type="body" sz="half" idx="2"/>
          </p:nvPr>
        </p:nvSpPr>
        <p:spPr/>
        <p:txBody>
          <a:bodyPr>
            <a:noAutofit/>
          </a:bodyPr>
          <a:lstStyle/>
          <a:p>
            <a:pPr algn="ctr"/>
            <a:r>
              <a:rPr lang="ru-RU" sz="1800" b="1" dirty="0" smtClean="0"/>
              <a:t>Давайте вместе Землю украшать,</a:t>
            </a:r>
            <a:br>
              <a:rPr lang="ru-RU" sz="1800" b="1" dirty="0" smtClean="0"/>
            </a:br>
            <a:r>
              <a:rPr lang="ru-RU" sz="1800" b="1" dirty="0" smtClean="0"/>
              <a:t>Сажать сады, цветы сажать повсюду.</a:t>
            </a:r>
            <a:br>
              <a:rPr lang="ru-RU" sz="1800" b="1" dirty="0" smtClean="0"/>
            </a:br>
            <a:r>
              <a:rPr lang="ru-RU" sz="1800" b="1" dirty="0" smtClean="0"/>
              <a:t>Давайте вместе Землю уважать</a:t>
            </a:r>
            <a:br>
              <a:rPr lang="ru-RU" sz="1800" b="1" dirty="0" smtClean="0"/>
            </a:br>
            <a:r>
              <a:rPr lang="ru-RU" sz="1800" b="1" dirty="0" smtClean="0"/>
              <a:t>И относиться с нежностью, как к чуду!</a:t>
            </a:r>
            <a:endParaRPr lang="ru-RU" sz="1800" b="1" dirty="0"/>
          </a:p>
        </p:txBody>
      </p:sp>
      <p:pic>
        <p:nvPicPr>
          <p:cNvPr id="15" name="Рисунок 14" descr="IMG_20220118_121359.jpg"/>
          <p:cNvPicPr>
            <a:picLocks noGrp="1" noChangeAspect="1"/>
          </p:cNvPicPr>
          <p:nvPr>
            <p:ph type="pic" idx="1"/>
          </p:nvPr>
        </p:nvPicPr>
        <p:blipFill>
          <a:blip r:embed="rId2" cstate="print"/>
          <a:srcRect/>
          <a:stretch>
            <a:fillRect/>
          </a:stretch>
        </p:blipFill>
        <p:spPr>
          <a:xfrm>
            <a:off x="1071538" y="500042"/>
            <a:ext cx="6786610" cy="4227533"/>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r>
              <a:rPr lang="ru-RU" sz="3600" b="1" dirty="0" smtClean="0">
                <a:latin typeface="+mn-lt"/>
              </a:rPr>
              <a:t>Создание </a:t>
            </a:r>
            <a:r>
              <a:rPr lang="ru-RU" sz="3600" b="1" dirty="0" err="1" smtClean="0">
                <a:latin typeface="+mn-lt"/>
              </a:rPr>
              <a:t>лэпбука</a:t>
            </a:r>
            <a:r>
              <a:rPr lang="ru-RU" sz="3600" b="1" dirty="0" smtClean="0">
                <a:latin typeface="+mn-lt"/>
              </a:rPr>
              <a:t> «Сохраним экологию»</a:t>
            </a:r>
            <a:endParaRPr lang="ru-RU" sz="3600" b="1" dirty="0">
              <a:latin typeface="+mn-lt"/>
            </a:endParaRPr>
          </a:p>
        </p:txBody>
      </p:sp>
      <p:pic>
        <p:nvPicPr>
          <p:cNvPr id="10" name="Содержимое 9" descr="IMG_20220119_104124.jpg"/>
          <p:cNvPicPr>
            <a:picLocks noGrp="1" noChangeAspect="1"/>
          </p:cNvPicPr>
          <p:nvPr>
            <p:ph sz="half" idx="2"/>
          </p:nvPr>
        </p:nvPicPr>
        <p:blipFill>
          <a:blip r:embed="rId2" cstate="print"/>
          <a:stretch>
            <a:fillRect/>
          </a:stretch>
        </p:blipFill>
        <p:spPr>
          <a:xfrm>
            <a:off x="4648200" y="2348706"/>
            <a:ext cx="4038600" cy="3028950"/>
          </a:xfrm>
        </p:spPr>
      </p:pic>
      <p:pic>
        <p:nvPicPr>
          <p:cNvPr id="9" name="Содержимое 8" descr="IMG_20220117_121634.jpg"/>
          <p:cNvPicPr>
            <a:picLocks noGrp="1" noChangeAspect="1"/>
          </p:cNvPicPr>
          <p:nvPr>
            <p:ph sz="half" idx="1"/>
          </p:nvPr>
        </p:nvPicPr>
        <p:blipFill>
          <a:blip r:embed="rId3" cstate="print"/>
          <a:stretch>
            <a:fillRect/>
          </a:stretch>
        </p:blipFill>
        <p:spPr>
          <a:xfrm>
            <a:off x="457200" y="2000240"/>
            <a:ext cx="4038600" cy="3377416"/>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b="1" dirty="0" smtClean="0">
                <a:latin typeface="+mn-lt"/>
              </a:rPr>
              <a:t>Проведение опытов.</a:t>
            </a: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Ребята познакомились со свойствами резины, пластмассы, металла, бумаги, стекла.</a:t>
            </a:r>
            <a:br>
              <a:rPr lang="ru-RU" sz="3100" dirty="0" smtClean="0">
                <a:latin typeface="+mn-lt"/>
              </a:rPr>
            </a:br>
            <a:endParaRPr lang="ru-RU" dirty="0"/>
          </a:p>
        </p:txBody>
      </p:sp>
      <p:pic>
        <p:nvPicPr>
          <p:cNvPr id="8" name="Содержимое 7" descr="IMG_20220120_120045.jpg"/>
          <p:cNvPicPr>
            <a:picLocks noGrp="1" noChangeAspect="1"/>
          </p:cNvPicPr>
          <p:nvPr>
            <p:ph sz="half" idx="1"/>
          </p:nvPr>
        </p:nvPicPr>
        <p:blipFill>
          <a:blip r:embed="rId2" cstate="print"/>
          <a:stretch>
            <a:fillRect/>
          </a:stretch>
        </p:blipFill>
        <p:spPr>
          <a:xfrm>
            <a:off x="457200" y="2348706"/>
            <a:ext cx="4038600" cy="3028950"/>
          </a:xfrm>
        </p:spPr>
      </p:pic>
      <p:pic>
        <p:nvPicPr>
          <p:cNvPr id="11" name="Содержимое 10" descr="IMG_20220120_120407.jpg"/>
          <p:cNvPicPr>
            <a:picLocks noGrp="1" noChangeAspect="1"/>
          </p:cNvPicPr>
          <p:nvPr>
            <p:ph sz="half" idx="2"/>
          </p:nvPr>
        </p:nvPicPr>
        <p:blipFill>
          <a:blip r:embed="rId3" cstate="print"/>
          <a:stretch>
            <a:fillRect/>
          </a:stretch>
        </p:blipFill>
        <p:spPr>
          <a:xfrm>
            <a:off x="4648200" y="2348706"/>
            <a:ext cx="4038600" cy="3028950"/>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ru-RU" sz="2800" dirty="0" smtClean="0">
                <a:latin typeface="+mn-lt"/>
              </a:rPr>
              <a:t>Проведение опыта с металлическими предметами</a:t>
            </a:r>
            <a:endParaRPr lang="ru-RU" sz="2800" dirty="0">
              <a:latin typeface="+mn-lt"/>
            </a:endParaRPr>
          </a:p>
        </p:txBody>
      </p:sp>
      <p:pic>
        <p:nvPicPr>
          <p:cNvPr id="10" name="Содержимое 9" descr="IMG_20220120_121050.jpg"/>
          <p:cNvPicPr>
            <a:picLocks noGrp="1" noChangeAspect="1"/>
          </p:cNvPicPr>
          <p:nvPr>
            <p:ph sz="half" idx="1"/>
          </p:nvPr>
        </p:nvPicPr>
        <p:blipFill>
          <a:blip r:embed="rId2" cstate="print"/>
          <a:stretch>
            <a:fillRect/>
          </a:stretch>
        </p:blipFill>
        <p:spPr>
          <a:xfrm>
            <a:off x="357158" y="1428736"/>
            <a:ext cx="4038600" cy="3028950"/>
          </a:xfrm>
        </p:spPr>
      </p:pic>
      <p:pic>
        <p:nvPicPr>
          <p:cNvPr id="13" name="Содержимое 12" descr="IMG_20220120_121450.jpg"/>
          <p:cNvPicPr>
            <a:picLocks noGrp="1" noChangeAspect="1"/>
          </p:cNvPicPr>
          <p:nvPr>
            <p:ph sz="half" idx="2"/>
          </p:nvPr>
        </p:nvPicPr>
        <p:blipFill>
          <a:blip r:embed="rId3" cstate="print"/>
          <a:stretch>
            <a:fillRect/>
          </a:stretch>
        </p:blipFill>
        <p:spPr>
          <a:xfrm>
            <a:off x="4786314" y="3429000"/>
            <a:ext cx="4038600" cy="3028950"/>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pPr algn="l"/>
            <a:r>
              <a:rPr lang="ru-RU" sz="2400" dirty="0" smtClean="0">
                <a:latin typeface="+mn-lt"/>
              </a:rPr>
              <a:t>Знакомство ребят со свойствами стекла .</a:t>
            </a:r>
            <a:br>
              <a:rPr lang="ru-RU" sz="2400" dirty="0" smtClean="0">
                <a:latin typeface="+mn-lt"/>
              </a:rPr>
            </a:br>
            <a:r>
              <a:rPr lang="ru-RU" sz="2400" dirty="0" smtClean="0">
                <a:latin typeface="+mn-lt"/>
              </a:rPr>
              <a:t>                                                          Проведение опыта с резиной.</a:t>
            </a:r>
            <a:endParaRPr lang="ru-RU" sz="2400" dirty="0">
              <a:latin typeface="+mn-lt"/>
            </a:endParaRPr>
          </a:p>
        </p:txBody>
      </p:sp>
      <p:pic>
        <p:nvPicPr>
          <p:cNvPr id="7" name="Содержимое 6" descr="IMG_20220120_122359.jpg"/>
          <p:cNvPicPr>
            <a:picLocks noGrp="1" noChangeAspect="1"/>
          </p:cNvPicPr>
          <p:nvPr>
            <p:ph sz="half" idx="1"/>
          </p:nvPr>
        </p:nvPicPr>
        <p:blipFill>
          <a:blip r:embed="rId2" cstate="print"/>
          <a:stretch>
            <a:fillRect/>
          </a:stretch>
        </p:blipFill>
        <p:spPr>
          <a:xfrm>
            <a:off x="214282" y="1571612"/>
            <a:ext cx="4038600" cy="3028950"/>
          </a:xfrm>
        </p:spPr>
      </p:pic>
      <p:pic>
        <p:nvPicPr>
          <p:cNvPr id="9" name="Содержимое 8" descr="IMG_20220120_121638.jpg"/>
          <p:cNvPicPr>
            <a:picLocks noGrp="1" noChangeAspect="1"/>
          </p:cNvPicPr>
          <p:nvPr>
            <p:ph sz="half" idx="2"/>
          </p:nvPr>
        </p:nvPicPr>
        <p:blipFill>
          <a:blip r:embed="rId3" cstate="print"/>
          <a:stretch>
            <a:fillRect/>
          </a:stretch>
        </p:blipFill>
        <p:spPr>
          <a:xfrm>
            <a:off x="5105400" y="2214554"/>
            <a:ext cx="4038600" cy="3028950"/>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ru-RU" sz="3200" dirty="0" smtClean="0">
                <a:latin typeface="+mn-lt"/>
              </a:rPr>
              <a:t>Создание поделок из бросового материала </a:t>
            </a:r>
            <a:endParaRPr lang="ru-RU" sz="3200" dirty="0">
              <a:latin typeface="+mn-lt"/>
            </a:endParaRPr>
          </a:p>
        </p:txBody>
      </p:sp>
      <p:pic>
        <p:nvPicPr>
          <p:cNvPr id="8" name="Содержимое 7" descr="IMG-5de6c773818db1bcbca54c60160618cc-V.jpg"/>
          <p:cNvPicPr>
            <a:picLocks noGrp="1" noChangeAspect="1"/>
          </p:cNvPicPr>
          <p:nvPr>
            <p:ph sz="half" idx="1"/>
          </p:nvPr>
        </p:nvPicPr>
        <p:blipFill>
          <a:blip r:embed="rId2" cstate="print"/>
          <a:stretch>
            <a:fillRect/>
          </a:stretch>
        </p:blipFill>
        <p:spPr>
          <a:xfrm>
            <a:off x="214282" y="1142984"/>
            <a:ext cx="3214710" cy="3786214"/>
          </a:xfrm>
        </p:spPr>
      </p:pic>
      <p:pic>
        <p:nvPicPr>
          <p:cNvPr id="11" name="Содержимое 10" descr="IMG-36b7a72fbaf46914cd0eae17cc77ed57-V.jpg"/>
          <p:cNvPicPr>
            <a:picLocks noGrp="1" noChangeAspect="1"/>
          </p:cNvPicPr>
          <p:nvPr>
            <p:ph sz="half" idx="2"/>
          </p:nvPr>
        </p:nvPicPr>
        <p:blipFill>
          <a:blip r:embed="rId3" cstate="print"/>
          <a:stretch>
            <a:fillRect/>
          </a:stretch>
        </p:blipFill>
        <p:spPr>
          <a:xfrm>
            <a:off x="5929322" y="1142984"/>
            <a:ext cx="2952000" cy="3461878"/>
          </a:xfrm>
        </p:spPr>
      </p:pic>
      <p:pic>
        <p:nvPicPr>
          <p:cNvPr id="6" name="Рисунок 5" descr="BFkZGHP6lmY.jpg"/>
          <p:cNvPicPr>
            <a:picLocks noChangeAspect="1"/>
          </p:cNvPicPr>
          <p:nvPr/>
        </p:nvPicPr>
        <p:blipFill>
          <a:blip r:embed="rId4" cstate="print"/>
          <a:stretch>
            <a:fillRect/>
          </a:stretch>
        </p:blipFill>
        <p:spPr>
          <a:xfrm>
            <a:off x="3357554" y="3366000"/>
            <a:ext cx="2619000" cy="349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ru-RU" sz="3200" dirty="0" smtClean="0">
                <a:latin typeface="+mn-lt"/>
              </a:rPr>
              <a:t>Подари мусору вторую жизнь.</a:t>
            </a:r>
            <a:endParaRPr lang="ru-RU" sz="3200" dirty="0">
              <a:latin typeface="+mn-lt"/>
            </a:endParaRPr>
          </a:p>
        </p:txBody>
      </p:sp>
      <p:pic>
        <p:nvPicPr>
          <p:cNvPr id="10" name="Содержимое 9" descr="IMG-82e7c2146e71a68b20c515a4337259ff-V.jpg"/>
          <p:cNvPicPr>
            <a:picLocks noGrp="1" noChangeAspect="1"/>
          </p:cNvPicPr>
          <p:nvPr>
            <p:ph sz="half" idx="1"/>
          </p:nvPr>
        </p:nvPicPr>
        <p:blipFill>
          <a:blip r:embed="rId2"/>
          <a:stretch>
            <a:fillRect/>
          </a:stretch>
        </p:blipFill>
        <p:spPr>
          <a:xfrm>
            <a:off x="285720" y="2000240"/>
            <a:ext cx="4214842" cy="3214710"/>
          </a:xfrm>
        </p:spPr>
      </p:pic>
      <p:pic>
        <p:nvPicPr>
          <p:cNvPr id="7" name="Содержимое 6" descr="ttZYeH3hn6s.jpg"/>
          <p:cNvPicPr>
            <a:picLocks noGrp="1" noChangeAspect="1"/>
          </p:cNvPicPr>
          <p:nvPr>
            <p:ph sz="half" idx="2"/>
          </p:nvPr>
        </p:nvPicPr>
        <p:blipFill>
          <a:blip r:embed="rId3"/>
          <a:stretch>
            <a:fillRect/>
          </a:stretch>
        </p:blipFill>
        <p:spPr>
          <a:xfrm>
            <a:off x="4974454" y="1600200"/>
            <a:ext cx="3386091" cy="4525963"/>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ru-RU" sz="3200" b="1" dirty="0" smtClean="0">
                <a:latin typeface="+mn-lt"/>
              </a:rPr>
              <a:t>Подвижная игра «Рассортируем мусор»</a:t>
            </a:r>
            <a:endParaRPr lang="ru-RU" sz="3200" b="1" dirty="0">
              <a:latin typeface="+mn-lt"/>
            </a:endParaRPr>
          </a:p>
        </p:txBody>
      </p:sp>
      <p:pic>
        <p:nvPicPr>
          <p:cNvPr id="10" name="Содержимое 9" descr="IMG_20220121_122713.jpg"/>
          <p:cNvPicPr>
            <a:picLocks noGrp="1" noChangeAspect="1"/>
          </p:cNvPicPr>
          <p:nvPr>
            <p:ph sz="half" idx="2"/>
          </p:nvPr>
        </p:nvPicPr>
        <p:blipFill>
          <a:blip r:embed="rId2" cstate="print"/>
          <a:srcRect l="17731"/>
          <a:stretch>
            <a:fillRect/>
          </a:stretch>
        </p:blipFill>
        <p:spPr>
          <a:xfrm>
            <a:off x="5357818" y="1600200"/>
            <a:ext cx="3357586" cy="4525963"/>
          </a:xfrm>
        </p:spPr>
      </p:pic>
      <p:pic>
        <p:nvPicPr>
          <p:cNvPr id="13" name="Содержимое 12" descr="IMG_20220121_122839.jpg"/>
          <p:cNvPicPr>
            <a:picLocks noGrp="1" noChangeAspect="1"/>
          </p:cNvPicPr>
          <p:nvPr>
            <p:ph sz="half" idx="1"/>
          </p:nvPr>
        </p:nvPicPr>
        <p:blipFill>
          <a:blip r:embed="rId3" cstate="print"/>
          <a:stretch>
            <a:fillRect/>
          </a:stretch>
        </p:blipFill>
        <p:spPr>
          <a:xfrm>
            <a:off x="457200" y="2143116"/>
            <a:ext cx="4329114" cy="3234540"/>
          </a:xfrm>
        </p:spPr>
      </p:pic>
    </p:spTree>
    <p:extLst>
      <p:ext uri="{BB962C8B-B14F-4D97-AF65-F5344CB8AC3E}">
        <p14:creationId xmlns="" xmlns:p14="http://schemas.microsoft.com/office/powerpoint/2010/main" val="12754901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3100" dirty="0" smtClean="0">
                <a:latin typeface="+mn-lt"/>
              </a:rPr>
              <a:t/>
            </a:r>
            <a:br>
              <a:rPr lang="ru-RU" sz="3100" dirty="0" smtClean="0">
                <a:latin typeface="+mn-lt"/>
              </a:rPr>
            </a:br>
            <a:r>
              <a:rPr lang="ru-RU" sz="2800" dirty="0" smtClean="0"/>
              <a:t>В итоге проекта  у ребят сформировались знания о мусоре, о методах переработки, и теперь ребята знают в какие контейнеры нужно сортировать мусор! </a:t>
            </a:r>
            <a:br>
              <a:rPr lang="ru-RU" sz="2800" dirty="0" smtClean="0"/>
            </a:br>
            <a:r>
              <a:rPr lang="ru-RU" sz="3100" dirty="0" smtClean="0">
                <a:latin typeface="+mn-lt"/>
              </a:rPr>
              <a:t/>
            </a:r>
            <a:br>
              <a:rPr lang="ru-RU" sz="3100" dirty="0" smtClean="0">
                <a:latin typeface="+mn-lt"/>
              </a:rPr>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pic>
        <p:nvPicPr>
          <p:cNvPr id="7" name="Содержимое 11" descr="IMG_20220121_122612.jpg"/>
          <p:cNvPicPr>
            <a:picLocks noGrp="1" noChangeAspect="1"/>
          </p:cNvPicPr>
          <p:nvPr>
            <p:ph idx="1"/>
          </p:nvPr>
        </p:nvPicPr>
        <p:blipFill>
          <a:blip r:embed="rId3" cstate="print"/>
          <a:srcRect t="13574" r="5208" b="9084"/>
          <a:stretch>
            <a:fillRect/>
          </a:stretch>
        </p:blipFill>
        <p:spPr>
          <a:xfrm>
            <a:off x="1285852" y="2071678"/>
            <a:ext cx="6643711" cy="4000528"/>
          </a:xfrm>
        </p:spPr>
      </p:pic>
    </p:spTree>
    <p:extLst>
      <p:ext uri="{BB962C8B-B14F-4D97-AF65-F5344CB8AC3E}">
        <p14:creationId xmlns="" xmlns:p14="http://schemas.microsoft.com/office/powerpoint/2010/main" val="9153716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noChangeArrowheads="1"/>
          </p:cNvPicPr>
          <p:nvPr/>
        </p:nvPicPr>
        <p:blipFill>
          <a:blip r:embed="rId3"/>
          <a:srcRect/>
          <a:stretch>
            <a:fillRect/>
          </a:stretch>
        </p:blipFill>
        <p:spPr bwMode="auto">
          <a:xfrm>
            <a:off x="-642938" y="0"/>
            <a:ext cx="9144001" cy="6858000"/>
          </a:xfrm>
          <a:prstGeom prst="rect">
            <a:avLst/>
          </a:prstGeom>
          <a:noFill/>
          <a:ln w="9525">
            <a:noFill/>
            <a:round/>
            <a:headEnd/>
            <a:tailEnd/>
          </a:ln>
        </p:spPr>
      </p:pic>
    </p:spTree>
  </p:cSld>
  <p:clrMapOvr>
    <a:masterClrMapping/>
  </p:clrMapOvr>
  <p:transition spd="slow">
    <p:wip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387</TotalTime>
  <Words>198</Words>
  <Application>Microsoft Office PowerPoint</Application>
  <PresentationFormat>Экран (4:3)</PresentationFormat>
  <Paragraphs>47</Paragraphs>
  <Slides>22</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               Экологический проект на тему »Мы с природой дружим, мусор нам не нужен.»   Выполнила: Доронина Е.А.       </vt:lpstr>
      <vt:lpstr>           Сформировать у детей знания о мусоре, о методах его переработки и о разнообразных видах деятельности по защите природы.         </vt:lpstr>
      <vt:lpstr>                            Образовательные: - дать детям понятие, что такое мусор, какой он бывает, почему его так много на планете и какой он наносит вред природе; - продолжать формировать навыки культуры поведения в природе; Развивающие:  - развивать любознательность, наблюдательность и познавательный интерес к миру природы;  - развивать исследовательскую деятельность детей  и интерес к нетрадиционной технике изготовления творческих работ. Воспитательные: - воспитывать бережное отношение к природе, природным ресурсам; - воспитывать художественный вкус, эстетическое восприятие мира;          </vt:lpstr>
      <vt:lpstr>  Ожидаемые результаты:</vt:lpstr>
      <vt:lpstr>Этапы проведения проекта: </vt:lpstr>
      <vt:lpstr>  1Этап-проблемная ситуация. Однажды осенью  мы гуляли по нашей площадке и обнаружили среди кустов мусор (пакеты от чипсов,, грязные бумажки).Дети стали задавать вопросы: «Как мусор попал к нам на участок? Кто его оставил здесь? Почему люди бросают мусор на землю? Почему так много мусора вокруг? Что нужно сделать, чтобы его стало меньше? Можно ли дать мусору «вторую жизнь»?». Так у нас и возникла идея создания нашего исследования «Проблема мусора».</vt:lpstr>
      <vt:lpstr>2 этап- основной. Просмотр презентации «Что такое мусор, Каким бывает мусор?»</vt:lpstr>
      <vt:lpstr>Рассматривание иллюстраций, книг по теме.</vt:lpstr>
      <vt:lpstr>Знакомство с игрой « Сортируем мусор»</vt:lpstr>
      <vt:lpstr>Изготовление знаков «Юные экологи»</vt:lpstr>
      <vt:lpstr>«Юные экологи»</vt:lpstr>
      <vt:lpstr>Создание плаката «Сохраним нашу планету»</vt:lpstr>
      <vt:lpstr>Слайд 13</vt:lpstr>
      <vt:lpstr>Создание лэпбука «Сохраним экологию»</vt:lpstr>
      <vt:lpstr>    Проведение опытов.  Ребята познакомились со свойствами резины, пластмассы, металла, бумаги, стекла. </vt:lpstr>
      <vt:lpstr>Проведение опыта с металлическими предметами</vt:lpstr>
      <vt:lpstr>Знакомство ребят со свойствами стекла .                                                           Проведение опыта с резиной.</vt:lpstr>
      <vt:lpstr>Создание поделок из бросового материала </vt:lpstr>
      <vt:lpstr>Подари мусору вторую жизнь.</vt:lpstr>
      <vt:lpstr>Подвижная игра «Рассортируем мусор»</vt:lpstr>
      <vt:lpstr>              В итоге проекта  у ребят сформировались знания о мусоре, о методах переработки, и теперь ребята знают в какие контейнеры нужно сортировать мусор!           </vt:lpstr>
      <vt:lpstr>Слайд 22</vt:lpstr>
    </vt:vector>
  </TitlesOfParts>
  <Company>Krokoz™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ЭКОЛОГИЧЕСКИЕ ПРОБЛЕМЫ СОВРЕМЕННОГО МИРА</dc:title>
  <dc:creator>user</dc:creator>
  <cp:lastModifiedBy>MVideo</cp:lastModifiedBy>
  <cp:revision>41</cp:revision>
  <dcterms:created xsi:type="dcterms:W3CDTF">2016-04-28T14:41:08Z</dcterms:created>
  <dcterms:modified xsi:type="dcterms:W3CDTF">2024-10-14T16:47:06Z</dcterms:modified>
</cp:coreProperties>
</file>