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7" r:id="rId23"/>
    <p:sldId id="280" r:id="rId24"/>
    <p:sldId id="278" r:id="rId25"/>
    <p:sldId id="285" r:id="rId26"/>
    <p:sldId id="289" r:id="rId27"/>
    <p:sldId id="286" r:id="rId28"/>
    <p:sldId id="288" r:id="rId29"/>
    <p:sldId id="290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 spd="med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strips dir="rd"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785926"/>
            <a:ext cx="764386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9600" b="1" cap="none" spc="0" dirty="0" smtClean="0">
                <a:ln>
                  <a:prstDash val="solid"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Дорога </a:t>
            </a:r>
          </a:p>
          <a:p>
            <a:pPr algn="ctr"/>
            <a:r>
              <a:rPr lang="ru-RU" sz="9600" b="1" cap="none" spc="0" dirty="0" smtClean="0">
                <a:ln>
                  <a:prstDash val="solid"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в никуда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7290" y="1428736"/>
            <a:ext cx="66437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71463" algn="just"/>
            <a:r>
              <a:rPr lang="ru-RU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</a:rPr>
              <a:t>«Здоровье – это вершина, на которую человек должен вскарабкаться  сам»</a:t>
            </a:r>
          </a:p>
          <a:p>
            <a:r>
              <a:rPr lang="ru-RU" sz="32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</a:rPr>
              <a:t>	</a:t>
            </a:r>
            <a:r>
              <a:rPr lang="ru-RU" sz="1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</a:rPr>
              <a:t>	</a:t>
            </a:r>
            <a:r>
              <a:rPr lang="ru-RU" sz="32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</a:rPr>
              <a:t>		</a:t>
            </a:r>
          </a:p>
          <a:p>
            <a:pPr indent="3319463"/>
            <a:r>
              <a:rPr lang="ru-RU" sz="32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</a:rPr>
              <a:t>М. </a:t>
            </a:r>
            <a:r>
              <a:rPr lang="ru-RU" sz="3200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</a:rPr>
              <a:t>Берхман</a:t>
            </a:r>
            <a:endParaRPr lang="ru-RU" sz="3200" dirty="0">
              <a:solidFill>
                <a:schemeClr val="accent3">
                  <a:lumMod val="20000"/>
                  <a:lumOff val="80000"/>
                </a:schemeClr>
              </a:solidFill>
              <a:latin typeface="a_AlgeriusBlw" pitchFamily="82" charset="-52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857224" y="1335021"/>
            <a:ext cx="757242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3619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lang="ru-RU" sz="3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  <a:ea typeface="Times New Roman" pitchFamily="18" charset="0"/>
              </a:rPr>
              <a:t>З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доровье – это нормальное состояние организма,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озна-чающее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 оптимальную само-регуляцию, согласованное взаимодействие органов и равновесие между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функци-ями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 и внешней средой.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20000"/>
                  <a:lumOff val="80000"/>
                </a:schemeClr>
              </a:solidFill>
              <a:effectLst/>
              <a:latin typeface="a_AlgeriusBlw" pitchFamily="82" charset="-52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85720" y="136119"/>
            <a:ext cx="864399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685800" algn="l"/>
                <a:tab pos="2155825" algn="l"/>
                <a:tab pos="2970213" algn="ctr"/>
              </a:tabLst>
            </a:pPr>
            <a:r>
              <a:rPr lang="ru-RU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  <a:ea typeface="Times New Roman" pitchFamily="18" charset="0"/>
              </a:rPr>
              <a:t>О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тказ от вредных привычек и пристрастий (курение, алкоголь, наркотики)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20000"/>
                  <a:lumOff val="80000"/>
                </a:schemeClr>
              </a:solidFill>
              <a:effectLst/>
              <a:latin typeface="a_AlgeriusBlw" pitchFamily="82" charset="-52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2928934"/>
            <a:ext cx="2000264" cy="192882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928934"/>
            <a:ext cx="2477214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5214950"/>
            <a:ext cx="5929314" cy="1200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142976" y="500042"/>
            <a:ext cx="71438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685800" algn="l"/>
                <a:tab pos="2155825" algn="l"/>
                <a:tab pos="2970213" algn="ctr"/>
              </a:tabLst>
            </a:pPr>
            <a:r>
              <a:rPr lang="ru-RU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  <a:ea typeface="Times New Roman" pitchFamily="18" charset="0"/>
              </a:rPr>
              <a:t>пр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авильное питание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20000"/>
                  <a:lumOff val="80000"/>
                </a:schemeClr>
              </a:solidFill>
              <a:effectLst/>
              <a:latin typeface="a_AlgeriusBlw" pitchFamily="82" charset="-52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928802"/>
            <a:ext cx="5786478" cy="39767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285728"/>
            <a:ext cx="753943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</a:rPr>
              <a:t>соблюдение правил личной гигиены</a:t>
            </a:r>
            <a:endParaRPr lang="ru-RU" sz="4000" dirty="0">
              <a:solidFill>
                <a:schemeClr val="accent3">
                  <a:lumMod val="20000"/>
                  <a:lumOff val="80000"/>
                </a:schemeClr>
              </a:solidFill>
              <a:latin typeface="a_AlgeriusBlw" pitchFamily="82" charset="-52"/>
            </a:endParaRPr>
          </a:p>
        </p:txBody>
      </p:sp>
      <p:pic>
        <p:nvPicPr>
          <p:cNvPr id="1027" name="Picture 3" descr="C:\Documents and Settings\User\Рабочий стол\гигиена\skin-ca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2143116"/>
            <a:ext cx="3371850" cy="381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85728"/>
            <a:ext cx="85725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</a:rPr>
              <a:t>умение управлять стрессовыми ситуациями</a:t>
            </a:r>
            <a:endParaRPr lang="ru-RU" sz="4000" dirty="0">
              <a:solidFill>
                <a:schemeClr val="accent3">
                  <a:lumMod val="20000"/>
                  <a:lumOff val="80000"/>
                </a:schemeClr>
              </a:solidFill>
              <a:latin typeface="a_AlgeriusBlw" pitchFamily="82" charset="-5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857364"/>
            <a:ext cx="3286148" cy="23927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2714620"/>
            <a:ext cx="4762500" cy="34861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428604"/>
            <a:ext cx="67767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</a:rPr>
              <a:t>продуктивный отдых</a:t>
            </a:r>
            <a:endParaRPr lang="ru-RU" sz="4000" dirty="0">
              <a:solidFill>
                <a:schemeClr val="accent3">
                  <a:lumMod val="20000"/>
                  <a:lumOff val="80000"/>
                </a:schemeClr>
              </a:solidFill>
              <a:latin typeface="a_AlgeriusBlw" pitchFamily="82" charset="-5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857364"/>
            <a:ext cx="5486400" cy="3714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0"/>
            <a:ext cx="89297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</a:rPr>
              <a:t>жизнелюбие и активный образ жизни</a:t>
            </a:r>
            <a:endParaRPr lang="ru-RU" sz="4000" dirty="0">
              <a:solidFill>
                <a:schemeClr val="accent3">
                  <a:lumMod val="20000"/>
                  <a:lumOff val="80000"/>
                </a:schemeClr>
              </a:solidFill>
              <a:latin typeface="a_AlgeriusBlw" pitchFamily="82" charset="-5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500174"/>
            <a:ext cx="6715172" cy="50363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57166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_AlgeriusBlw" pitchFamily="82" charset="-52"/>
              </a:rPr>
              <a:t>любовь к занятиям спортом и закаливание</a:t>
            </a:r>
            <a:endParaRPr lang="ru-RU" sz="4000" dirty="0">
              <a:solidFill>
                <a:schemeClr val="accent3">
                  <a:lumMod val="20000"/>
                  <a:lumOff val="80000"/>
                </a:schemeClr>
              </a:solidFill>
              <a:latin typeface="a_AlgeriusBlw" pitchFamily="82" charset="-5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928802"/>
            <a:ext cx="4286280" cy="42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785794"/>
            <a:ext cx="6572296" cy="50720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642918"/>
            <a:ext cx="5143536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Рисунок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500306"/>
            <a:ext cx="3143240" cy="3929090"/>
          </a:xfrm>
          <a:prstGeom prst="roundRect">
            <a:avLst>
              <a:gd name="adj" fmla="val 24569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785794"/>
            <a:ext cx="4319609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142984"/>
            <a:ext cx="6715172" cy="4500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928670"/>
            <a:ext cx="7000924" cy="48577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785786" y="2071678"/>
            <a:ext cx="7643866" cy="232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55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1 миф: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_AlgeriusBlw" pitchFamily="82" charset="-52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Сигареты  с фильтром, почти не опасны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_AlgeriusBlw" pitchFamily="82" charset="-52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1071546"/>
            <a:ext cx="807249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</a:tabLst>
            </a:pPr>
            <a:r>
              <a:rPr lang="ru-RU" dirty="0" smtClean="0">
                <a:latin typeface="Arial" pitchFamily="34" charset="0"/>
                <a:ea typeface="Times New Roman" pitchFamily="18" charset="0"/>
              </a:rPr>
              <a:t>	</a:t>
            </a:r>
            <a:r>
              <a:rPr lang="ru-RU" sz="4000" dirty="0" smtClean="0">
                <a:solidFill>
                  <a:srgbClr val="FF0000"/>
                </a:solidFill>
                <a:latin typeface="a_AlgeriusBlw" pitchFamily="82" charset="-52"/>
                <a:ea typeface="Times New Roman" pitchFamily="18" charset="0"/>
              </a:rPr>
              <a:t>На самом же деле фильтр не предотвращает, а только снижает на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</a:tabLst>
            </a:pPr>
            <a:r>
              <a:rPr lang="ru-RU" sz="4000" dirty="0" smtClean="0">
                <a:solidFill>
                  <a:srgbClr val="FF0000"/>
                </a:solidFill>
                <a:latin typeface="a_AlgeriusBlw" pitchFamily="82" charset="-52"/>
                <a:ea typeface="Times New Roman" pitchFamily="18" charset="0"/>
              </a:rPr>
              <a:t>25 – 40 % попадания в организм продуктов сгорания табака.</a:t>
            </a:r>
            <a:endParaRPr lang="ru-RU" sz="4000" dirty="0" smtClean="0">
              <a:solidFill>
                <a:srgbClr val="FF0000"/>
              </a:solidFill>
              <a:latin typeface="a_AlgeriusBlw" pitchFamily="82" charset="-52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643042" y="1928802"/>
            <a:ext cx="6215106" cy="2539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55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2 миф: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endParaRPr lang="ru-RU" sz="1000" b="1" dirty="0" smtClean="0">
              <a:solidFill>
                <a:schemeClr val="accent5">
                  <a:lumMod val="50000"/>
                </a:schemeClr>
              </a:solidFill>
              <a:latin typeface="a_AlgeriusBlw" pitchFamily="82" charset="-52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Курение помогает похудеть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714356"/>
            <a:ext cx="821537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a_AlgeriusBlw" pitchFamily="82" charset="-52"/>
                <a:ea typeface="Times New Roman" pitchFamily="18" charset="0"/>
              </a:rPr>
              <a:t>Сигарета используется для того, чтобы заглушить чувство голода. Однако при этом усиливается негативное воздействие на организм, прежде всего на желудок и кожу</a:t>
            </a:r>
            <a:endParaRPr lang="ru-RU" sz="4000" dirty="0">
              <a:solidFill>
                <a:srgbClr val="FF0000"/>
              </a:solidFill>
              <a:latin typeface="a_AlgeriusBlw" pitchFamily="82" charset="-52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14282" y="1149549"/>
            <a:ext cx="8786874" cy="3400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55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3 миф: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endParaRPr lang="ru-RU" sz="4000" b="1" dirty="0" smtClean="0">
              <a:solidFill>
                <a:schemeClr val="accent5">
                  <a:lumMod val="50000"/>
                </a:schemeClr>
              </a:solidFill>
              <a:latin typeface="a_AlgeriusBlw" pitchFamily="82" charset="-52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Никотиновая  зависимость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_AlgeriusBlw" pitchFamily="82" charset="-52"/>
                <a:ea typeface="Times New Roman" pitchFamily="18" charset="0"/>
              </a:rPr>
              <a:t>возникает  только  при  систематическом  курении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_AlgeriusBlw" pitchFamily="82" charset="-52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643050"/>
            <a:ext cx="80010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</a:tabLst>
            </a:pPr>
            <a:r>
              <a:rPr lang="ru-RU" sz="4000" dirty="0" smtClean="0">
                <a:solidFill>
                  <a:srgbClr val="FF0000"/>
                </a:solidFill>
                <a:latin typeface="a_AlgeriusBlw" pitchFamily="82" charset="-52"/>
                <a:ea typeface="Times New Roman" pitchFamily="18" charset="0"/>
              </a:rPr>
              <a:t>	У  каждого  4  подростка признаки  никотиновой зависимости выявляются  уже через  2 недели  после  1-й выкуренной  сигареты</a:t>
            </a:r>
            <a:endParaRPr lang="ru-RU" sz="4000" dirty="0" smtClean="0">
              <a:solidFill>
                <a:srgbClr val="FF0000"/>
              </a:solidFill>
              <a:latin typeface="a_AlgeriusBlw" pitchFamily="82" charset="-52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500042"/>
            <a:ext cx="4908104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b="2211"/>
          <a:stretch>
            <a:fillRect/>
          </a:stretch>
        </p:blipFill>
        <p:spPr bwMode="auto">
          <a:xfrm>
            <a:off x="1500166" y="642918"/>
            <a:ext cx="600079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071538" y="428040"/>
            <a:ext cx="7358114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2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Сено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Тротуар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Ключ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Столетие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Самолет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Фильм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Поезд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Автомат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Картина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Карпаты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Месяц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Гималаи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Певец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Неподвижность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Радио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Календарь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Трава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Мужчина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Перевал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Женщина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Автомобиль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Абстракция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Сердце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Вертолет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AlgeriusBlw" pitchFamily="82" charset="-52"/>
                <a:ea typeface="Times New Roman" pitchFamily="18" charset="0"/>
              </a:rPr>
              <a:t>Крапива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_AlgeriusBlw" pitchFamily="82" charset="-52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000108"/>
            <a:ext cx="692948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285720" y="657116"/>
            <a:ext cx="8358246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2970213" algn="ctr"/>
              </a:tabLst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_AlbionicB&amp;W" pitchFamily="34" charset="-52"/>
                <a:ea typeface="Times New Roman" pitchFamily="18" charset="0"/>
              </a:rPr>
              <a:t>Запомните!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2970213" algn="ctr"/>
              </a:tabLst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_AlbionicB&amp;W" pitchFamily="34" charset="-5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2970213" algn="ctr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_AlbionicB&amp;W" pitchFamily="34" charset="-52"/>
                <a:ea typeface="Times New Roman" pitchFamily="18" charset="0"/>
              </a:rPr>
              <a:t>Не существует безопасных наркотиков, не вызывающих зависимости!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2970213" algn="ctr"/>
              </a:tabLst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_AlbionicB&amp;W" pitchFamily="34" charset="-5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2970213" algn="ctr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_AlbionicB&amp;W" pitchFamily="34" charset="-52"/>
                <a:ea typeface="Times New Roman" pitchFamily="18" charset="0"/>
              </a:rPr>
              <a:t>Никто из тех, кто первый раз попробует наркотик, не собирается стать наркоманом, считая, что ему хватит силы воли избежать зависимости! 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857232"/>
            <a:ext cx="5429288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357166"/>
            <a:ext cx="5072098" cy="60722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214422"/>
            <a:ext cx="8072494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latin typeface="a_AlgeriusBlw" pitchFamily="82" charset="-52"/>
              </a:rPr>
              <a:t>«Не пейте вина, не отягчайте сердце табачищем, и проживете столько, сколько жил Тициан»</a:t>
            </a:r>
          </a:p>
          <a:p>
            <a:pPr algn="ctr"/>
            <a:endParaRPr lang="ru-RU" sz="1000" dirty="0" smtClean="0">
              <a:latin typeface="a_AlgeriusBlw" pitchFamily="82" charset="-52"/>
            </a:endParaRPr>
          </a:p>
          <a:p>
            <a:r>
              <a:rPr lang="ru-RU" sz="2400" dirty="0" smtClean="0">
                <a:latin typeface="a_AlgeriusBlw" pitchFamily="82" charset="-52"/>
              </a:rPr>
              <a:t>А знаменитый итальянский живописец эпохи Возрождения, прожил 99 лет! </a:t>
            </a:r>
          </a:p>
          <a:p>
            <a:r>
              <a:rPr lang="ru-RU" dirty="0" smtClean="0"/>
              <a:t>					</a:t>
            </a:r>
            <a:r>
              <a:rPr lang="ru-RU" sz="2400" dirty="0" smtClean="0">
                <a:latin typeface="a_AlgeriusBlw" pitchFamily="82" charset="-52"/>
              </a:rPr>
              <a:t>И.П. Павлов</a:t>
            </a:r>
            <a:endParaRPr lang="ru-RU" sz="2400" dirty="0">
              <a:latin typeface="a_AlgeriusBlw" pitchFamily="82" charset="-52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149</TotalTime>
  <Words>215</Words>
  <Application>Microsoft Office PowerPoint</Application>
  <PresentationFormat>Экран (4:3)</PresentationFormat>
  <Paragraphs>62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GMR</cp:lastModifiedBy>
  <cp:revision>20</cp:revision>
  <dcterms:modified xsi:type="dcterms:W3CDTF">2024-12-11T13:39:18Z</dcterms:modified>
</cp:coreProperties>
</file>