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57" r:id="rId5"/>
    <p:sldId id="265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58" r:id="rId15"/>
    <p:sldId id="283" r:id="rId16"/>
    <p:sldId id="266" r:id="rId17"/>
    <p:sldId id="268" r:id="rId18"/>
    <p:sldId id="270" r:id="rId19"/>
    <p:sldId id="269" r:id="rId20"/>
    <p:sldId id="271" r:id="rId21"/>
    <p:sldId id="272" r:id="rId22"/>
    <p:sldId id="273" r:id="rId23"/>
    <p:sldId id="267" r:id="rId24"/>
    <p:sldId id="274" r:id="rId2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73" d="100"/>
          <a:sy n="73" d="100"/>
        </p:scale>
        <p:origin x="8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279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DD3FE5C-685E-40DC-8B47-8DF64F779F51}" type="datetime1">
              <a:rPr lang="ru-RU" smtClean="0"/>
              <a:t>15.02.2023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0AD62A-9EE1-43E3-A7E5-D268F71DF3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52D75A-407D-4103-A02A-5E07FB0FD905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534C2EF-8A97-4DAF-B099-E567883644D6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1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85616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6014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6900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0762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84544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1436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1613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67600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9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64750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10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0251914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5184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32398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70042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2655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15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290454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16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807956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17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8515643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18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720250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837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/>
              <a:t>ПРИМЕЧАНИЕ. Чтобы изменить изображения на этом слайде, выберите рисунок и удалите его. Затем нажмите значок вставки рисунка в заполнителе, чтобы вставить собственное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534C2EF-8A97-4DAF-B099-E567883644D6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55211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21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729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rtlCol="0" anchor="b">
            <a:normAutofit/>
          </a:bodyPr>
          <a:lstStyle>
            <a:lvl1pPr algn="l">
              <a:defRPr sz="4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 rtlCol="0"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DDE378-217F-408E-9F08-1F2C2197986A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B390B6-A938-4A3C-81E6-728DA5F6F5C9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B6574-69C6-4D24-9F36-307D5EE1909D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86FE35-6E1F-4337-8DC1-75284CBAFF98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588FA2-CAE4-491F-91C5-2256E3BFB24E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6B729A-78D4-46ED-B78F-25AAD81A9EA1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2" name="Рисунок 11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48A9C3-BEC6-470C-8939-1BC0DFD13620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0" name="Текст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 hasCustomPrompt="1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noProof="0" dirty="0"/>
              <a:t>Щелкните значок, чтобы добавить фото</a:t>
            </a: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ять рисунк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8" name="Полилиния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9" name="Рисунок 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0" name="Полилиния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1" name="Рисунок 1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4" name="Полилиния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0" name="Полилиния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21" name="Рисунок 2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5B8932-1B2E-4152-972E-5DDDF189815E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ABA02B-48D7-4F45-BDF4-92DC0DAD942C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DC929494-1A30-419E-AF45-4DF2B34B9C72}" type="datetime1">
              <a:rPr lang="ru-RU" noProof="0" smtClean="0"/>
              <a:t>15.02.2023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89D71E3-7D81-4C24-B9D8-6B108755C64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1384" y="987371"/>
            <a:ext cx="8458200" cy="1828800"/>
          </a:xfrm>
        </p:spPr>
        <p:txBody>
          <a:bodyPr rtlCol="0"/>
          <a:lstStyle/>
          <a:p>
            <a:r>
              <a:rPr lang="ru-RU" dirty="0">
                <a:solidFill>
                  <a:schemeClr val="tx2"/>
                </a:solidFill>
              </a:rPr>
              <a:t>«Агрессивное поведение: 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dirty="0">
                <a:solidFill>
                  <a:schemeClr val="tx2"/>
                </a:solidFill>
              </a:rPr>
              <a:t>как помочь ребенку?»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36160" y="3429000"/>
            <a:ext cx="4061048" cy="914400"/>
          </a:xfrm>
        </p:spPr>
        <p:txBody>
          <a:bodyPr rtlCol="0">
            <a:normAutofit/>
          </a:bodyPr>
          <a:lstStyle/>
          <a:p>
            <a:pPr rtl="0"/>
            <a:r>
              <a:rPr lang="ru-RU" dirty="0">
                <a:solidFill>
                  <a:schemeClr val="tx2"/>
                </a:solidFill>
              </a:rPr>
              <a:t>Материал подготовила: </a:t>
            </a:r>
            <a:r>
              <a:rPr lang="ru-RU" dirty="0" err="1">
                <a:solidFill>
                  <a:schemeClr val="tx2"/>
                </a:solidFill>
              </a:rPr>
              <a:t>Янтурина</a:t>
            </a:r>
            <a:r>
              <a:rPr lang="ru-RU" dirty="0">
                <a:solidFill>
                  <a:schemeClr val="tx2"/>
                </a:solidFill>
              </a:rPr>
              <a:t> О.Н.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DCCF48-94F5-4542-A932-2940E783AE21}"/>
              </a:ext>
            </a:extLst>
          </p:cNvPr>
          <p:cNvSpPr txBox="1"/>
          <p:nvPr/>
        </p:nvSpPr>
        <p:spPr>
          <a:xfrm>
            <a:off x="838200" y="188640"/>
            <a:ext cx="10946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общеобразовательное учреждение</a:t>
            </a:r>
          </a:p>
          <a:p>
            <a:pPr algn="ctr"/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«Коррекционная начальная школа-детский сад № 14 «Аленушка»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056D72-BEDA-4BB0-8FC1-8B3ED1A3F1A2}"/>
              </a:ext>
            </a:extLst>
          </p:cNvPr>
          <p:cNvSpPr txBox="1"/>
          <p:nvPr/>
        </p:nvSpPr>
        <p:spPr>
          <a:xfrm>
            <a:off x="5267908" y="60932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Кыштым, 2023</a:t>
            </a: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675499" y="620688"/>
            <a:ext cx="4678302" cy="4464496"/>
          </a:xfrm>
        </p:spPr>
        <p:txBody>
          <a:bodyPr rtlCol="0">
            <a:normAutofit fontScale="92500" lnSpcReduction="10000"/>
          </a:bodyPr>
          <a:lstStyle/>
          <a:p>
            <a:pPr marL="793115" marR="447040" indent="360680" algn="just">
              <a:lnSpc>
                <a:spcPct val="107000"/>
              </a:lnSpc>
              <a:spcAft>
                <a:spcPts val="0"/>
              </a:spcAft>
            </a:pP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способ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реагирования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невозможность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сделать то, что хочется, именно так, как хочется. Источником детской агрессии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могут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быть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ограничения,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индивидуальные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особенности,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подражание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реакции</a:t>
            </a:r>
            <a:r>
              <a:rPr lang="ru-RU" sz="2600" spc="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взрослых</a:t>
            </a:r>
            <a:r>
              <a:rPr lang="ru-RU" sz="2600" spc="-5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или эмоции.</a:t>
            </a:r>
            <a:endParaRPr lang="ru-RU" sz="26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042B115-E3A9-4C91-BB16-DA306BE4FF8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272" r="272"/>
          <a:stretch>
            <a:fillRect/>
          </a:stretch>
        </p:blipFill>
        <p:spPr>
          <a:xfrm>
            <a:off x="1199457" y="1983936"/>
            <a:ext cx="4896544" cy="27697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4F1550C-5ECE-4A81-9449-75D9A5DBF4B1}"/>
              </a:ext>
            </a:extLst>
          </p:cNvPr>
          <p:cNvSpPr txBox="1"/>
          <p:nvPr/>
        </p:nvSpPr>
        <p:spPr>
          <a:xfrm>
            <a:off x="2207568" y="359078"/>
            <a:ext cx="6196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tx2"/>
                </a:solidFill>
                <a:latin typeface="+mj-lt"/>
              </a:rPr>
              <a:t>Детская агрессия </a:t>
            </a:r>
          </a:p>
        </p:txBody>
      </p:sp>
    </p:spTree>
    <p:extLst>
      <p:ext uri="{BB962C8B-B14F-4D97-AF65-F5344CB8AC3E}">
        <p14:creationId xmlns:p14="http://schemas.microsoft.com/office/powerpoint/2010/main" val="23338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816080" y="764704"/>
            <a:ext cx="5184576" cy="4158600"/>
          </a:xfrm>
        </p:spPr>
        <p:txBody>
          <a:bodyPr rtlCol="0">
            <a:norm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  <a:buSzPts val="1200"/>
              <a:tabLst>
                <a:tab pos="598170" algn="l"/>
              </a:tabLst>
            </a:pP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1. если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lang="ru-RU" sz="2400" spc="-1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действия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ограничили</a:t>
            </a:r>
            <a:r>
              <a:rPr lang="ru-RU" sz="2400" spc="-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(к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примеру,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наказали</a:t>
            </a:r>
            <a:r>
              <a:rPr lang="ru-RU" sz="2400" spc="-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ru-RU" sz="2400" spc="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ввели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систему</a:t>
            </a:r>
            <a:r>
              <a:rPr lang="ru-RU" sz="2400" spc="-3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запретов);</a:t>
            </a:r>
          </a:p>
          <a:p>
            <a:pPr lvl="0">
              <a:lnSpc>
                <a:spcPct val="107000"/>
              </a:lnSpc>
              <a:spcAft>
                <a:spcPts val="0"/>
              </a:spcAft>
              <a:buSzPts val="1200"/>
              <a:tabLst>
                <a:tab pos="598170" algn="l"/>
              </a:tabLst>
            </a:pP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2. если</a:t>
            </a:r>
            <a:r>
              <a:rPr lang="ru-RU" sz="2400" spc="-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может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реагировать</a:t>
            </a:r>
            <a:r>
              <a:rPr lang="ru-RU" sz="2400" spc="-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по-другому</a:t>
            </a:r>
            <a:r>
              <a:rPr lang="ru-RU" sz="2400" spc="-2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 силу</a:t>
            </a:r>
            <a:r>
              <a:rPr lang="ru-RU" sz="2400" spc="-3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своего</a:t>
            </a:r>
            <a:r>
              <a:rPr lang="ru-RU" sz="2400" spc="-1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темперамента;</a:t>
            </a:r>
          </a:p>
          <a:p>
            <a:pPr lvl="0">
              <a:lnSpc>
                <a:spcPct val="107000"/>
              </a:lnSpc>
              <a:spcAft>
                <a:spcPts val="0"/>
              </a:spcAft>
              <a:buSzPts val="1200"/>
              <a:tabLst>
                <a:tab pos="598170" algn="l"/>
              </a:tabLst>
            </a:pP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3. если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вокруг</a:t>
            </a:r>
            <a:r>
              <a:rPr lang="ru-RU" sz="2400" spc="-2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него</a:t>
            </a:r>
            <a:r>
              <a:rPr lang="ru-RU" sz="2400" spc="-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все</a:t>
            </a:r>
            <a:r>
              <a:rPr lang="ru-RU" sz="2400" spc="-1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реагируют</a:t>
            </a:r>
            <a:r>
              <a:rPr lang="ru-RU" sz="2400" spc="-15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именно так;</a:t>
            </a:r>
          </a:p>
          <a:p>
            <a:r>
              <a:rPr lang="ru-RU" sz="2400" dirty="0">
                <a:solidFill>
                  <a:schemeClr val="tx2"/>
                </a:solidFill>
                <a:latin typeface="+mj-lt"/>
                <a:ea typeface="Times New Roman" panose="02020603050405020304" pitchFamily="18" charset="0"/>
              </a:rPr>
              <a:t>4. если ребенок сильно разозлен (рассержен, в гневе).</a:t>
            </a:r>
            <a:endParaRPr lang="ru-RU" sz="24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3EEBD4E-FB7A-4BDA-88BB-C29E4B5A108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0430" b="10430"/>
          <a:stretch>
            <a:fillRect/>
          </a:stretch>
        </p:blipFill>
        <p:spPr>
          <a:xfrm>
            <a:off x="1183813" y="1874520"/>
            <a:ext cx="4912188" cy="277861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86D3D17-A707-4388-B6DE-4454D634AE2D}"/>
              </a:ext>
            </a:extLst>
          </p:cNvPr>
          <p:cNvSpPr txBox="1"/>
          <p:nvPr/>
        </p:nvSpPr>
        <p:spPr>
          <a:xfrm>
            <a:off x="479376" y="332656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происходит это по одной из четырех причин:</a:t>
            </a:r>
          </a:p>
        </p:txBody>
      </p:sp>
    </p:spTree>
    <p:extLst>
      <p:ext uri="{BB962C8B-B14F-4D97-AF65-F5344CB8AC3E}">
        <p14:creationId xmlns:p14="http://schemas.microsoft.com/office/powerpoint/2010/main" val="265866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010400" y="1052736"/>
            <a:ext cx="3766120" cy="3387819"/>
          </a:xfrm>
        </p:spPr>
        <p:txBody>
          <a:bodyPr rtlCol="0">
            <a:no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Запрещать и ограничивать ребенка значительно проще, чем искать способы достижения желанной цели.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Ограничения – одна из важных причин агрессии, но далеко не единственная. Бывает, что ребенок «таким» родился.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20C6E1-3B1D-4E6E-98D8-3A07EAC5862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2295" b="12295"/>
          <a:stretch>
            <a:fillRect/>
          </a:stretch>
        </p:blipFill>
        <p:spPr>
          <a:xfrm>
            <a:off x="1159625" y="1916832"/>
            <a:ext cx="4964686" cy="280831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4C196F6-550C-4E52-AD2F-93C6534A9085}"/>
              </a:ext>
            </a:extLst>
          </p:cNvPr>
          <p:cNvSpPr txBox="1"/>
          <p:nvPr/>
        </p:nvSpPr>
        <p:spPr>
          <a:xfrm>
            <a:off x="2207568" y="542294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Ограничения</a:t>
            </a:r>
          </a:p>
        </p:txBody>
      </p:sp>
    </p:spTree>
    <p:extLst>
      <p:ext uri="{BB962C8B-B14F-4D97-AF65-F5344CB8AC3E}">
        <p14:creationId xmlns:p14="http://schemas.microsoft.com/office/powerpoint/2010/main" val="117220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>
                <a:solidFill>
                  <a:schemeClr val="tx2"/>
                </a:solidFill>
              </a:rPr>
              <a:t>Индивидуальные особенности, темперамент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984789" y="1818691"/>
            <a:ext cx="3910137" cy="2983206"/>
          </a:xfrm>
        </p:spPr>
        <p:txBody>
          <a:bodyPr rtlCol="0"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нервной системы ребенка относительно слабо подвержен изменениям в будущем, каким бы ни было воздействие его окружения и воспитания. Холерики, сангвиники, флегматики, меланхолики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989088C-0FB7-4D7B-B86B-C4BF5EFA7FC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2295" b="12295"/>
          <a:stretch>
            <a:fillRect/>
          </a:stretch>
        </p:blipFill>
        <p:spPr>
          <a:xfrm>
            <a:off x="1271463" y="1946767"/>
            <a:ext cx="4821033" cy="272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39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>
                <a:solidFill>
                  <a:schemeClr val="tx2"/>
                </a:solidFill>
              </a:rPr>
              <a:t>Подражание реакции взрослых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010400" y="390643"/>
            <a:ext cx="4343400" cy="3459827"/>
          </a:xfrm>
        </p:spPr>
        <p:txBody>
          <a:bodyPr rtlCol="0">
            <a:no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кто-то из членов семьи повышает голос (орет), ругается, приказывает, обзывает или способен ударить другого взрослого или детей, то ребенок решает: именно так и надо поступать в жизни. Чем чаще ребенок, действуя агрессивно, убеждается в эффективности своего способа добиться желаемого (кулаками, истерикой или обзыванием), тем вероятнее новые вспышки агрессии.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B8DDDB9-FDFD-47E9-AF42-7DC31AB818D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7539" b="7539"/>
          <a:stretch>
            <a:fillRect/>
          </a:stretch>
        </p:blipFill>
        <p:spPr>
          <a:xfrm>
            <a:off x="1199457" y="1983937"/>
            <a:ext cx="4752528" cy="268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7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116632"/>
            <a:ext cx="9829800" cy="1082674"/>
          </a:xfrm>
        </p:spPr>
        <p:txBody>
          <a:bodyPr rtlCol="0"/>
          <a:lstStyle/>
          <a:p>
            <a:r>
              <a:rPr lang="ru-RU" dirty="0">
                <a:solidFill>
                  <a:schemeClr val="tx2"/>
                </a:solidFill>
              </a:rPr>
              <a:t>Эмоции: гнев, злость или раздражение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320136" y="447131"/>
            <a:ext cx="3910136" cy="2992755"/>
          </a:xfrm>
        </p:spPr>
        <p:txBody>
          <a:bodyPr rtlCol="0">
            <a:no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Чаще всего агрессию вызывает такая эмоция, как гнев. Довольно часто гнев понимается как агрессия. Хотя на самом деле гнев необязательно приводит к агрессивному поведению, направленному на того, кто явился источником гнева. Можно разозлиться и сбросить агрессивное напряжение через физическую активность, пинание предметов или крики в пустоту.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4E7B99A-4025-4F38-BED6-598B2793971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7504" b="7504"/>
          <a:stretch>
            <a:fillRect/>
          </a:stretch>
        </p:blipFill>
        <p:spPr>
          <a:xfrm>
            <a:off x="1168353" y="1916832"/>
            <a:ext cx="4927647" cy="278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600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>
                <a:solidFill>
                  <a:schemeClr val="tx2"/>
                </a:solidFill>
              </a:rPr>
              <a:t>Какой бывает детская агрессия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010400" y="1447800"/>
            <a:ext cx="3766120" cy="2992755"/>
          </a:xfrm>
        </p:spPr>
        <p:txBody>
          <a:bodyPr rtlCol="0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Агрессия как способ самоутверждения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Агрессия как способ добиться желаемого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Ситуативная агрессия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 ребенок ведет себя агрессивно: что делать</a:t>
            </a:r>
          </a:p>
          <a:p>
            <a:pPr rtl="0"/>
            <a:endParaRPr lang="ru-RU" sz="1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5CF0848-1156-47AC-9FAB-4FFE4E7C870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5797" b="5797"/>
          <a:stretch>
            <a:fillRect/>
          </a:stretch>
        </p:blipFill>
        <p:spPr>
          <a:xfrm>
            <a:off x="1271464" y="1988840"/>
            <a:ext cx="4675111" cy="264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6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>
                <a:solidFill>
                  <a:schemeClr val="tx2"/>
                </a:solidFill>
              </a:rPr>
              <a:t>Постарайтесь понять причины агрессии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0" y="1828800"/>
            <a:ext cx="9144000" cy="4664074"/>
          </a:xfrm>
        </p:spPr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1: Ребенок не умеет разделять свои переживания и способ их выражения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2: Переживания, возникающие из-за ограничений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Возрастные ограничения.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Семейные ограничения.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Социальные ограничения.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147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>
                <a:solidFill>
                  <a:schemeClr val="tx2"/>
                </a:solidFill>
              </a:rPr>
              <a:t>Постарайтесь понять причины агрессии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0" y="1828800"/>
            <a:ext cx="9144000" cy="4664074"/>
          </a:xfrm>
        </p:spPr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3: Ребенок не умеет выражать свои переживания социально приемлемым способом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4: Ребенок не умеет обращаться за помощью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5: Круг общения ребенка не удовлетворяет его потребностям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6: Накопленные обиды от высказываний или действий взрослых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7: Ребенка не уважают близкие люди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198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1464" y="282352"/>
            <a:ext cx="9396536" cy="663352"/>
          </a:xfrm>
        </p:spPr>
        <p:txBody>
          <a:bodyPr rtlCol="0">
            <a:normAutofit/>
          </a:bodyPr>
          <a:lstStyle/>
          <a:p>
            <a:r>
              <a:rPr lang="ru-RU" sz="3200" dirty="0">
                <a:solidFill>
                  <a:schemeClr val="tx2"/>
                </a:solidFill>
              </a:rPr>
              <a:t>Как справляться с детской агрессией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262517D-6A45-43AA-B5D5-90792B95F3B4}"/>
              </a:ext>
            </a:extLst>
          </p:cNvPr>
          <p:cNvSpPr/>
          <p:nvPr/>
        </p:nvSpPr>
        <p:spPr>
          <a:xfrm>
            <a:off x="2639616" y="945704"/>
            <a:ext cx="69127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	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наблюдайте за ребенком и проявлениями его поведения. Как только заметите напряжение в его действиях, изменение его настроения – постарайтесь найти способ разрядить ситуацию.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Признавайте   право    ребенка    на выражение    агрессии –    но не правоту   ребенка в сложившейся ситуации.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Придумайте для ребенка адекватный способ выражения агрессии, то есть приемлемый в вашей семье. Покричать в ванной, кинуть подушку, ударить стену, порвать газету и т. д.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	В правилах, применяемых в вашей семье, делайте акцент на разрешительной части, а не на запретительной.</a:t>
            </a:r>
          </a:p>
        </p:txBody>
      </p:sp>
    </p:spTree>
    <p:extLst>
      <p:ext uri="{BB962C8B-B14F-4D97-AF65-F5344CB8AC3E}">
        <p14:creationId xmlns:p14="http://schemas.microsoft.com/office/powerpoint/2010/main" val="68434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9DFC715-F586-4863-AB99-98171C9929C0}"/>
              </a:ext>
            </a:extLst>
          </p:cNvPr>
          <p:cNvSpPr/>
          <p:nvPr/>
        </p:nvSpPr>
        <p:spPr>
          <a:xfrm>
            <a:off x="407368" y="370582"/>
            <a:ext cx="101531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Правила, которым необходимо обучить агрессивного ребенка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1D9793E-6B43-47C6-812F-3B39F0FBEE79}"/>
              </a:ext>
            </a:extLst>
          </p:cNvPr>
          <p:cNvSpPr/>
          <p:nvPr/>
        </p:nvSpPr>
        <p:spPr>
          <a:xfrm>
            <a:off x="3048000" y="1268760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•	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Драться нельзя, можно дружить.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Игрушки отбирать нельзя, можно поменять чужую игрушку на свою.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Кататься на горке (качаться на качелях) в одиночку нельзя, можно кататься по очереди.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Пихаться нельзя, можно сказать словами: «Отойди».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Давать сдачи нельзя, можно кричать о помощи: «Спасите, помогите!»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	Доказывать свою правоту кулаками нельзя, можно искать словесные аргументы.</a:t>
            </a:r>
          </a:p>
        </p:txBody>
      </p:sp>
    </p:spTree>
    <p:extLst>
      <p:ext uri="{BB962C8B-B14F-4D97-AF65-F5344CB8AC3E}">
        <p14:creationId xmlns:p14="http://schemas.microsoft.com/office/powerpoint/2010/main" val="3431677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Два рисунка с подписями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ru-RU" dirty="0"/>
              <a:t>Подпись</a:t>
            </a:r>
          </a:p>
        </p:txBody>
      </p:sp>
      <p:pic>
        <p:nvPicPr>
          <p:cNvPr id="3" name="Рисунок 2" descr="Летящие шарики в небе"/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2" r="1502"/>
          <a:stretch>
            <a:fillRect/>
          </a:stretch>
        </p:blipFill>
        <p:spPr/>
      </p:pic>
      <p:sp>
        <p:nvSpPr>
          <p:cNvPr id="5" name="Текст 4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-RU" dirty="0"/>
              <a:t>Подпись</a:t>
            </a:r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id="{2F49FF6C-CC94-4294-A3DD-9BD3AA4F95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86444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Пять рисунков</a:t>
            </a:r>
          </a:p>
        </p:txBody>
      </p:sp>
      <p:pic>
        <p:nvPicPr>
          <p:cNvPr id="10" name="Рисунок 9" descr="Девочка ест чернику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" b="109"/>
          <a:stretch>
            <a:fillRect/>
          </a:stretch>
        </p:blipFill>
        <p:spPr/>
      </p:pic>
      <p:pic>
        <p:nvPicPr>
          <p:cNvPr id="7" name="Рисунок 6" descr="Мальчик и девочка в плащах"/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" b="209"/>
          <a:stretch/>
        </p:blipFill>
        <p:spPr/>
      </p:pic>
      <p:pic>
        <p:nvPicPr>
          <p:cNvPr id="8" name="Рисунок 7" descr="Порезанный арбуз"/>
          <p:cNvPicPr>
            <a:picLocks noGrp="1" noChangeAspect="1"/>
          </p:cNvPicPr>
          <p:nvPr>
            <p:ph type="pic" sz="quarter" idx="16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" r="143"/>
          <a:stretch>
            <a:fillRect/>
          </a:stretch>
        </p:blipFill>
        <p:spPr/>
      </p:pic>
      <p:pic>
        <p:nvPicPr>
          <p:cNvPr id="9" name="Рисунок 8" descr="Девочка в голубом плаще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" r="37"/>
          <a:stretch/>
        </p:blipFill>
        <p:spPr/>
      </p:pic>
      <p:pic>
        <p:nvPicPr>
          <p:cNvPr id="11" name="Рисунок 10" descr="Мальчик в веревочном гамаке"/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" r="3"/>
          <a:stretch/>
        </p:blipFill>
        <p:spPr/>
      </p:pic>
    </p:spTree>
    <p:extLst>
      <p:ext uri="{BB962C8B-B14F-4D97-AF65-F5344CB8AC3E}">
        <p14:creationId xmlns:p14="http://schemas.microsoft.com/office/powerpoint/2010/main" val="80796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заголовок слайда — 2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999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заголовок слайда — 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Агрессия как способ самоутверждения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Агрессия как способ добиться желаемого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Ситуативная агрессия</a:t>
            </a:r>
          </a:p>
          <a:p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 ребенок ведет себя агрессивно: что делать</a:t>
            </a:r>
          </a:p>
        </p:txBody>
      </p:sp>
    </p:spTree>
    <p:extLst>
      <p:ext uri="{BB962C8B-B14F-4D97-AF65-F5344CB8AC3E}">
        <p14:creationId xmlns:p14="http://schemas.microsoft.com/office/powerpoint/2010/main" val="22003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заголовок слайда — 3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773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заголовок слайда — 4</a:t>
            </a:r>
          </a:p>
        </p:txBody>
      </p:sp>
    </p:spTree>
    <p:extLst>
      <p:ext uri="{BB962C8B-B14F-4D97-AF65-F5344CB8AC3E}">
        <p14:creationId xmlns:p14="http://schemas.microsoft.com/office/powerpoint/2010/main" val="309357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501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Три рисунка с подписью</a:t>
            </a:r>
          </a:p>
        </p:txBody>
      </p:sp>
      <p:pic>
        <p:nvPicPr>
          <p:cNvPr id="8" name="Рисунок 7" descr="Две девочки на пляжу"/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9" name="Рисунок 8" descr="Девочка пускает мыльные пузыри"/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ru-RU" dirty="0"/>
              <a:t>Подпись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F2B7C3-4192-415F-A743-D91786A0FC4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/>
          <a:srcRect l="13460" r="13460"/>
          <a:stretch>
            <a:fillRect/>
          </a:stretch>
        </p:blipFill>
        <p:spPr>
          <a:xfrm>
            <a:off x="1221036" y="1268760"/>
            <a:ext cx="4464940" cy="3435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55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заголовок слайда — 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294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Дети-друзья 16 х 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3246688_TF03896101.potx" id="{A3AB8EB1-32C8-42D1-A2F7-9C8024EB1CB7}" vid="{880779B9-4198-47E8-81D9-8281AF4E13F9}"/>
    </a:ext>
  </a:extLst>
</a:theme>
</file>

<file path=ppt/theme/theme2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A15C6C-6BB6-4DB6-B7D6-7F14EAB2CC5C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40262f94-9f35-4ac3-9a90-690165a166b7"/>
    <ds:schemaRef ds:uri="a4f35948-e619-41b3-aa29-22878b09cfd2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 с детьми на школьном дворе, альбом (широкоэкранный формат)</Template>
  <TotalTime>179</TotalTime>
  <Words>795</Words>
  <Application>Microsoft Office PowerPoint</Application>
  <PresentationFormat>Широкоэкранный</PresentationFormat>
  <Paragraphs>96</Paragraphs>
  <Slides>21</Slides>
  <Notes>21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Arial</vt:lpstr>
      <vt:lpstr>Times New Roman</vt:lpstr>
      <vt:lpstr>Дети-друзья 16 х 9</vt:lpstr>
      <vt:lpstr>«Агрессивное поведение:  как помочь ребенку?»</vt:lpstr>
      <vt:lpstr>Презентация PowerPoint</vt:lpstr>
      <vt:lpstr>Презентация PowerPoint</vt:lpstr>
      <vt:lpstr>Презентация PowerPoint</vt:lpstr>
      <vt:lpstr>Индивидуальные особенности, темперамент</vt:lpstr>
      <vt:lpstr>Подражание реакции взрослых</vt:lpstr>
      <vt:lpstr>Эмоции: гнев, злость или раздражение</vt:lpstr>
      <vt:lpstr>Какой бывает детская агрессия</vt:lpstr>
      <vt:lpstr>Постарайтесь понять причины агрессии</vt:lpstr>
      <vt:lpstr>Постарайтесь понять причины агрессии</vt:lpstr>
      <vt:lpstr>Как справляться с детской агрессией</vt:lpstr>
      <vt:lpstr>Презентация PowerPoint</vt:lpstr>
      <vt:lpstr>Два рисунка с подписями</vt:lpstr>
      <vt:lpstr>Пять рисунков</vt:lpstr>
      <vt:lpstr>Добавить заголовок слайда — 2</vt:lpstr>
      <vt:lpstr>Добавить заголовок слайда — 1</vt:lpstr>
      <vt:lpstr>Добавить заголовок слайда — 3</vt:lpstr>
      <vt:lpstr>Добавить заголовок слайда — 4</vt:lpstr>
      <vt:lpstr>Презентация PowerPoint</vt:lpstr>
      <vt:lpstr>Три рисунка с подписью</vt:lpstr>
      <vt:lpstr>Добавить заголовок слайда —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«Агрессивное  поведение: как помочь ребенку?»</dc:title>
  <dc:creator>Марис Янтурин</dc:creator>
  <cp:keywords/>
  <cp:lastModifiedBy>Марис Янтурин</cp:lastModifiedBy>
  <cp:revision>6</cp:revision>
  <dcterms:created xsi:type="dcterms:W3CDTF">2023-02-15T17:03:16Z</dcterms:created>
  <dcterms:modified xsi:type="dcterms:W3CDTF">2023-02-15T20:02:58Z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