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8" r:id="rId2"/>
    <p:sldId id="271" r:id="rId3"/>
    <p:sldId id="272" r:id="rId4"/>
    <p:sldId id="259" r:id="rId5"/>
    <p:sldId id="261" r:id="rId6"/>
    <p:sldId id="262" r:id="rId7"/>
    <p:sldId id="263" r:id="rId8"/>
    <p:sldId id="264" r:id="rId9"/>
    <p:sldId id="268" r:id="rId10"/>
    <p:sldId id="269" r:id="rId11"/>
    <p:sldId id="265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6CE4CB-13CF-4C8F-B2BE-7D62DFB8E86E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DC6D0-1E8A-4599-81A7-A586545C1A5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DC6D0-1E8A-4599-81A7-A586545C1A55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08.04.2024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2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217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109_143706.jpg"/>
          <p:cNvPicPr/>
          <p:nvPr/>
        </p:nvPicPr>
        <p:blipFill>
          <a:blip r:embed="rId3" cstate="print"/>
          <a:srcRect l="41510" t="26529" r="11517" b="11914"/>
          <a:stretch>
            <a:fillRect/>
          </a:stretch>
        </p:blipFill>
        <p:spPr bwMode="auto">
          <a:xfrm rot="5400000">
            <a:off x="1573314" y="2712910"/>
            <a:ext cx="2880320" cy="3312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2339752" y="476672"/>
            <a:ext cx="59046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907704" y="1052736"/>
            <a:ext cx="66442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Авторское дидактическое пособие </a:t>
            </a:r>
            <a:endParaRPr kumimoji="0" lang="ru-RU" sz="32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86644" y="4786322"/>
            <a:ext cx="138121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МБДОУ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/с №1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Миненко Д.Д.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48" y="6143644"/>
            <a:ext cx="8429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ст. Кущевская</a:t>
            </a: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747473" y="1772816"/>
            <a:ext cx="4663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«МАГНИТНЫЙ КУБ»</a:t>
            </a:r>
            <a:endParaRPr lang="ru-RU" sz="32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8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1"/>
      <p:bldP spid="7" grpId="0"/>
      <p:bldP spid="10" grpId="0"/>
      <p:bldP spid="10" grpId="1"/>
      <p:bldP spid="10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643570" y="4857760"/>
            <a:ext cx="3214710" cy="1631216"/>
          </a:xfrm>
          <a:prstGeom prst="rect">
            <a:avLst/>
          </a:prstGeom>
          <a:ln w="28575"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-обеспечивает игровую, познавательную, исследовательскую и творческую активность всех воспитанников.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214290"/>
            <a:ext cx="81439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«Магнитный куб» отвечает всем требованиям ФГОС к предметно-пространственной среде: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1214422"/>
            <a:ext cx="1978875" cy="369332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-информативен;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14414" y="1857364"/>
            <a:ext cx="2928958" cy="923330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dirty="0" err="1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полифункционален</a:t>
            </a: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способствует развитию творчества, воображения.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3000372"/>
            <a:ext cx="3000396" cy="1754326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-пригоден к использованию одновременно группой детей (в том числе с участием взрослого как играющего партнера);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214414" y="5000636"/>
            <a:ext cx="3000396" cy="1477328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-обладает дидактическими свойствами. Несет в себе способы ознакомления с цветом, формой и т. д. ;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643570" y="1142984"/>
            <a:ext cx="3214710" cy="1200329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-является средством художественно-эстетического развития ребенка, приобщает его к миру искусства;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643570" y="2643182"/>
            <a:ext cx="1990801" cy="400110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-вариативный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643570" y="3286124"/>
            <a:ext cx="3214710" cy="1323439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2286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-его структура и содержание доступно детям дошкольного возраста;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 animBg="1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755576" y="4581128"/>
            <a:ext cx="2520280" cy="113745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математические способности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131840" y="5013176"/>
            <a:ext cx="3096344" cy="149749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знания о геометрических фигурах (цвет, форма, величина)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71600" y="1052736"/>
            <a:ext cx="2520280" cy="864096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мыслительные операции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623720" y="1844824"/>
            <a:ext cx="2520280" cy="113745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конструктивные способности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84168" y="4509120"/>
            <a:ext cx="2520280" cy="113745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пространственное воображение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5796136" y="908720"/>
            <a:ext cx="2088232" cy="792088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зрительное восприятие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0" y="2060848"/>
            <a:ext cx="2232248" cy="936104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произвольное внимание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623720" y="3284984"/>
            <a:ext cx="2520280" cy="113745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мелкую моторику пальцев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2771800" y="260648"/>
            <a:ext cx="3168352" cy="720080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ru-RU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сообразительность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0" y="3284984"/>
            <a:ext cx="2520280" cy="1137452"/>
          </a:xfrm>
          <a:prstGeom prst="ellipse">
            <a:avLst/>
          </a:prstGeom>
          <a:ln w="190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умение самостоятельно выполнять задания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843808" y="2492896"/>
            <a:ext cx="3456384" cy="1656184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B05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 помощью дидактических игр «Магнитного куба» можно развивать: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8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800"/>
                            </p:stCondLst>
                            <p:childTnLst>
                              <p:par>
                                <p:cTn id="2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25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37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950"/>
                            </p:stCondLst>
                            <p:childTnLst>
                              <p:par>
                                <p:cTn id="4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950"/>
                            </p:stCondLst>
                            <p:childTnLst>
                              <p:par>
                                <p:cTn id="48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450"/>
                            </p:stCondLst>
                            <p:childTnLst>
                              <p:par>
                                <p:cTn id="5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450"/>
                            </p:stCondLst>
                            <p:childTnLst>
                              <p:par>
                                <p:cTn id="5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250"/>
                            </p:stCondLst>
                            <p:childTnLst>
                              <p:par>
                                <p:cTn id="6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250"/>
                            </p:stCondLst>
                            <p:childTnLst>
                              <p:par>
                                <p:cTn id="7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150"/>
                            </p:stCondLst>
                            <p:childTnLst>
                              <p:par>
                                <p:cTn id="7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7150"/>
                            </p:stCondLst>
                            <p:childTnLst>
                              <p:par>
                                <p:cTn id="81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8850"/>
                            </p:stCondLst>
                            <p:childTnLst>
                              <p:par>
                                <p:cTn id="8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850"/>
                            </p:stCondLst>
                            <p:childTnLst>
                              <p:par>
                                <p:cTn id="92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3100"/>
                            </p:stCondLst>
                            <p:childTnLst>
                              <p:par>
                                <p:cTn id="9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5100"/>
                            </p:stCondLst>
                            <p:childTnLst>
                              <p:par>
                                <p:cTn id="10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6550"/>
                            </p:stCondLst>
                            <p:childTnLst>
                              <p:par>
                                <p:cTn id="11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8550"/>
                            </p:stCondLst>
                            <p:childTnLst>
                              <p:par>
                                <p:cTn id="114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00298" y="214290"/>
            <a:ext cx="34563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«Раскрась рыбку»</a:t>
            </a:r>
          </a:p>
        </p:txBody>
      </p:sp>
      <p:pic>
        <p:nvPicPr>
          <p:cNvPr id="7" name="Рисунок 6" descr="C:\Users\Дом\Desktop\фото\20190118_144114.jpg"/>
          <p:cNvPicPr/>
          <p:nvPr/>
        </p:nvPicPr>
        <p:blipFill>
          <a:blip r:embed="rId4" cstate="print"/>
          <a:srcRect l="10238" r="10238"/>
          <a:stretch>
            <a:fillRect/>
          </a:stretch>
        </p:blipFill>
        <p:spPr bwMode="auto">
          <a:xfrm rot="10800000">
            <a:off x="1571604" y="1643050"/>
            <a:ext cx="1872208" cy="1944216"/>
          </a:xfrm>
          <a:prstGeom prst="rect">
            <a:avLst/>
          </a:prstGeom>
          <a:noFill/>
          <a:ln w="38100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9" name="Рисунок 8" descr="C:\Users\Дом\Desktop\фото\20190118_144228.jpg"/>
          <p:cNvPicPr/>
          <p:nvPr/>
        </p:nvPicPr>
        <p:blipFill>
          <a:blip r:embed="rId5" cstate="print"/>
          <a:srcRect l="17511" r="6110"/>
          <a:stretch>
            <a:fillRect/>
          </a:stretch>
        </p:blipFill>
        <p:spPr bwMode="auto">
          <a:xfrm rot="10800000">
            <a:off x="3857620" y="1643050"/>
            <a:ext cx="1571636" cy="1928826"/>
          </a:xfrm>
          <a:prstGeom prst="rect">
            <a:avLst/>
          </a:prstGeom>
          <a:noFill/>
          <a:ln w="28575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0" name="Рисунок 9" descr="C:\Users\Дом\Desktop\фото\20190118_144155.jpg"/>
          <p:cNvPicPr/>
          <p:nvPr/>
        </p:nvPicPr>
        <p:blipFill>
          <a:blip r:embed="rId6" cstate="print"/>
          <a:srcRect l="7239" r="18552"/>
          <a:stretch>
            <a:fillRect/>
          </a:stretch>
        </p:blipFill>
        <p:spPr bwMode="auto">
          <a:xfrm rot="10800000">
            <a:off x="5786446" y="1714488"/>
            <a:ext cx="1785950" cy="1857388"/>
          </a:xfrm>
          <a:prstGeom prst="rect">
            <a:avLst/>
          </a:prstGeom>
          <a:noFill/>
          <a:ln w="38100">
            <a:solidFill>
              <a:srgbClr val="92D050"/>
            </a:solidFill>
            <a:miter lim="800000"/>
            <a:headEnd/>
            <a:tailEnd/>
          </a:ln>
        </p:spPr>
      </p:pic>
      <p:pic>
        <p:nvPicPr>
          <p:cNvPr id="11" name="Рисунок 10" descr="C:\Users\Дом\Desktop\фото\20190118_152930.jpg"/>
          <p:cNvPicPr/>
          <p:nvPr/>
        </p:nvPicPr>
        <p:blipFill>
          <a:blip r:embed="rId7" cstate="print"/>
          <a:srcRect l="9371" r="6150"/>
          <a:stretch>
            <a:fillRect/>
          </a:stretch>
        </p:blipFill>
        <p:spPr bwMode="auto">
          <a:xfrm rot="5400000">
            <a:off x="4786315" y="4572007"/>
            <a:ext cx="1872206" cy="1872209"/>
          </a:xfrm>
          <a:prstGeom prst="rect">
            <a:avLst/>
          </a:prstGeom>
          <a:noFill/>
          <a:ln w="38100">
            <a:solidFill>
              <a:srgbClr val="FFC000"/>
            </a:solidFill>
            <a:miter lim="800000"/>
            <a:headEnd/>
            <a:tailEnd/>
          </a:ln>
        </p:spPr>
      </p:pic>
      <p:pic>
        <p:nvPicPr>
          <p:cNvPr id="12" name="Рисунок 11" descr="C:\Users\Дом\Desktop\фото\20190118_152659.jpg"/>
          <p:cNvPicPr/>
          <p:nvPr/>
        </p:nvPicPr>
        <p:blipFill>
          <a:blip r:embed="rId8" cstate="print"/>
          <a:srcRect r="4331"/>
          <a:stretch>
            <a:fillRect/>
          </a:stretch>
        </p:blipFill>
        <p:spPr bwMode="auto">
          <a:xfrm rot="5400000">
            <a:off x="6958314" y="4757462"/>
            <a:ext cx="1800200" cy="1429292"/>
          </a:xfrm>
          <a:prstGeom prst="rect">
            <a:avLst/>
          </a:prstGeom>
          <a:noFill/>
          <a:ln w="28575">
            <a:solidFill>
              <a:srgbClr val="FFC000"/>
            </a:solidFill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2428860" y="4000504"/>
            <a:ext cx="358784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«Раскрась варежки» 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571604" y="642918"/>
            <a:ext cx="4958107" cy="85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ь: Учить детей различать геометрические фигуры, формировать навык обследования форм приемом накладывания.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1142976" y="4714884"/>
            <a:ext cx="34289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Продолжать учить детей различать геометрические фигуры, дать понятие о парных предметах (подвести к пониманию того, что парные предметы раскрашиваются одинаково).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6" grpId="0"/>
      <p:bldP spid="10241" grpId="0"/>
      <p:bldP spid="102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857364"/>
            <a:ext cx="33843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prstClr val="black"/>
                </a:solidFill>
              </a:rPr>
              <a:t>        </a:t>
            </a: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«Репка»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5536" y="714356"/>
            <a:ext cx="25971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B0F0"/>
                </a:solidFill>
              </a:rPr>
              <a:t>Д/и «Выше – ниже»</a:t>
            </a:r>
          </a:p>
        </p:txBody>
      </p:sp>
      <p:pic>
        <p:nvPicPr>
          <p:cNvPr id="6" name="Рисунок 5" descr="C:\Users\Дом\Desktop\фото\20190118_143315.jpg"/>
          <p:cNvPicPr/>
          <p:nvPr/>
        </p:nvPicPr>
        <p:blipFill>
          <a:blip r:embed="rId3" cstate="print"/>
          <a:srcRect l="5696" t="10778" r="318" b="13774"/>
          <a:stretch>
            <a:fillRect/>
          </a:stretch>
        </p:blipFill>
        <p:spPr bwMode="auto">
          <a:xfrm rot="10800000">
            <a:off x="1142976" y="4357694"/>
            <a:ext cx="1714512" cy="1571636"/>
          </a:xfrm>
          <a:prstGeom prst="rect">
            <a:avLst/>
          </a:prstGeom>
          <a:ln w="28575"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Дом\Desktop\фото\20190118_143516.jpg"/>
          <p:cNvPicPr/>
          <p:nvPr/>
        </p:nvPicPr>
        <p:blipFill>
          <a:blip r:embed="rId4" cstate="print"/>
          <a:srcRect l="11316"/>
          <a:stretch>
            <a:fillRect/>
          </a:stretch>
        </p:blipFill>
        <p:spPr bwMode="auto">
          <a:xfrm rot="5400000">
            <a:off x="2750331" y="5107793"/>
            <a:ext cx="1785950" cy="1285884"/>
          </a:xfrm>
          <a:prstGeom prst="rect">
            <a:avLst/>
          </a:prstGeom>
          <a:ln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Дом\Desktop\фото\20190118_144952.jpg"/>
          <p:cNvPicPr/>
          <p:nvPr/>
        </p:nvPicPr>
        <p:blipFill>
          <a:blip r:embed="rId5" cstate="print"/>
          <a:srcRect l="43217" r="12696"/>
          <a:stretch>
            <a:fillRect/>
          </a:stretch>
        </p:blipFill>
        <p:spPr bwMode="auto">
          <a:xfrm rot="5400000">
            <a:off x="4964908" y="3536159"/>
            <a:ext cx="1428761" cy="2071702"/>
          </a:xfrm>
          <a:prstGeom prst="rect">
            <a:avLst/>
          </a:prstGeom>
          <a:ln w="28575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C:\Users\Дом\Desktop\фото\20190118_072242.jpg"/>
          <p:cNvPicPr/>
          <p:nvPr/>
        </p:nvPicPr>
        <p:blipFill>
          <a:blip r:embed="rId6" cstate="print"/>
          <a:srcRect l="2632" t="3125" b="3125"/>
          <a:stretch>
            <a:fillRect/>
          </a:stretch>
        </p:blipFill>
        <p:spPr bwMode="auto">
          <a:xfrm>
            <a:off x="6929454" y="4714884"/>
            <a:ext cx="2000232" cy="1500198"/>
          </a:xfrm>
          <a:prstGeom prst="rect">
            <a:avLst/>
          </a:prstGeom>
          <a:ln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2071670" y="0"/>
            <a:ext cx="28803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«Собери бусы»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2071670" y="500042"/>
            <a:ext cx="3143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Учить выкладывать бусы по образцу, развивать чувство ритма.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11" descr="C:\Users\Дом\Desktop\фото\20190118_152341.jpg"/>
          <p:cNvPicPr/>
          <p:nvPr/>
        </p:nvPicPr>
        <p:blipFill>
          <a:blip r:embed="rId7" cstate="print"/>
          <a:srcRect l="12500" r="3125"/>
          <a:stretch>
            <a:fillRect/>
          </a:stretch>
        </p:blipFill>
        <p:spPr bwMode="auto">
          <a:xfrm rot="10800000">
            <a:off x="5357818" y="214290"/>
            <a:ext cx="1444150" cy="135732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3" name="Рисунок 12" descr="C:\Users\Дом\Desktop\фото\20190118_152504.jpg"/>
          <p:cNvPicPr/>
          <p:nvPr/>
        </p:nvPicPr>
        <p:blipFill>
          <a:blip r:embed="rId8" cstate="print"/>
          <a:srcRect l="2883" r="4858"/>
          <a:stretch>
            <a:fillRect/>
          </a:stretch>
        </p:blipFill>
        <p:spPr bwMode="auto">
          <a:xfrm rot="10800000">
            <a:off x="7143768" y="214290"/>
            <a:ext cx="1804190" cy="1500198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1285852" y="2285992"/>
            <a:ext cx="342899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Учить рассказывать сказку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Репка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опираясь на геометрические фигуры,  учить сопоставлять круги большие и маленькие по цвету, использовать в речи слова: впереди, сзади.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143504" y="2214554"/>
            <a:ext cx="400049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Выше 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ниже</a:t>
            </a:r>
            <a:r>
              <a:rPr kumimoji="0" lang="ru-RU" sz="24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2400" b="0" i="0" u="none" strike="noStrike" cap="none" normalizeH="0" baseline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Учить детей сравнивать предметы по высоте и расставлять их в порядке возрастания или в порядке убывания, использовать в речи слова выше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ниже.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8193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025_09285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858016" y="1142984"/>
            <a:ext cx="1800200" cy="136815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28926" y="285728"/>
            <a:ext cx="45365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«Веселые рыбки»</a:t>
            </a:r>
          </a:p>
        </p:txBody>
      </p:sp>
      <p:pic>
        <p:nvPicPr>
          <p:cNvPr id="4" name="Рисунок 3" descr="C:\Users\Дом\Desktop\фото\20190118_151130.jpg"/>
          <p:cNvPicPr/>
          <p:nvPr/>
        </p:nvPicPr>
        <p:blipFill>
          <a:blip r:embed="rId4" cstate="print"/>
          <a:srcRect l="10886" r="11355"/>
          <a:stretch>
            <a:fillRect/>
          </a:stretch>
        </p:blipFill>
        <p:spPr bwMode="auto">
          <a:xfrm rot="5400000">
            <a:off x="1364860" y="2635612"/>
            <a:ext cx="3600400" cy="3472665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5" name="Рисунок 4" descr="C:\Users\Дом\Desktop\фото\20190118_150729.jpg"/>
          <p:cNvPicPr/>
          <p:nvPr/>
        </p:nvPicPr>
        <p:blipFill>
          <a:blip r:embed="rId5" cstate="print"/>
          <a:srcRect l="13814" r="7618"/>
          <a:stretch>
            <a:fillRect/>
          </a:stretch>
        </p:blipFill>
        <p:spPr bwMode="auto">
          <a:xfrm rot="10800000">
            <a:off x="5643570" y="3286124"/>
            <a:ext cx="2970565" cy="283566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857356" y="1000108"/>
            <a:ext cx="421481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Учить детей выбирать нужные фигуры, складывать предметы из геометрических фигур по схеме; учить анализировать.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1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14678" y="214290"/>
            <a:ext cx="372547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«сложи животное»</a:t>
            </a:r>
          </a:p>
        </p:txBody>
      </p:sp>
      <p:pic>
        <p:nvPicPr>
          <p:cNvPr id="6" name="Рисунок 5" descr="C:\Users\Дом\Desktop\фото\20181109_094831.jpg"/>
          <p:cNvPicPr/>
          <p:nvPr/>
        </p:nvPicPr>
        <p:blipFill>
          <a:blip r:embed="rId3" cstate="print"/>
          <a:srcRect l="7904"/>
          <a:stretch>
            <a:fillRect/>
          </a:stretch>
        </p:blipFill>
        <p:spPr bwMode="auto">
          <a:xfrm rot="5400000">
            <a:off x="1598980" y="2115740"/>
            <a:ext cx="2231264" cy="2000264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7" name="Рисунок 6" descr="C:\Users\Дом\Desktop\фото\20190118_151407.jpg"/>
          <p:cNvPicPr/>
          <p:nvPr/>
        </p:nvPicPr>
        <p:blipFill>
          <a:blip r:embed="rId4" cstate="print"/>
          <a:srcRect l="8385" r="1449"/>
          <a:stretch>
            <a:fillRect/>
          </a:stretch>
        </p:blipFill>
        <p:spPr bwMode="auto">
          <a:xfrm rot="5400000">
            <a:off x="4071934" y="2143116"/>
            <a:ext cx="2214578" cy="1928826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8" name="Рисунок 7" descr="C:\Users\Дом\Desktop\фото\20190118_151537.jpg"/>
          <p:cNvPicPr/>
          <p:nvPr/>
        </p:nvPicPr>
        <p:blipFill>
          <a:blip r:embed="rId5" cstate="print"/>
          <a:srcRect l="20435" r="6585"/>
          <a:stretch>
            <a:fillRect/>
          </a:stretch>
        </p:blipFill>
        <p:spPr bwMode="auto">
          <a:xfrm>
            <a:off x="5643570" y="4500570"/>
            <a:ext cx="1857388" cy="185738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9" name="Рисунок 8" descr="C:\Users\Дом\Desktop\фото\20190118_151441.jpg"/>
          <p:cNvPicPr/>
          <p:nvPr/>
        </p:nvPicPr>
        <p:blipFill>
          <a:blip r:embed="rId6" cstate="print"/>
          <a:srcRect l="12224" r="4650"/>
          <a:stretch>
            <a:fillRect/>
          </a:stretch>
        </p:blipFill>
        <p:spPr bwMode="auto">
          <a:xfrm>
            <a:off x="2857488" y="4500570"/>
            <a:ext cx="1870498" cy="1857388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10" name="Рисунок 9" descr="C:\Users\Дом\Desktop\фото\20181109_093013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6465106" y="2107397"/>
            <a:ext cx="2214578" cy="2000264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071670" y="714356"/>
            <a:ext cx="678661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Закреплять умение складывать предметы (заяц, лиса, петух) из геометрических фигур по схеме, ориентироваться в пространстве игрового поля.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14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025_09224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4071934" y="1428736"/>
            <a:ext cx="2000264" cy="192882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3" name="Рисунок 2" descr="C:\Users\Дом\Desktop\фото\20181025_09205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357950" y="1428735"/>
            <a:ext cx="2286016" cy="192882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4" name="Рисунок 3" descr="C:\Users\Дом\Desktop\фото\20181025_091852.jpg"/>
          <p:cNvPicPr/>
          <p:nvPr/>
        </p:nvPicPr>
        <p:blipFill>
          <a:blip r:embed="rId5" cstate="print"/>
          <a:srcRect b="5556"/>
          <a:stretch>
            <a:fillRect/>
          </a:stretch>
        </p:blipFill>
        <p:spPr bwMode="auto">
          <a:xfrm rot="5400000">
            <a:off x="1766003" y="4091857"/>
            <a:ext cx="2489812" cy="1878478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357554" y="214290"/>
            <a:ext cx="295465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«Транспорт»</a:t>
            </a:r>
          </a:p>
        </p:txBody>
      </p:sp>
      <p:pic>
        <p:nvPicPr>
          <p:cNvPr id="6" name="Рисунок 5" descr="C:\Users\Дом\Desktop\фото\20190118_151724.jpg"/>
          <p:cNvPicPr/>
          <p:nvPr/>
        </p:nvPicPr>
        <p:blipFill>
          <a:blip r:embed="rId6" cstate="print"/>
          <a:srcRect l="21892"/>
          <a:stretch>
            <a:fillRect/>
          </a:stretch>
        </p:blipFill>
        <p:spPr bwMode="auto">
          <a:xfrm rot="5400000">
            <a:off x="4929190" y="3714752"/>
            <a:ext cx="2500330" cy="2643206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7" name="Рисунок 6" descr="C:\Users\Дом\Desktop\фото\20190118_151846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863626" y="1493904"/>
            <a:ext cx="1874488" cy="1887028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071670" y="642918"/>
            <a:ext cx="67865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Продолжать учить находить те геометрические фигуры, из которых состоит предмет, и составлять предмет (машина, ракета, корабль).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1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109_072812.jpg"/>
          <p:cNvPicPr/>
          <p:nvPr/>
        </p:nvPicPr>
        <p:blipFill>
          <a:blip r:embed="rId3" cstate="print"/>
          <a:srcRect l="21072" r="21072" b="28875"/>
          <a:stretch>
            <a:fillRect/>
          </a:stretch>
        </p:blipFill>
        <p:spPr bwMode="auto">
          <a:xfrm rot="5400000">
            <a:off x="2250265" y="1821645"/>
            <a:ext cx="2428892" cy="2643206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357422" y="214290"/>
            <a:ext cx="5328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Д/и «Логическая таблица»</a:t>
            </a:r>
          </a:p>
        </p:txBody>
      </p:sp>
      <p:pic>
        <p:nvPicPr>
          <p:cNvPr id="5" name="Рисунок 4" descr="C:\Users\Дом\Desktop\фото\20190118_1439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357686" y="4714884"/>
            <a:ext cx="2340261" cy="1908211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6" name="Рисунок 5" descr="C:\Users\Дом\Desktop\фото\20190118_143756.jpg"/>
          <p:cNvPicPr/>
          <p:nvPr/>
        </p:nvPicPr>
        <p:blipFill>
          <a:blip r:embed="rId5" cstate="print"/>
          <a:srcRect l="9804" r="7843"/>
          <a:stretch>
            <a:fillRect/>
          </a:stretch>
        </p:blipFill>
        <p:spPr bwMode="auto">
          <a:xfrm rot="5400000">
            <a:off x="5893603" y="1893083"/>
            <a:ext cx="2428892" cy="2357454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143108" y="714356"/>
            <a:ext cx="671514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Учить работать с таблицей, находит место геометрической фигуры в таблице; закрепить умение соотносить по цвету и форме геометрические фигуры.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0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109_10023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893339" y="4464851"/>
            <a:ext cx="1785950" cy="1714512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3" name="Рисунок 2" descr="C:\Users\Дом\Desktop\фото\20181109_095343.jpg"/>
          <p:cNvPicPr/>
          <p:nvPr/>
        </p:nvPicPr>
        <p:blipFill>
          <a:blip r:embed="rId4" cstate="print"/>
          <a:srcRect l="12895"/>
          <a:stretch>
            <a:fillRect/>
          </a:stretch>
        </p:blipFill>
        <p:spPr bwMode="auto">
          <a:xfrm rot="10800000">
            <a:off x="2357422" y="1500174"/>
            <a:ext cx="2304258" cy="2448272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000364" y="214290"/>
            <a:ext cx="52782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«Цветные квадраты»</a:t>
            </a:r>
          </a:p>
        </p:txBody>
      </p:sp>
      <p:pic>
        <p:nvPicPr>
          <p:cNvPr id="6" name="Рисунок 5" descr="C:\Users\Дом\Desktop\фото\20190118_150143.jpg"/>
          <p:cNvPicPr/>
          <p:nvPr/>
        </p:nvPicPr>
        <p:blipFill>
          <a:blip r:embed="rId5" cstate="print"/>
          <a:srcRect l="11771"/>
          <a:stretch>
            <a:fillRect/>
          </a:stretch>
        </p:blipFill>
        <p:spPr bwMode="auto">
          <a:xfrm rot="5400000">
            <a:off x="6143636" y="4357694"/>
            <a:ext cx="1714512" cy="1857388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7" name="Рисунок 6" descr="C:\Users\Дом\Desktop\фото\20190118_145728.jpg"/>
          <p:cNvPicPr/>
          <p:nvPr/>
        </p:nvPicPr>
        <p:blipFill>
          <a:blip r:embed="rId6" cstate="print"/>
          <a:srcRect l="21233" r="13388"/>
          <a:stretch>
            <a:fillRect/>
          </a:stretch>
        </p:blipFill>
        <p:spPr bwMode="auto">
          <a:xfrm rot="5400000">
            <a:off x="1714480" y="4429132"/>
            <a:ext cx="1785950" cy="1785950"/>
          </a:xfrm>
          <a:prstGeom prst="rect">
            <a:avLst/>
          </a:prstGeom>
          <a:noFill/>
          <a:ln w="38100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8" name="Рисунок 7" descr="C:\Users\Дом\Desktop\фото\20190118_145805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1428736"/>
            <a:ext cx="3071834" cy="250033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357422" y="642918"/>
            <a:ext cx="678657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Учить создавать из множества квадратов разного цвета единый узор, предмет (дерево, рыбку, кораблик, самолет).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07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143240" y="214290"/>
            <a:ext cx="43924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Д/и «Где чей домик?»</a:t>
            </a:r>
          </a:p>
        </p:txBody>
      </p:sp>
      <p:pic>
        <p:nvPicPr>
          <p:cNvPr id="5" name="Рисунок 4" descr="C:\Users\Дом\Desktop\фото\20190118_144425.jpg"/>
          <p:cNvPicPr/>
          <p:nvPr/>
        </p:nvPicPr>
        <p:blipFill>
          <a:blip r:embed="rId3" cstate="print"/>
          <a:srcRect l="21412" r="14352"/>
          <a:stretch>
            <a:fillRect/>
          </a:stretch>
        </p:blipFill>
        <p:spPr bwMode="auto">
          <a:xfrm rot="5400000">
            <a:off x="5467540" y="1461890"/>
            <a:ext cx="1584176" cy="223224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8" name="Рисунок 7" descr="C:\Users\Дом\Desktop\фото\20190118_144518.jpg"/>
          <p:cNvPicPr/>
          <p:nvPr/>
        </p:nvPicPr>
        <p:blipFill>
          <a:blip r:embed="rId4" cstate="print"/>
          <a:srcRect l="20877" r="3731"/>
          <a:stretch>
            <a:fillRect/>
          </a:stretch>
        </p:blipFill>
        <p:spPr bwMode="auto">
          <a:xfrm rot="5400000">
            <a:off x="1850619" y="1935539"/>
            <a:ext cx="2592287" cy="25788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1" name="Рисунок 10" descr="C:\Users\Дом\Desktop\фото\20190118_144754.jpg"/>
          <p:cNvPicPr/>
          <p:nvPr/>
        </p:nvPicPr>
        <p:blipFill>
          <a:blip r:embed="rId5" cstate="print"/>
          <a:srcRect l="33268" t="2439" r="3678" b="4878"/>
          <a:stretch>
            <a:fillRect/>
          </a:stretch>
        </p:blipFill>
        <p:spPr bwMode="auto">
          <a:xfrm rot="5400000">
            <a:off x="5679575" y="3893061"/>
            <a:ext cx="2664295" cy="273630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571736" y="714356"/>
            <a:ext cx="635798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Цель: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Развивать наблюдательность, внимание, логическое мышление; учить ориентироваться на плоскости.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367895/1f9a4534-695a-4c8e-ba48-65675bcd724d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Рисунок 1" descr="C:\Users\Дом\Desktop\фото\20181109_07221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461972" y="1110400"/>
            <a:ext cx="2520280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C:\Users\Дом\Desktop\фото\20181109_09481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82063" y="1032855"/>
            <a:ext cx="2547990" cy="1910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Users\Дом\Desktop\фото\20181109_09333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816047" y="969979"/>
            <a:ext cx="2616485" cy="1962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C:\Users\Дом\Desktop\фото\20181109_075128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875975" y="4028681"/>
            <a:ext cx="2709218" cy="20859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Дом\Desktop\фото\20181109_07294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3523147" y="4117813"/>
            <a:ext cx="2630183" cy="19726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C:\Users\Дом\Desktop\фото\20181109_093805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6333171" y="4116101"/>
            <a:ext cx="2616485" cy="19623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516</TotalTime>
  <Words>494</Words>
  <Application>Microsoft Office PowerPoint</Application>
  <PresentationFormat>Экран (4:3)</PresentationFormat>
  <Paragraphs>54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Verdana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Дом</dc:creator>
  <cp:lastModifiedBy>Андрей</cp:lastModifiedBy>
  <cp:revision>69</cp:revision>
  <dcterms:created xsi:type="dcterms:W3CDTF">2018-12-16T13:06:43Z</dcterms:created>
  <dcterms:modified xsi:type="dcterms:W3CDTF">2024-04-08T03:39:02Z</dcterms:modified>
</cp:coreProperties>
</file>