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316" r:id="rId2"/>
    <p:sldId id="290" r:id="rId3"/>
    <p:sldId id="292" r:id="rId4"/>
    <p:sldId id="271" r:id="rId5"/>
    <p:sldId id="318" r:id="rId6"/>
    <p:sldId id="273" r:id="rId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00FF"/>
    <a:srgbClr val="007000"/>
    <a:srgbClr val="004200"/>
    <a:srgbClr val="B0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99" autoAdjust="0"/>
    <p:restoredTop sz="94660"/>
  </p:normalViewPr>
  <p:slideViewPr>
    <p:cSldViewPr>
      <p:cViewPr varScale="1">
        <p:scale>
          <a:sx n="110" d="100"/>
          <a:sy n="110" d="100"/>
        </p:scale>
        <p:origin x="132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1872089-289C-4830-A008-9E86BF2223C7}" type="datetimeFigureOut">
              <a:rPr lang="ru-RU"/>
              <a:pPr>
                <a:defRPr/>
              </a:pPr>
              <a:t>29.10.2021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FB7A6F2-0CBA-410C-AB96-E23030D218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16219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0556B-EA45-442F-AE1B-846E4F323B5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6975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09FA5-E751-46BF-8509-EB2BD3417B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7447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5C45C-FE54-497A-8D0C-AF67205FC2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8084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C9E95-4D69-4BAB-BC6F-F0453D77070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496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02FC9-2427-4C5F-BD42-35A4DA99DB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2755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FEB6C-1A0A-498F-886E-56D19C6F93E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3465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62C9D-74F5-4AED-A807-99D02C50C9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506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B903B-1B4B-4870-AE0A-5F70E7BA02C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6116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AD492-6D0F-489D-8CED-7ECD309B3F4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6098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1D366-8DE8-4081-8E83-F43A42D361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2883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67DC2-04F5-4066-9842-8CB44E7E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2540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D98DDE8-147B-4531-9DCB-A6056E7CA4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zbyka.ru/deti/images/stories/mmd.jp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_____Microsoft_Excel_97-20031.xls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/>
              <a:t>Педагогический проект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ru-RU" altLang="ru-RU" b="1" dirty="0" smtClean="0"/>
              <a:t>«Психолого-педагогическое сопровождение детей с синдромом дефицита внимания и </a:t>
            </a:r>
            <a:r>
              <a:rPr lang="ru-RU" altLang="ru-RU" b="1" dirty="0" err="1" smtClean="0"/>
              <a:t>гиперактивностью</a:t>
            </a:r>
            <a:r>
              <a:rPr lang="ru-RU" altLang="ru-RU" b="1" dirty="0" smtClean="0"/>
              <a:t>»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b="1" i="1" dirty="0" smtClean="0"/>
              <a:t>«Норовистые дети похожи на розы –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b="1" i="1" dirty="0" smtClean="0"/>
              <a:t>им нужен особый уход.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b="1" i="1" dirty="0" smtClean="0"/>
              <a:t>И иногда поранишься о шипы,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b="1" i="1" dirty="0" smtClean="0"/>
              <a:t>чтобы увидеть их красоту”.</a:t>
            </a:r>
          </a:p>
          <a:p>
            <a:pPr eaLnBrk="1" hangingPunct="1">
              <a:defRPr/>
            </a:pPr>
            <a:r>
              <a:rPr lang="ru-RU" altLang="ru-RU" dirty="0" smtClean="0"/>
              <a:t>(Мэри Ш. </a:t>
            </a:r>
            <a:r>
              <a:rPr lang="ru-RU" altLang="ru-RU" dirty="0" err="1" smtClean="0"/>
              <a:t>Курчинка</a:t>
            </a:r>
            <a:r>
              <a:rPr lang="ru-RU" altLang="ru-RU" dirty="0" smtClean="0"/>
              <a:t>)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12292" name="Picture 4" descr="Особенности воспитания гиперактивных детей">
            <a:hlinkClick r:id="rId2" tooltip="&quot;Особенности воспитания гиперактивных детей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238" y="4076700"/>
            <a:ext cx="2087562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2400" b="1" u="sng" smtClean="0">
                <a:solidFill>
                  <a:srgbClr val="C00000"/>
                </a:solidFill>
              </a:rPr>
              <a:t>Цели </a:t>
            </a:r>
            <a:r>
              <a:rPr lang="ru-RU" altLang="ru-RU" sz="2400" smtClean="0"/>
              <a:t>: развить и повысить  концентрацию и объем внимания; </a:t>
            </a:r>
            <a:br>
              <a:rPr lang="ru-RU" altLang="ru-RU" sz="2400" smtClean="0"/>
            </a:br>
            <a:r>
              <a:rPr lang="ru-RU" altLang="ru-RU" sz="2400" smtClean="0"/>
              <a:t>развитие способностей планирования своих действий и самоконтроля над ними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altLang="ru-RU" b="1" u="sng" dirty="0" smtClean="0">
                <a:solidFill>
                  <a:srgbClr val="C00000"/>
                </a:solidFill>
              </a:rPr>
              <a:t>Задачи: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sz="2400" dirty="0" smtClean="0"/>
              <a:t>Воспитание </a:t>
            </a:r>
            <a:r>
              <a:rPr lang="ru-RU" sz="2400" dirty="0"/>
              <a:t>уверенности в </a:t>
            </a:r>
            <a:r>
              <a:rPr lang="ru-RU" sz="2400" dirty="0" smtClean="0"/>
              <a:t>себе;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2</a:t>
            </a:r>
            <a:r>
              <a:rPr lang="ru-RU" sz="2400" dirty="0"/>
              <a:t>. Снижение эмоционального напряжения;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3. Развитие приемлемых способов выплескивания отрицательной энергии, снятие отрицательных эмоций;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4. Помощь в снятии страхов;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5. Помощь в преодолении негативных переживаний;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6. Планирование своих действий, управление собственным поведением;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7. Развитие внимания, произвольности;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8. Развитие коммуникативных навыков, навыков взаимодействия в коллективе.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ru-RU" altLang="ru-RU" sz="2000" dirty="0" smtClean="0">
              <a:solidFill>
                <a:srgbClr val="C00000"/>
              </a:solidFill>
            </a:endParaRPr>
          </a:p>
        </p:txBody>
      </p:sp>
      <p:pic>
        <p:nvPicPr>
          <p:cNvPr id="13316" name="Picture 2" descr="http://razvitie-pro.ru/wp-content/uploads/bfi_thumb/-%D0%BA%D0%BD%D0%B8%D0%B3%D0%B0-%D0%B4%D0%BB%D1%8F-%D1%80%D0%BE%D0%B4%D0%B8%D1%82%D0%B5%D0%BB%D1%8F-2yq14j77a5v3hgenubrg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9366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b="1" smtClean="0">
                <a:solidFill>
                  <a:srgbClr val="C00000"/>
                </a:solidFill>
              </a:rPr>
              <a:t> </a:t>
            </a:r>
            <a:br>
              <a:rPr lang="ru-RU" altLang="ru-RU" b="1" smtClean="0">
                <a:solidFill>
                  <a:srgbClr val="C00000"/>
                </a:solidFill>
              </a:rPr>
            </a:br>
            <a:r>
              <a:rPr lang="ru-RU" altLang="ru-RU" b="1" u="sng" smtClean="0">
                <a:solidFill>
                  <a:srgbClr val="C00000"/>
                </a:solidFill>
              </a:rPr>
              <a:t/>
            </a:r>
            <a:br>
              <a:rPr lang="ru-RU" altLang="ru-RU" b="1" u="sng" smtClean="0">
                <a:solidFill>
                  <a:srgbClr val="C00000"/>
                </a:solidFill>
              </a:rPr>
            </a:br>
            <a:r>
              <a:rPr lang="ru-RU" altLang="ru-RU" sz="2400" b="1" u="sng" smtClean="0">
                <a:solidFill>
                  <a:srgbClr val="C00000"/>
                </a:solidFill>
              </a:rPr>
              <a:t>Стратегический план:</a:t>
            </a:r>
            <a:r>
              <a:rPr lang="ru-RU" altLang="ru-RU" sz="2400" b="1" smtClean="0">
                <a:solidFill>
                  <a:srgbClr val="C00000"/>
                </a:solidFill>
              </a:rPr>
              <a:t/>
            </a:r>
            <a:br>
              <a:rPr lang="ru-RU" altLang="ru-RU" sz="2400" b="1" smtClean="0">
                <a:solidFill>
                  <a:srgbClr val="C00000"/>
                </a:solidFill>
              </a:rPr>
            </a:br>
            <a:r>
              <a:rPr lang="ru-RU" altLang="ru-RU" sz="2400" smtClean="0"/>
              <a:t>- консультирование родителей;</a:t>
            </a:r>
            <a:br>
              <a:rPr lang="ru-RU" altLang="ru-RU" sz="2400" smtClean="0"/>
            </a:br>
            <a:r>
              <a:rPr lang="ru-RU" altLang="ru-RU" sz="2400" smtClean="0"/>
              <a:t>– педагогическую и социально-педагогическая </a:t>
            </a:r>
            <a:r>
              <a:rPr lang="ru-RU" altLang="ru-RU" sz="2400" b="1" smtClean="0"/>
              <a:t>работа с ребёнком</a:t>
            </a:r>
            <a:r>
              <a:rPr lang="ru-RU" altLang="ru-RU" sz="2400" smtClean="0"/>
              <a:t>;</a:t>
            </a:r>
            <a:br>
              <a:rPr lang="ru-RU" altLang="ru-RU" sz="2400" smtClean="0"/>
            </a:br>
            <a:r>
              <a:rPr lang="ru-RU" altLang="ru-RU" sz="2400" smtClean="0"/>
              <a:t>– двигательные занятия с ребёнком;</a:t>
            </a:r>
            <a:br>
              <a:rPr lang="ru-RU" altLang="ru-RU" sz="2400" smtClean="0"/>
            </a:br>
            <a:r>
              <a:rPr lang="ru-RU" altLang="ru-RU" sz="2400" smtClean="0"/>
              <a:t>–</a:t>
            </a:r>
            <a:r>
              <a:rPr lang="ru-RU" altLang="ru-RU" sz="2400" b="1" smtClean="0"/>
              <a:t>психологическая помощь</a:t>
            </a:r>
            <a:r>
              <a:rPr lang="ru-RU" altLang="ru-RU" sz="2400" smtClean="0"/>
              <a:t>;</a:t>
            </a:r>
            <a:br>
              <a:rPr lang="ru-RU" altLang="ru-RU" sz="2400" smtClean="0"/>
            </a:br>
            <a:r>
              <a:rPr lang="ru-RU" altLang="ru-RU" sz="2400" smtClean="0"/>
              <a:t>– медикаментозная поддержка.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684213" y="2852738"/>
            <a:ext cx="8020050" cy="3240087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ru-RU" altLang="ru-RU" sz="2400" b="1" u="sng" dirty="0" smtClean="0">
                <a:solidFill>
                  <a:srgbClr val="C00000"/>
                </a:solidFill>
              </a:rPr>
              <a:t>Структурно-функциональная схема коррекционно-педагогического воздействия на двигательную сферу детей с СДВГ</a:t>
            </a:r>
          </a:p>
          <a:p>
            <a:pPr eaLnBrk="1" hangingPunct="1">
              <a:defRPr/>
            </a:pPr>
            <a:r>
              <a:rPr lang="ru-RU" altLang="ru-RU" sz="2400" b="1" i="1" dirty="0" smtClean="0"/>
              <a:t>Целевой блок;</a:t>
            </a:r>
          </a:p>
          <a:p>
            <a:pPr eaLnBrk="1" hangingPunct="1">
              <a:defRPr/>
            </a:pPr>
            <a:r>
              <a:rPr lang="ru-RU" altLang="ru-RU" sz="2400" b="1" i="1" dirty="0" smtClean="0"/>
              <a:t>Диагностический блок;</a:t>
            </a:r>
          </a:p>
          <a:p>
            <a:pPr eaLnBrk="1" hangingPunct="1">
              <a:defRPr/>
            </a:pPr>
            <a:r>
              <a:rPr lang="ru-RU" altLang="ru-RU" sz="2400" b="1" i="1" dirty="0" smtClean="0"/>
              <a:t>Содержательный блок;</a:t>
            </a:r>
          </a:p>
          <a:p>
            <a:pPr eaLnBrk="1" hangingPunct="1">
              <a:defRPr/>
            </a:pPr>
            <a:r>
              <a:rPr lang="ru-RU" altLang="ru-RU" sz="2400" b="1" i="1" dirty="0" smtClean="0"/>
              <a:t>Результативный блок.</a:t>
            </a:r>
            <a:endParaRPr lang="ru-RU" altLang="ru-RU" sz="2400" dirty="0" smtClean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ru-RU" altLang="ru-RU" sz="2400" b="1" u="sng" dirty="0" smtClean="0">
              <a:solidFill>
                <a:srgbClr val="C00000"/>
              </a:solidFill>
            </a:endParaRPr>
          </a:p>
        </p:txBody>
      </p:sp>
      <p:pic>
        <p:nvPicPr>
          <p:cNvPr id="14340" name="Picture 2" descr="http://razvitie-pro.ru/wp-content/uploads/bfi_thumb/-%D0%BA%D0%BD%D0%B8%D0%B3%D0%B0-%D0%B4%D0%BB%D1%8F-%D1%80%D0%BE%D0%B4%D0%B8%D1%82%D0%B5%D0%BB%D1%8F-2yq14j77a5v3hgenubrg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857250"/>
            <a:ext cx="100806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smtClean="0">
                <a:solidFill>
                  <a:srgbClr val="CC0099"/>
                </a:solidFill>
              </a:rPr>
              <a:t>Методические подходы к организации педагогической работы с гиперактивными детьми </a:t>
            </a:r>
            <a:br>
              <a:rPr lang="ru-RU" sz="2400" b="1" smtClean="0">
                <a:solidFill>
                  <a:srgbClr val="CC0099"/>
                </a:solidFill>
              </a:rPr>
            </a:br>
            <a:r>
              <a:rPr lang="ru-RU" sz="2400" b="1" smtClean="0">
                <a:solidFill>
                  <a:srgbClr val="CC0099"/>
                </a:solidFill>
              </a:rPr>
              <a:t>(Е.К. Лютова, Г.Б. Монина)</a:t>
            </a:r>
            <a:endParaRPr lang="ru-RU" sz="2400" smtClean="0"/>
          </a:p>
        </p:txBody>
      </p:sp>
      <p:sp>
        <p:nvSpPr>
          <p:cNvPr id="15363" name="Прямоугольник 4"/>
          <p:cNvSpPr>
            <a:spLocks noChangeArrowheads="1"/>
          </p:cNvSpPr>
          <p:nvPr/>
        </p:nvSpPr>
        <p:spPr bwMode="auto">
          <a:xfrm>
            <a:off x="395288" y="1196975"/>
            <a:ext cx="8569325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1. Рациональная организация режима рабочего дня и деятельности.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2. Тренировка одной функции.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3. Разделение занятия на короткие периоды.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4. Необычность поведения педагога.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5. Ситуация успеха (повышение самооценки).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6. Работа под контролем взрослого.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7. Тактильный контакт.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8. Подготовка ребенка к смене рода деятельности на уроке.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9. Введение правил, инструкций.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10. Поощрения и наказания.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11. Моментальное поощрение ребенка.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12. Учебная нагрузка и переключение внимания на разные виды деятельности с возможностью предоставления ребенку права выбора.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200" b="1" i="1">
                <a:latin typeface="Times New Roman" panose="02020603050405020304" pitchFamily="18" charset="0"/>
              </a:rPr>
              <a:t>13. Хладнокровие педагога.</a:t>
            </a:r>
          </a:p>
        </p:txBody>
      </p:sp>
      <p:pic>
        <p:nvPicPr>
          <p:cNvPr id="15364" name="Picture 2" descr="http://razvitie-pro.ru/wp-content/uploads/bfi_thumb/-%D0%BA%D0%BD%D0%B8%D0%B3%D0%B0-%D0%B4%D0%BB%D1%8F-%D1%80%D0%BE%D0%B4%D0%B8%D1%82%D0%B5%D0%BB%D1%8F-2yq14j77a5v3hgenubrg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484313"/>
            <a:ext cx="10080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762"/>
          </a:xfrm>
        </p:spPr>
        <p:txBody>
          <a:bodyPr/>
          <a:lstStyle/>
          <a:p>
            <a:r>
              <a:rPr lang="ru-RU" altLang="ru-RU" sz="2800" b="1" smtClean="0"/>
              <a:t>Диаграмма выявления уровня двигательной организации, чувства ритма и психических процессов ученика с СДВГ на начало, середину и конец занятий</a:t>
            </a:r>
            <a:r>
              <a:rPr lang="ru-RU" altLang="ru-RU" b="1" smtClean="0"/>
              <a:t>.</a:t>
            </a:r>
            <a:r>
              <a:rPr lang="ru-RU" altLang="ru-RU" smtClean="0"/>
              <a:t/>
            </a:r>
            <a:br>
              <a:rPr lang="ru-RU" altLang="ru-RU" smtClean="0"/>
            </a:br>
            <a:r>
              <a:rPr lang="ru-RU" altLang="ru-RU" smtClean="0"/>
              <a:t> </a:t>
            </a:r>
          </a:p>
        </p:txBody>
      </p:sp>
      <p:graphicFrame>
        <p:nvGraphicFramePr>
          <p:cNvPr id="16387" name="Объект 3"/>
          <p:cNvGraphicFramePr>
            <a:graphicFrameLocks noGrp="1"/>
          </p:cNvGraphicFramePr>
          <p:nvPr>
            <p:ph idx="1"/>
          </p:nvPr>
        </p:nvGraphicFramePr>
        <p:xfrm>
          <a:off x="128588" y="1549400"/>
          <a:ext cx="8815387" cy="502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Диаграмма" r:id="rId4" imgW="8821677" imgH="5029636" progId="Excel.Chart.8">
                  <p:embed/>
                </p:oleObj>
              </mc:Choice>
              <mc:Fallback>
                <p:oleObj name="Диаграмма" r:id="rId4" imgW="8821677" imgH="5029636" progId="Excel.Chart.8">
                  <p:embed/>
                  <p:pic>
                    <p:nvPicPr>
                      <p:cNvPr id="0" name="Объект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8" y="1549400"/>
                        <a:ext cx="8815387" cy="5026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3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3789363"/>
          </a:xfrm>
        </p:spPr>
        <p:txBody>
          <a:bodyPr/>
          <a:lstStyle/>
          <a:p>
            <a:pPr algn="l" eaLnBrk="1" hangingPunct="1"/>
            <a:r>
              <a:rPr lang="ru-RU" altLang="ru-RU" sz="2400" b="1" u="sng" smtClean="0">
                <a:solidFill>
                  <a:srgbClr val="C00000"/>
                </a:solidFill>
              </a:rPr>
              <a:t/>
            </a:r>
            <a:br>
              <a:rPr lang="ru-RU" altLang="ru-RU" sz="2400" b="1" u="sng" smtClean="0">
                <a:solidFill>
                  <a:srgbClr val="C00000"/>
                </a:solidFill>
              </a:rPr>
            </a:br>
            <a:r>
              <a:rPr lang="ru-RU" altLang="ru-RU" sz="2400" b="1" u="sng" smtClean="0">
                <a:solidFill>
                  <a:srgbClr val="C00000"/>
                </a:solidFill>
              </a:rPr>
              <a:t>Приёмы</a:t>
            </a:r>
            <a:r>
              <a:rPr lang="ru-RU" altLang="ru-RU" sz="2400" u="sng" smtClean="0">
                <a:solidFill>
                  <a:srgbClr val="C00000"/>
                </a:solidFill>
              </a:rPr>
              <a:t>:</a:t>
            </a:r>
            <a:r>
              <a:rPr lang="ru-RU" altLang="ru-RU" sz="2400" b="1" smtClean="0"/>
              <a:t> </a:t>
            </a:r>
            <a:br>
              <a:rPr lang="ru-RU" altLang="ru-RU" sz="2400" b="1" smtClean="0"/>
            </a:br>
            <a:r>
              <a:rPr lang="ru-RU" altLang="ru-RU" sz="2400" i="1" smtClean="0"/>
              <a:t>Упражнения с выразительными движениями;</a:t>
            </a:r>
            <a:br>
              <a:rPr lang="ru-RU" altLang="ru-RU" sz="2400" i="1" smtClean="0"/>
            </a:br>
            <a:r>
              <a:rPr lang="ru-RU" altLang="ru-RU" sz="2400" i="1" smtClean="0"/>
              <a:t>Упражнения с выразительными техниками;</a:t>
            </a:r>
            <a:br>
              <a:rPr lang="ru-RU" altLang="ru-RU" sz="2400" i="1" smtClean="0"/>
            </a:br>
            <a:r>
              <a:rPr lang="ru-RU" altLang="ru-RU" sz="2400" i="1" smtClean="0"/>
              <a:t>Телесно-ориентированные упражнения;</a:t>
            </a:r>
            <a:br>
              <a:rPr lang="ru-RU" altLang="ru-RU" sz="2400" i="1" smtClean="0"/>
            </a:br>
            <a:r>
              <a:rPr lang="ru-RU" altLang="ru-RU" sz="2400" i="1" smtClean="0"/>
              <a:t>Игры и упражнения для развития и укрепления мышц кистей рук;</a:t>
            </a:r>
            <a:br>
              <a:rPr lang="ru-RU" altLang="ru-RU" sz="2400" i="1" smtClean="0"/>
            </a:br>
            <a:r>
              <a:rPr lang="ru-RU" altLang="ru-RU" sz="2400" i="1" smtClean="0"/>
              <a:t>Упражнения с элементами расслабления;</a:t>
            </a:r>
            <a:br>
              <a:rPr lang="ru-RU" altLang="ru-RU" sz="2400" i="1" smtClean="0"/>
            </a:br>
            <a:r>
              <a:rPr lang="ru-RU" altLang="ru-RU" sz="2400" i="1" smtClean="0"/>
              <a:t>Музыкально-ритмические движения;</a:t>
            </a:r>
            <a:br>
              <a:rPr lang="ru-RU" altLang="ru-RU" sz="2400" i="1" smtClean="0"/>
            </a:br>
            <a:r>
              <a:rPr lang="ru-RU" altLang="ru-RU" sz="2400" i="1" smtClean="0"/>
              <a:t>Упражнения, направленные на формирование произвольной регуляции;</a:t>
            </a:r>
            <a:br>
              <a:rPr lang="ru-RU" altLang="ru-RU" sz="2400" i="1" smtClean="0"/>
            </a:br>
            <a:r>
              <a:rPr lang="ru-RU" altLang="ru-RU" sz="2400" i="1" smtClean="0"/>
              <a:t>Двигательное творчество.</a:t>
            </a:r>
            <a:r>
              <a:rPr lang="ru-RU" altLang="ru-RU" sz="2400" smtClean="0"/>
              <a:t> </a:t>
            </a:r>
          </a:p>
        </p:txBody>
      </p:sp>
      <p:sp>
        <p:nvSpPr>
          <p:cNvPr id="17411" name="Прямоугольник 4"/>
          <p:cNvSpPr>
            <a:spLocks noChangeArrowheads="1"/>
          </p:cNvSpPr>
          <p:nvPr/>
        </p:nvSpPr>
        <p:spPr bwMode="auto">
          <a:xfrm>
            <a:off x="395288" y="1484313"/>
            <a:ext cx="8280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i="1">
                <a:latin typeface="Times New Roman" panose="02020603050405020304" pitchFamily="18" charset="0"/>
              </a:rPr>
              <a:t> </a:t>
            </a:r>
            <a:endParaRPr lang="ru-RU" altLang="ru-RU">
              <a:latin typeface="Times New Roman" panose="02020603050405020304" pitchFamily="18" charset="0"/>
            </a:endParaRPr>
          </a:p>
        </p:txBody>
      </p:sp>
      <p:pic>
        <p:nvPicPr>
          <p:cNvPr id="17412" name="Picture 2" descr="http://razvitie-pro.ru/wp-content/uploads/bfi_thumb/-%D0%BA%D0%BD%D0%B8%D0%B3%D0%B0-%D0%B4%D0%BB%D1%8F-%D1%80%D0%BE%D0%B4%D0%B8%D1%82%D0%B5%D0%BB%D1%8F-2yq14j77a5v3hgenubrg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604838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Прямоугольник 1"/>
          <p:cNvSpPr>
            <a:spLocks noChangeArrowheads="1"/>
          </p:cNvSpPr>
          <p:nvPr/>
        </p:nvSpPr>
        <p:spPr bwMode="auto">
          <a:xfrm>
            <a:off x="827088" y="4060825"/>
            <a:ext cx="809307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2400" b="1" u="sng">
                <a:solidFill>
                  <a:srgbClr val="C00000"/>
                </a:solidFill>
              </a:rPr>
              <a:t>Вывод: </a:t>
            </a:r>
            <a:r>
              <a:rPr lang="ru-RU" altLang="ru-RU" sz="2400" b="1"/>
              <a:t>гиперактивные дети, как никакие другие требуют со стороны взрослых терпения и участия. Работа с ними должна быть кропотливой и комплексной (родитель, врач, педагог, психолог), т.к. только выработка единой системы требований в образовательном учреждении и семье может помочь адаптироваться таким детям и быть успешными</a:t>
            </a:r>
            <a:r>
              <a:rPr lang="ru-RU" altLang="ru-RU" sz="24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1192</TotalTime>
  <Words>281</Words>
  <Application>Microsoft Office PowerPoint</Application>
  <PresentationFormat>Экран (4:3)</PresentationFormat>
  <Paragraphs>41</Paragraphs>
  <Slides>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Тема Office</vt:lpstr>
      <vt:lpstr>Диаграмма</vt:lpstr>
      <vt:lpstr>Педагогический проект </vt:lpstr>
      <vt:lpstr>Цели : развить и повысить  концентрацию и объем внимания;  развитие способностей планирования своих действий и самоконтроля над ними</vt:lpstr>
      <vt:lpstr>   Стратегический план: - консультирование родителей; – педагогическую и социально-педагогическая работа с ребёнком; – двигательные занятия с ребёнком; –психологическая помощь; – медикаментозная поддержка.</vt:lpstr>
      <vt:lpstr>Методические подходы к организации педагогической работы с гиперактивными детьми  (Е.К. Лютова, Г.Б. Монина)</vt:lpstr>
      <vt:lpstr>Диаграмма выявления уровня двигательной организации, чувства ритма и психических процессов ученика с СДВГ на начало, середину и конец занятий.  </vt:lpstr>
      <vt:lpstr> Приёмы:  Упражнения с выразительными движениями; Упражнения с выразительными техниками; Телесно-ориентированные упражнения; Игры и упражнения для развития и укрепления мышц кистей рук; Упражнения с элементами расслабления; Музыкально-ритмические движения; Упражнения, направленные на формирование произвольной регуляции; Двигательное творчество. 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Вержинская Ольга</cp:lastModifiedBy>
  <cp:revision>71</cp:revision>
  <dcterms:created xsi:type="dcterms:W3CDTF">2013-03-16T20:41:41Z</dcterms:created>
  <dcterms:modified xsi:type="dcterms:W3CDTF">2021-10-29T16:25:15Z</dcterms:modified>
</cp:coreProperties>
</file>