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0" r:id="rId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890" y="94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895575" y="3850041"/>
            <a:ext cx="5084333" cy="923330"/>
            <a:chOff x="1172584" y="1381459"/>
            <a:chExt cx="6779110" cy="692497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1169551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7506" y="1850316"/>
            <a:ext cx="5082989" cy="2309309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023816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879438" y="1856290"/>
            <a:ext cx="5084333" cy="923330"/>
            <a:chOff x="1172584" y="1381459"/>
            <a:chExt cx="6779110" cy="692497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1169551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879438" y="3850106"/>
            <a:ext cx="5084333" cy="923330"/>
            <a:chOff x="1172584" y="1381459"/>
            <a:chExt cx="6779110" cy="692497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1169551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530" y="1606476"/>
            <a:ext cx="5816035" cy="2547621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4437" y="5023089"/>
            <a:ext cx="5801060" cy="2000249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879438" y="1856290"/>
            <a:ext cx="5084333" cy="923330"/>
            <a:chOff x="1172584" y="1381459"/>
            <a:chExt cx="6779110" cy="692497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1169551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514350" y="2987040"/>
            <a:ext cx="2852928" cy="51694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3483863" y="2987040"/>
            <a:ext cx="2852928" cy="51694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8670" y="2987040"/>
            <a:ext cx="2581835" cy="877824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366" y="3930127"/>
            <a:ext cx="2852928" cy="423062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51730" y="2987040"/>
            <a:ext cx="2585466" cy="877824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925824"/>
            <a:ext cx="2849796" cy="423062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879438" y="1856290"/>
            <a:ext cx="5084333" cy="923330"/>
            <a:chOff x="1172584" y="1381459"/>
            <a:chExt cx="6779110" cy="692497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1169551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879438" y="1856290"/>
            <a:ext cx="5084333" cy="923330"/>
            <a:chOff x="1172584" y="1381459"/>
            <a:chExt cx="6779110" cy="692497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1169551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5935" y="2237594"/>
            <a:ext cx="2566862" cy="2515895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001" y="745865"/>
            <a:ext cx="3087500" cy="7422353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5935" y="4805084"/>
            <a:ext cx="2558794" cy="335638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299" y="6225091"/>
            <a:ext cx="5825266" cy="85963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1637844" y="889287"/>
            <a:ext cx="3579117" cy="4797355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6367" y="7099075"/>
            <a:ext cx="5817198" cy="1073149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879438" y="1856290"/>
            <a:ext cx="5084333" cy="923330"/>
            <a:chOff x="1172584" y="1381459"/>
            <a:chExt cx="6779110" cy="692497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1169551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074920" y="745865"/>
            <a:ext cx="1258645" cy="742235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6366" y="1133139"/>
            <a:ext cx="4130938" cy="669842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1333410" y="3994986"/>
            <a:ext cx="7306872" cy="923330"/>
            <a:chOff x="1815339" y="1227570"/>
            <a:chExt cx="5480154" cy="1231106"/>
          </a:xfrm>
        </p:grpSpPr>
        <p:sp>
          <p:nvSpPr>
            <p:cNvPr id="12" name="TextBox 11"/>
            <p:cNvSpPr txBox="1"/>
            <p:nvPr/>
          </p:nvSpPr>
          <p:spPr>
            <a:xfrm>
              <a:off x="4256718" y="1227570"/>
              <a:ext cx="657872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6858000" cy="9144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6368" y="760208"/>
            <a:ext cx="5817197" cy="14056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4436" y="2997797"/>
            <a:ext cx="5809129" cy="51704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0284" y="821525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21525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79448" y="821525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5603" y="1547664"/>
            <a:ext cx="632679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</a:rPr>
              <a:t>Познакомьте детей </a:t>
            </a:r>
          </a:p>
          <a:p>
            <a:pPr algn="ctr"/>
            <a:r>
              <a:rPr lang="ru-RU" sz="5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</a:rPr>
              <a:t>с родным городом</a:t>
            </a:r>
            <a:endParaRPr lang="ru-RU" sz="54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169" y="4122129"/>
            <a:ext cx="5347663" cy="345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877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277" y="323528"/>
            <a:ext cx="640871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2000"/>
            <a:r>
              <a:rPr lang="ru-RU" dirty="0"/>
              <a:t>Чувство Родины у ребенка связывается </a:t>
            </a:r>
            <a:r>
              <a:rPr lang="ru-RU" dirty="0" smtClean="0"/>
              <a:t>с местом</a:t>
            </a:r>
            <a:r>
              <a:rPr lang="ru-RU" dirty="0"/>
              <a:t>, где он родился и </a:t>
            </a:r>
            <a:r>
              <a:rPr lang="ru-RU" dirty="0" smtClean="0"/>
              <a:t>живет.</a:t>
            </a:r>
          </a:p>
          <a:p>
            <a:pPr indent="432000"/>
            <a:r>
              <a:rPr lang="ru-RU" dirty="0" smtClean="0"/>
              <a:t>Дошкольное </a:t>
            </a:r>
            <a:r>
              <a:rPr lang="ru-RU" dirty="0"/>
              <a:t>детство – пора открытий. </a:t>
            </a:r>
            <a:r>
              <a:rPr lang="ru-RU" dirty="0" smtClean="0"/>
              <a:t>Задача взрослых </a:t>
            </a:r>
            <a:r>
              <a:rPr lang="ru-RU" dirty="0"/>
              <a:t>– помочь ребенку делать </a:t>
            </a:r>
            <a:r>
              <a:rPr lang="ru-RU" dirty="0" smtClean="0"/>
              <a:t>открытия, наполнив </a:t>
            </a:r>
            <a:r>
              <a:rPr lang="ru-RU" dirty="0"/>
              <a:t>их воспитывающим </a:t>
            </a:r>
            <a:r>
              <a:rPr lang="ru-RU" dirty="0" smtClean="0"/>
              <a:t>содержанием, которое </a:t>
            </a:r>
            <a:r>
              <a:rPr lang="ru-RU" dirty="0"/>
              <a:t>бы способствовало </a:t>
            </a:r>
            <a:r>
              <a:rPr lang="ru-RU" dirty="0" smtClean="0"/>
              <a:t>формированию нравственных </a:t>
            </a:r>
            <a:r>
              <a:rPr lang="ru-RU" dirty="0"/>
              <a:t>чувств. Открытие Родины </a:t>
            </a:r>
            <a:r>
              <a:rPr lang="ru-RU" dirty="0" smtClean="0"/>
              <a:t>для ребенка </a:t>
            </a:r>
            <a:r>
              <a:rPr lang="ru-RU" dirty="0"/>
              <a:t>осуществляется через знакомство </a:t>
            </a:r>
            <a:r>
              <a:rPr lang="ru-RU" dirty="0" smtClean="0"/>
              <a:t>с ближайшим </a:t>
            </a:r>
            <a:r>
              <a:rPr lang="ru-RU" dirty="0"/>
              <a:t>окружением - это улица и сквер, двор </a:t>
            </a:r>
            <a:r>
              <a:rPr lang="ru-RU" dirty="0" smtClean="0"/>
              <a:t>и детский </a:t>
            </a:r>
            <a:r>
              <a:rPr lang="ru-RU" dirty="0"/>
              <a:t>сад. Родители должны расширить </a:t>
            </a:r>
            <a:r>
              <a:rPr lang="ru-RU" dirty="0" smtClean="0"/>
              <a:t>круг представлений </a:t>
            </a:r>
            <a:r>
              <a:rPr lang="ru-RU" dirty="0"/>
              <a:t>о родном городе, дать </a:t>
            </a:r>
            <a:r>
              <a:rPr lang="ru-RU" dirty="0" smtClean="0"/>
              <a:t>доступные для </a:t>
            </a:r>
            <a:r>
              <a:rPr lang="ru-RU" dirty="0"/>
              <a:t>ребенка исторические </a:t>
            </a:r>
            <a:r>
              <a:rPr lang="ru-RU" dirty="0" smtClean="0"/>
              <a:t>сведения.</a:t>
            </a:r>
          </a:p>
          <a:p>
            <a:pPr indent="432000"/>
            <a:r>
              <a:rPr lang="ru-RU" dirty="0"/>
              <a:t>Р</a:t>
            </a:r>
            <a:r>
              <a:rPr lang="ru-RU" dirty="0" smtClean="0"/>
              <a:t>ебенок </a:t>
            </a:r>
            <a:r>
              <a:rPr lang="ru-RU" dirty="0"/>
              <a:t>способен </a:t>
            </a:r>
            <a:r>
              <a:rPr lang="ru-RU" dirty="0" smtClean="0"/>
              <a:t>усвоить название </a:t>
            </a:r>
            <a:r>
              <a:rPr lang="ru-RU" dirty="0"/>
              <a:t>своей улицы и той, на которой </a:t>
            </a:r>
            <a:r>
              <a:rPr lang="ru-RU" dirty="0" smtClean="0"/>
              <a:t>находится его </a:t>
            </a:r>
            <a:r>
              <a:rPr lang="ru-RU" dirty="0"/>
              <a:t>детский сад. Важно выучить с ребенком </a:t>
            </a:r>
            <a:r>
              <a:rPr lang="ru-RU" dirty="0" smtClean="0"/>
              <a:t>свой домашний </a:t>
            </a:r>
            <a:r>
              <a:rPr lang="ru-RU" dirty="0"/>
              <a:t>адрес. Внимание ребенка </a:t>
            </a:r>
            <a:r>
              <a:rPr lang="ru-RU" dirty="0" smtClean="0"/>
              <a:t>постарше полезно </a:t>
            </a:r>
            <a:r>
              <a:rPr lang="ru-RU" dirty="0"/>
              <a:t>привлечь к тем объектам, </a:t>
            </a:r>
            <a:r>
              <a:rPr lang="ru-RU" dirty="0" smtClean="0"/>
              <a:t>которые расположены </a:t>
            </a:r>
            <a:r>
              <a:rPr lang="ru-RU" dirty="0"/>
              <a:t>на ближайших улицах – </a:t>
            </a:r>
            <a:r>
              <a:rPr lang="ru-RU" dirty="0" smtClean="0"/>
              <a:t>школа, библиотека</a:t>
            </a:r>
            <a:r>
              <a:rPr lang="ru-RU" dirty="0"/>
              <a:t>, почта, завод, магазины и т. </a:t>
            </a:r>
            <a:r>
              <a:rPr lang="ru-RU" dirty="0" smtClean="0"/>
              <a:t>д. Рассказать </a:t>
            </a:r>
            <a:r>
              <a:rPr lang="ru-RU" dirty="0"/>
              <a:t>об их названии, подчеркнуть, что </a:t>
            </a:r>
            <a:r>
              <a:rPr lang="ru-RU" dirty="0" smtClean="0"/>
              <a:t>все это </a:t>
            </a:r>
            <a:r>
              <a:rPr lang="ru-RU" dirty="0"/>
              <a:t>создано для удобства </a:t>
            </a:r>
            <a:r>
              <a:rPr lang="ru-RU" dirty="0" smtClean="0"/>
              <a:t>людей.</a:t>
            </a:r>
          </a:p>
          <a:p>
            <a:pPr indent="432000"/>
            <a:r>
              <a:rPr lang="ru-RU" dirty="0" smtClean="0"/>
              <a:t>Диапазон </a:t>
            </a:r>
            <a:r>
              <a:rPr lang="ru-RU" dirty="0"/>
              <a:t>объектов, с которыми </a:t>
            </a:r>
            <a:r>
              <a:rPr lang="ru-RU" dirty="0" smtClean="0"/>
              <a:t>знакомят старших </a:t>
            </a:r>
            <a:r>
              <a:rPr lang="ru-RU" dirty="0"/>
              <a:t>дошкольников расширяется – </a:t>
            </a:r>
            <a:r>
              <a:rPr lang="ru-RU" dirty="0" smtClean="0"/>
              <a:t>это ближайшие </a:t>
            </a:r>
            <a:r>
              <a:rPr lang="ru-RU" dirty="0"/>
              <a:t>улицы, район в целом и </a:t>
            </a:r>
            <a:r>
              <a:rPr lang="ru-RU" dirty="0" smtClean="0"/>
              <a:t>его достопримечательности</a:t>
            </a:r>
            <a:r>
              <a:rPr lang="ru-RU" dirty="0"/>
              <a:t>. Ребенку </a:t>
            </a:r>
            <a:r>
              <a:rPr lang="ru-RU" dirty="0" smtClean="0"/>
              <a:t>полезно объяснить</a:t>
            </a:r>
            <a:r>
              <a:rPr lang="ru-RU" dirty="0"/>
              <a:t>, в честь кого названы улицы, </a:t>
            </a:r>
            <a:r>
              <a:rPr lang="ru-RU" dirty="0" smtClean="0"/>
              <a:t>почему город</a:t>
            </a:r>
            <a:r>
              <a:rPr lang="ru-RU" dirty="0"/>
              <a:t>, в котором он живет, носит такое название.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070" y="6509837"/>
            <a:ext cx="4495125" cy="252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148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459" y="395536"/>
            <a:ext cx="633670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2000"/>
            <a:r>
              <a:rPr lang="ru-RU" dirty="0"/>
              <a:t>При ознакомлении ребенка с родным </a:t>
            </a:r>
            <a:r>
              <a:rPr lang="ru-RU" dirty="0" smtClean="0"/>
              <a:t>городом необходимо </a:t>
            </a:r>
            <a:r>
              <a:rPr lang="ru-RU" dirty="0"/>
              <a:t>опираться на имеющийся у него опыт, </a:t>
            </a:r>
            <a:r>
              <a:rPr lang="ru-RU" dirty="0" smtClean="0"/>
              <a:t>а также </a:t>
            </a:r>
            <a:r>
              <a:rPr lang="ru-RU" dirty="0"/>
              <a:t>учитывать психологические </a:t>
            </a:r>
            <a:r>
              <a:rPr lang="ru-RU" dirty="0" smtClean="0"/>
              <a:t>особенности дошкольников</a:t>
            </a:r>
            <a:r>
              <a:rPr lang="ru-RU" dirty="0"/>
              <a:t>. Знакомство с родным </a:t>
            </a:r>
            <a:r>
              <a:rPr lang="ru-RU" dirty="0" smtClean="0"/>
              <a:t>городом должно </a:t>
            </a:r>
            <a:r>
              <a:rPr lang="ru-RU" dirty="0"/>
              <a:t>осуществляться на самом главном, </a:t>
            </a:r>
            <a:r>
              <a:rPr lang="ru-RU" dirty="0" smtClean="0"/>
              <a:t>ярком, запоминающемся</a:t>
            </a:r>
            <a:r>
              <a:rPr lang="ru-RU" dirty="0"/>
              <a:t>. И в этом родителям </a:t>
            </a:r>
            <a:r>
              <a:rPr lang="ru-RU" dirty="0" smtClean="0"/>
              <a:t>отводится особая </a:t>
            </a:r>
            <a:r>
              <a:rPr lang="ru-RU" dirty="0"/>
              <a:t>роль, ведь они имеют больше </a:t>
            </a:r>
            <a:r>
              <a:rPr lang="ru-RU" dirty="0" smtClean="0"/>
              <a:t>возможности, чем </a:t>
            </a:r>
            <a:r>
              <a:rPr lang="ru-RU" dirty="0"/>
              <a:t>детский сад, могут поехать с ребенком </a:t>
            </a:r>
            <a:r>
              <a:rPr lang="ru-RU" dirty="0" smtClean="0"/>
              <a:t>на экскурсию </a:t>
            </a:r>
            <a:r>
              <a:rPr lang="ru-RU" dirty="0"/>
              <a:t>в любую, даже отдаленную, </a:t>
            </a:r>
            <a:r>
              <a:rPr lang="ru-RU" dirty="0" smtClean="0"/>
              <a:t>часть города</a:t>
            </a:r>
            <a:r>
              <a:rPr lang="ru-RU" dirty="0"/>
              <a:t>.</a:t>
            </a:r>
          </a:p>
          <a:p>
            <a:pPr indent="432000"/>
            <a:r>
              <a:rPr lang="ru-RU" dirty="0"/>
              <a:t>Сопровождайте рассказ о городе </a:t>
            </a:r>
            <a:r>
              <a:rPr lang="ru-RU" dirty="0" smtClean="0"/>
              <a:t>наглядным материалом</a:t>
            </a:r>
            <a:r>
              <a:rPr lang="ru-RU" dirty="0"/>
              <a:t>: фотографиями, </a:t>
            </a:r>
            <a:r>
              <a:rPr lang="ru-RU" dirty="0" smtClean="0"/>
              <a:t>репродукциями, слайдами</a:t>
            </a:r>
            <a:r>
              <a:rPr lang="ru-RU" dirty="0"/>
              <a:t>, схемами, рисунками и др.</a:t>
            </a:r>
          </a:p>
          <a:p>
            <a:pPr indent="432000"/>
            <a:r>
              <a:rPr lang="ru-RU" dirty="0"/>
              <a:t>Обращайтесь к детям с вопросом в </a:t>
            </a:r>
            <a:r>
              <a:rPr lang="ru-RU" dirty="0" smtClean="0"/>
              <a:t>процессе рассказа</a:t>
            </a:r>
            <a:r>
              <a:rPr lang="ru-RU" dirty="0"/>
              <a:t>, чтобы активизировать их </a:t>
            </a:r>
            <a:r>
              <a:rPr lang="ru-RU" dirty="0" smtClean="0"/>
              <a:t>внимание, вызвать </a:t>
            </a:r>
            <a:r>
              <a:rPr lang="ru-RU" dirty="0"/>
              <a:t>стремление что-то узнать </a:t>
            </a:r>
            <a:r>
              <a:rPr lang="ru-RU" dirty="0" smtClean="0"/>
              <a:t>самостоятельно, попробовать </a:t>
            </a:r>
            <a:r>
              <a:rPr lang="ru-RU" dirty="0"/>
              <a:t>о чем-то догадаться самому (</a:t>
            </a:r>
            <a:r>
              <a:rPr lang="ru-RU" dirty="0" smtClean="0"/>
              <a:t>можно спросить</a:t>
            </a:r>
            <a:r>
              <a:rPr lang="ru-RU" dirty="0"/>
              <a:t>: «Как вы думаете, почему именно на </a:t>
            </a:r>
            <a:r>
              <a:rPr lang="ru-RU" dirty="0" smtClean="0"/>
              <a:t>этом месте </a:t>
            </a:r>
            <a:r>
              <a:rPr lang="ru-RU" dirty="0"/>
              <a:t>люди решили построить город? Откуда </a:t>
            </a:r>
            <a:r>
              <a:rPr lang="ru-RU" dirty="0" smtClean="0"/>
              <a:t>такое название</a:t>
            </a:r>
            <a:r>
              <a:rPr lang="ru-RU" dirty="0"/>
              <a:t>? Что оно может обозначать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9" y="5364088"/>
            <a:ext cx="3065055" cy="204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835" y="6769525"/>
            <a:ext cx="3054304" cy="2290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468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4664" y="93851"/>
            <a:ext cx="61926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2000"/>
            <a:r>
              <a:rPr lang="ru-RU" dirty="0"/>
              <a:t>Не называйте дат: они затрудняют восприятие материала. </a:t>
            </a:r>
            <a:r>
              <a:rPr lang="ru-RU" dirty="0" smtClean="0"/>
              <a:t>Используйте </a:t>
            </a:r>
            <a:r>
              <a:rPr lang="ru-RU" dirty="0"/>
              <a:t>такие выражения: «Это было очень давно, когда ваши бабушки и дедушки были такими же маленькими, как вы»; или «Это было очень – очень – очень давно, когда ваших мам, бабушек и дедушек ещё не было на свете». </a:t>
            </a:r>
            <a:endParaRPr lang="ru-RU" dirty="0" smtClean="0"/>
          </a:p>
          <a:p>
            <a:pPr indent="432000"/>
            <a:r>
              <a:rPr lang="ru-RU" dirty="0" smtClean="0"/>
              <a:t>Используйте </a:t>
            </a:r>
            <a:r>
              <a:rPr lang="ru-RU" dirty="0"/>
              <a:t>доступную детям лексику, значение незнакомых слов объясняйте; не употребляйте специальной терминологии, не перегружайте рассказ сложными грамматическими конструкциями. </a:t>
            </a:r>
            <a:endParaRPr lang="ru-RU" dirty="0" smtClean="0"/>
          </a:p>
          <a:p>
            <a:pPr indent="432000"/>
            <a:r>
              <a:rPr lang="ru-RU" dirty="0" smtClean="0"/>
              <a:t>Воспитывать </a:t>
            </a:r>
            <a:r>
              <a:rPr lang="ru-RU" dirty="0"/>
              <a:t>любовь к родному городу – значит связывать весь воспитательный процесс с окружающей жизнью, ближайшими и доступными объектами. </a:t>
            </a:r>
            <a:endParaRPr lang="ru-RU" dirty="0" smtClean="0"/>
          </a:p>
          <a:p>
            <a:pPr indent="432000"/>
            <a:r>
              <a:rPr lang="ru-RU" dirty="0" err="1" smtClean="0"/>
              <a:t>В.А.Сухомлинский</a:t>
            </a:r>
            <a:r>
              <a:rPr lang="ru-RU" dirty="0" smtClean="0"/>
              <a:t> </a:t>
            </a:r>
            <a:r>
              <a:rPr lang="ru-RU" dirty="0"/>
              <a:t>говорил: «Красота родного края – это источник любви к Родине….. Пусть ребенок чувствует красоту и восторгается ею, пусть в его сердце и памяти навсегда сохранятся образы, в которых воплощается Родина».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7020272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574" y="5004048"/>
            <a:ext cx="3779508" cy="2582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8860" y="8805446"/>
            <a:ext cx="38901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*ссылка на дополнительную информацию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162142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2656" y="322107"/>
            <a:ext cx="6192688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Развивающие игры для детей старшего </a:t>
            </a: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дошкольного возраста.</a:t>
            </a:r>
          </a:p>
          <a:p>
            <a:pPr indent="432000"/>
            <a:endParaRPr lang="ru-RU" b="1" u="sng" dirty="0" smtClean="0"/>
          </a:p>
          <a:p>
            <a:pPr indent="432000"/>
            <a:r>
              <a:rPr lang="ru-RU" b="1" u="sng" dirty="0" smtClean="0"/>
              <a:t>Игра </a:t>
            </a:r>
            <a:r>
              <a:rPr lang="ru-RU" b="1" u="sng" dirty="0"/>
              <a:t>«Кто подберёт больше </a:t>
            </a:r>
            <a:r>
              <a:rPr lang="ru-RU" b="1" u="sng" dirty="0" smtClean="0"/>
              <a:t>слов»</a:t>
            </a:r>
          </a:p>
          <a:p>
            <a:pPr indent="432000"/>
            <a:r>
              <a:rPr lang="ru-RU" dirty="0" smtClean="0"/>
              <a:t>Цель</a:t>
            </a:r>
            <a:r>
              <a:rPr lang="ru-RU" dirty="0"/>
              <a:t>: Формировать быструю реакцию на слово,</a:t>
            </a:r>
          </a:p>
          <a:p>
            <a:r>
              <a:rPr lang="ru-RU" dirty="0"/>
              <a:t>развивать умение подбирать подходящие по смыслу</a:t>
            </a:r>
          </a:p>
          <a:p>
            <a:r>
              <a:rPr lang="ru-RU" dirty="0"/>
              <a:t>слова к памятным местам </a:t>
            </a:r>
            <a:r>
              <a:rPr lang="ru-RU" dirty="0" smtClean="0"/>
              <a:t>Челябинска.</a:t>
            </a:r>
          </a:p>
          <a:p>
            <a:pPr indent="432000"/>
            <a:r>
              <a:rPr lang="ru-RU" dirty="0" smtClean="0"/>
              <a:t>Ход </a:t>
            </a:r>
            <a:r>
              <a:rPr lang="ru-RU" dirty="0"/>
              <a:t>игры: Взрослый называет существительное </a:t>
            </a:r>
            <a:r>
              <a:rPr lang="ru-RU" dirty="0" smtClean="0"/>
              <a:t>– дети </a:t>
            </a:r>
            <a:r>
              <a:rPr lang="ru-RU" dirty="0"/>
              <a:t>подбирают подходящие по </a:t>
            </a:r>
            <a:r>
              <a:rPr lang="ru-RU" dirty="0" smtClean="0"/>
              <a:t>смыслу определения прилагательные</a:t>
            </a:r>
            <a:r>
              <a:rPr lang="ru-RU" dirty="0"/>
              <a:t>. Например, </a:t>
            </a:r>
            <a:r>
              <a:rPr lang="ru-RU" dirty="0" smtClean="0"/>
              <a:t>Новосибирск </a:t>
            </a:r>
            <a:r>
              <a:rPr lang="ru-RU" dirty="0"/>
              <a:t>(красивый, </a:t>
            </a:r>
            <a:r>
              <a:rPr lang="ru-RU" dirty="0" smtClean="0"/>
              <a:t>большой</a:t>
            </a:r>
            <a:r>
              <a:rPr lang="ru-RU" dirty="0"/>
              <a:t>, любимый и т. д.); мемориал какой? река</a:t>
            </a:r>
          </a:p>
          <a:p>
            <a:r>
              <a:rPr lang="ru-RU" dirty="0"/>
              <a:t>Миасс какая? Городской парк какой? И т.д.</a:t>
            </a:r>
          </a:p>
          <a:p>
            <a:pPr indent="432000"/>
            <a:endParaRPr lang="ru-RU" b="1" u="sng" dirty="0" smtClean="0"/>
          </a:p>
          <a:p>
            <a:pPr indent="432000"/>
            <a:r>
              <a:rPr lang="ru-RU" b="1" u="sng" dirty="0" smtClean="0"/>
              <a:t>Игровое </a:t>
            </a:r>
            <a:r>
              <a:rPr lang="ru-RU" b="1" u="sng" dirty="0"/>
              <a:t>упражнение «</a:t>
            </a:r>
            <a:r>
              <a:rPr lang="ru-RU" b="1" u="sng" dirty="0" smtClean="0"/>
              <a:t>Продолжи»</a:t>
            </a:r>
          </a:p>
          <a:p>
            <a:pPr indent="432000"/>
            <a:r>
              <a:rPr lang="ru-RU" dirty="0" smtClean="0"/>
              <a:t>Цель</a:t>
            </a:r>
            <a:r>
              <a:rPr lang="ru-RU" dirty="0"/>
              <a:t>: Формировать умение быстро </a:t>
            </a:r>
            <a:r>
              <a:rPr lang="ru-RU" dirty="0" smtClean="0"/>
              <a:t>схватывать смысл </a:t>
            </a:r>
            <a:r>
              <a:rPr lang="ru-RU" dirty="0"/>
              <a:t>услышанного, запоминать </a:t>
            </a:r>
            <a:r>
              <a:rPr lang="ru-RU" dirty="0" smtClean="0"/>
              <a:t>составлять высказывание</a:t>
            </a:r>
            <a:r>
              <a:rPr lang="ru-RU" dirty="0"/>
              <a:t>; закреплять знания </a:t>
            </a:r>
            <a:r>
              <a:rPr lang="ru-RU" dirty="0" smtClean="0"/>
              <a:t>о достопримечательностях Новосибирска</a:t>
            </a:r>
            <a:r>
              <a:rPr lang="ru-RU" dirty="0"/>
              <a:t>.</a:t>
            </a:r>
          </a:p>
          <a:p>
            <a:r>
              <a:rPr lang="ru-RU" dirty="0"/>
              <a:t>Примерные фразы для продолжения: - Наш город</a:t>
            </a:r>
          </a:p>
          <a:p>
            <a:r>
              <a:rPr lang="ru-RU" dirty="0"/>
              <a:t>называется…. - Жителей нашего города называют…..-</a:t>
            </a:r>
          </a:p>
          <a:p>
            <a:r>
              <a:rPr lang="ru-RU" dirty="0"/>
              <a:t>В краеведческом музее много…- В нашем городе есть…</a:t>
            </a:r>
          </a:p>
          <a:p>
            <a:r>
              <a:rPr lang="ru-RU" dirty="0"/>
              <a:t>- Я люблю свой город за то, что он…</a:t>
            </a:r>
          </a:p>
          <a:p>
            <a:pPr indent="432000"/>
            <a:endParaRPr lang="ru-RU" b="1" u="sng" dirty="0" smtClean="0"/>
          </a:p>
          <a:p>
            <a:pPr indent="432000"/>
            <a:r>
              <a:rPr lang="ru-RU" b="1" u="sng" dirty="0" smtClean="0"/>
              <a:t>Игра </a:t>
            </a:r>
            <a:r>
              <a:rPr lang="ru-RU" b="1" u="sng" dirty="0"/>
              <a:t>«Найди </a:t>
            </a:r>
            <a:r>
              <a:rPr lang="ru-RU" b="1" u="sng" dirty="0" smtClean="0"/>
              <a:t>отличия»</a:t>
            </a:r>
          </a:p>
          <a:p>
            <a:pPr indent="432000"/>
            <a:r>
              <a:rPr lang="ru-RU" dirty="0" smtClean="0"/>
              <a:t>Цель</a:t>
            </a:r>
            <a:r>
              <a:rPr lang="ru-RU" dirty="0"/>
              <a:t>: Учить сравнивать характерные особенности</a:t>
            </a:r>
          </a:p>
          <a:p>
            <a:r>
              <a:rPr lang="ru-RU" dirty="0"/>
              <a:t>старого и современного города, развивать мышление и</a:t>
            </a:r>
          </a:p>
          <a:p>
            <a:r>
              <a:rPr lang="ru-RU" dirty="0"/>
              <a:t>речь, закреплять знания о родном городе, воспитывать</a:t>
            </a:r>
          </a:p>
          <a:p>
            <a:r>
              <a:rPr lang="ru-RU" dirty="0"/>
              <a:t>интерес к его настоящему и прошлому.</a:t>
            </a:r>
          </a:p>
          <a:p>
            <a:pPr indent="432000"/>
            <a:r>
              <a:rPr lang="ru-RU" dirty="0"/>
              <a:t>Ход игры: Взрослый предлагает сравнить жителей</a:t>
            </a:r>
          </a:p>
          <a:p>
            <a:r>
              <a:rPr lang="ru-RU" dirty="0"/>
              <a:t>старого и современного города: как выглядели и</a:t>
            </a:r>
          </a:p>
          <a:p>
            <a:r>
              <a:rPr lang="ru-RU" dirty="0"/>
              <a:t>одевались; как и где работали мужчины; как и где</a:t>
            </a:r>
          </a:p>
          <a:p>
            <a:r>
              <a:rPr lang="ru-RU" dirty="0"/>
              <a:t>работали женщины; во что играли дети; старинные</a:t>
            </a:r>
          </a:p>
          <a:p>
            <a:r>
              <a:rPr lang="ru-RU" dirty="0"/>
              <a:t>улицы и современные и др.</a:t>
            </a:r>
          </a:p>
        </p:txBody>
      </p:sp>
    </p:spTree>
    <p:extLst>
      <p:ext uri="{BB962C8B-B14F-4D97-AF65-F5344CB8AC3E}">
        <p14:creationId xmlns:p14="http://schemas.microsoft.com/office/powerpoint/2010/main" val="27895176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180</TotalTime>
  <Words>687</Words>
  <Application>Microsoft Office PowerPoint</Application>
  <PresentationFormat>Экран (4:3)</PresentationFormat>
  <Paragraphs>41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Твердый переплет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Professional</dc:creator>
  <cp:lastModifiedBy>User Windows</cp:lastModifiedBy>
  <cp:revision>6</cp:revision>
  <dcterms:created xsi:type="dcterms:W3CDTF">2023-12-03T12:41:56Z</dcterms:created>
  <dcterms:modified xsi:type="dcterms:W3CDTF">2024-01-03T12:21:26Z</dcterms:modified>
</cp:coreProperties>
</file>