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0" r:id="rId1"/>
    <p:sldMasterId id="2147484152" r:id="rId2"/>
  </p:sldMasterIdLst>
  <p:notesMasterIdLst>
    <p:notesMasterId r:id="rId137"/>
  </p:notesMasterIdLst>
  <p:sldIdLst>
    <p:sldId id="257" r:id="rId3"/>
    <p:sldId id="256" r:id="rId4"/>
    <p:sldId id="278" r:id="rId5"/>
    <p:sldId id="279" r:id="rId6"/>
    <p:sldId id="276" r:id="rId7"/>
    <p:sldId id="323" r:id="rId8"/>
    <p:sldId id="324" r:id="rId9"/>
    <p:sldId id="325" r:id="rId10"/>
    <p:sldId id="326" r:id="rId11"/>
    <p:sldId id="258" r:id="rId12"/>
    <p:sldId id="290" r:id="rId13"/>
    <p:sldId id="363" r:id="rId14"/>
    <p:sldId id="369" r:id="rId15"/>
    <p:sldId id="364" r:id="rId16"/>
    <p:sldId id="365" r:id="rId17"/>
    <p:sldId id="366" r:id="rId18"/>
    <p:sldId id="367" r:id="rId19"/>
    <p:sldId id="372" r:id="rId20"/>
    <p:sldId id="368" r:id="rId21"/>
    <p:sldId id="370" r:id="rId22"/>
    <p:sldId id="371" r:id="rId23"/>
    <p:sldId id="373" r:id="rId24"/>
    <p:sldId id="374" r:id="rId25"/>
    <p:sldId id="375" r:id="rId26"/>
    <p:sldId id="376" r:id="rId27"/>
    <p:sldId id="377" r:id="rId28"/>
    <p:sldId id="378" r:id="rId29"/>
    <p:sldId id="379" r:id="rId30"/>
    <p:sldId id="380" r:id="rId31"/>
    <p:sldId id="381" r:id="rId32"/>
    <p:sldId id="382" r:id="rId33"/>
    <p:sldId id="383" r:id="rId34"/>
    <p:sldId id="384" r:id="rId35"/>
    <p:sldId id="387" r:id="rId36"/>
    <p:sldId id="388" r:id="rId37"/>
    <p:sldId id="409" r:id="rId38"/>
    <p:sldId id="410" r:id="rId39"/>
    <p:sldId id="411" r:id="rId40"/>
    <p:sldId id="415" r:id="rId41"/>
    <p:sldId id="412" r:id="rId42"/>
    <p:sldId id="413" r:id="rId43"/>
    <p:sldId id="416" r:id="rId44"/>
    <p:sldId id="385" r:id="rId45"/>
    <p:sldId id="386" r:id="rId46"/>
    <p:sldId id="389" r:id="rId47"/>
    <p:sldId id="390" r:id="rId48"/>
    <p:sldId id="294" r:id="rId49"/>
    <p:sldId id="417" r:id="rId50"/>
    <p:sldId id="418" r:id="rId51"/>
    <p:sldId id="419" r:id="rId52"/>
    <p:sldId id="420" r:id="rId53"/>
    <p:sldId id="403" r:id="rId54"/>
    <p:sldId id="421" r:id="rId55"/>
    <p:sldId id="422" r:id="rId56"/>
    <p:sldId id="404" r:id="rId57"/>
    <p:sldId id="405" r:id="rId58"/>
    <p:sldId id="406" r:id="rId59"/>
    <p:sldId id="407" r:id="rId60"/>
    <p:sldId id="408" r:id="rId61"/>
    <p:sldId id="296" r:id="rId62"/>
    <p:sldId id="298" r:id="rId63"/>
    <p:sldId id="308" r:id="rId64"/>
    <p:sldId id="312" r:id="rId65"/>
    <p:sldId id="259" r:id="rId66"/>
    <p:sldId id="260" r:id="rId67"/>
    <p:sldId id="261" r:id="rId68"/>
    <p:sldId id="262" r:id="rId69"/>
    <p:sldId id="280" r:id="rId70"/>
    <p:sldId id="284" r:id="rId71"/>
    <p:sldId id="283" r:id="rId72"/>
    <p:sldId id="282" r:id="rId73"/>
    <p:sldId id="391" r:id="rId74"/>
    <p:sldId id="392" r:id="rId75"/>
    <p:sldId id="393" r:id="rId76"/>
    <p:sldId id="394" r:id="rId77"/>
    <p:sldId id="395" r:id="rId78"/>
    <p:sldId id="396" r:id="rId79"/>
    <p:sldId id="263" r:id="rId80"/>
    <p:sldId id="347" r:id="rId81"/>
    <p:sldId id="348" r:id="rId82"/>
    <p:sldId id="349" r:id="rId83"/>
    <p:sldId id="350" r:id="rId84"/>
    <p:sldId id="264" r:id="rId85"/>
    <p:sldId id="327" r:id="rId86"/>
    <p:sldId id="328" r:id="rId87"/>
    <p:sldId id="329" r:id="rId88"/>
    <p:sldId id="330" r:id="rId89"/>
    <p:sldId id="331" r:id="rId90"/>
    <p:sldId id="332" r:id="rId91"/>
    <p:sldId id="333" r:id="rId92"/>
    <p:sldId id="334" r:id="rId93"/>
    <p:sldId id="335" r:id="rId94"/>
    <p:sldId id="336" r:id="rId95"/>
    <p:sldId id="337" r:id="rId96"/>
    <p:sldId id="338" r:id="rId97"/>
    <p:sldId id="340" r:id="rId98"/>
    <p:sldId id="341" r:id="rId99"/>
    <p:sldId id="346" r:id="rId100"/>
    <p:sldId id="342" r:id="rId101"/>
    <p:sldId id="362" r:id="rId102"/>
    <p:sldId id="343" r:id="rId103"/>
    <p:sldId id="344" r:id="rId104"/>
    <p:sldId id="345" r:id="rId105"/>
    <p:sldId id="351" r:id="rId106"/>
    <p:sldId id="352" r:id="rId107"/>
    <p:sldId id="353" r:id="rId108"/>
    <p:sldId id="354" r:id="rId109"/>
    <p:sldId id="355" r:id="rId110"/>
    <p:sldId id="356" r:id="rId111"/>
    <p:sldId id="357" r:id="rId112"/>
    <p:sldId id="358" r:id="rId113"/>
    <p:sldId id="359" r:id="rId114"/>
    <p:sldId id="360" r:id="rId115"/>
    <p:sldId id="320" r:id="rId116"/>
    <p:sldId id="321" r:id="rId117"/>
    <p:sldId id="272" r:id="rId118"/>
    <p:sldId id="397" r:id="rId119"/>
    <p:sldId id="398" r:id="rId120"/>
    <p:sldId id="399" r:id="rId121"/>
    <p:sldId id="400" r:id="rId122"/>
    <p:sldId id="401" r:id="rId123"/>
    <p:sldId id="402" r:id="rId124"/>
    <p:sldId id="265" r:id="rId125"/>
    <p:sldId id="266" r:id="rId126"/>
    <p:sldId id="267" r:id="rId127"/>
    <p:sldId id="268" r:id="rId128"/>
    <p:sldId id="269" r:id="rId129"/>
    <p:sldId id="322" r:id="rId130"/>
    <p:sldId id="286" r:id="rId131"/>
    <p:sldId id="288" r:id="rId132"/>
    <p:sldId id="274" r:id="rId133"/>
    <p:sldId id="314" r:id="rId134"/>
    <p:sldId id="316" r:id="rId135"/>
    <p:sldId id="318" r:id="rId1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1" autoAdjust="0"/>
    <p:restoredTop sz="86323" autoAdjust="0"/>
  </p:normalViewPr>
  <p:slideViewPr>
    <p:cSldViewPr>
      <p:cViewPr varScale="1">
        <p:scale>
          <a:sx n="86" d="100"/>
          <a:sy n="86" d="100"/>
        </p:scale>
        <p:origin x="124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6" y="57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presProps" Target="presProp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4DFBC-D51C-4BD4-A4CA-4CD545F25AE5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2E6CA4-33D3-4097-9AC1-B50984271B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044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A0DFD-8906-4F3F-9DE1-45F4F100C315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114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DEE5-B1A2-4D72-83CB-C0C213728CD0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A208-E027-42FB-9E48-E8A4E0829FEC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3834-2D1C-4AFA-B390-7FB72F6DF7A7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2C7D7-F8B3-403A-BDBB-EC7D5DF9707D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A5AA7-FB65-40ED-8A5F-BAEB2838D341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C2274-94D9-46E3-BD9B-8E28F1A4939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FC8FF-EE7E-456C-968C-A2C3A72FAAA0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92CF8-17B8-4E6C-9429-1E6A746127CE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558C1-F988-4138-9817-36296FA9E2E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6A7-C107-4DB6-B4B5-B2AC8003AC9F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Беллер Надежда Константиновна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>
                <a:solidFill>
                  <a:srgbClr val="000000"/>
                </a:solidFill>
              </a:rPr>
              <a:t>Электронное пособие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03C45-01BF-489F-9155-3B506E14C345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1D3641"/>
                </a:solidFill>
              </a:rPr>
              <a:pPr/>
              <a:t>12.04.2021</a:t>
            </a:fld>
            <a:endParaRPr lang="ru-RU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1D3641"/>
                </a:solidFill>
              </a:rPr>
              <a:pPr/>
              <a:t>‹#›</a:t>
            </a:fld>
            <a:endParaRPr lang="ru-RU">
              <a:solidFill>
                <a:srgbClr val="1D3641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DFE6D0"/>
                </a:solidFill>
              </a:rPr>
              <a:pPr/>
              <a:t>12.04.2021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8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8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8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8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8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8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8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8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8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8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8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8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8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8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3.jpeg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8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9.png"/><Relationship Id="rId5" Type="http://schemas.openxmlformats.org/officeDocument/2006/relationships/image" Target="../media/image128.jpeg"/><Relationship Id="rId4" Type="http://schemas.openxmlformats.org/officeDocument/2006/relationships/image" Target="../media/image127.png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4.png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584" y="692696"/>
            <a:ext cx="7776864" cy="3816424"/>
          </a:xfrm>
        </p:spPr>
        <p:txBody>
          <a:bodyPr>
            <a:noAutofit/>
          </a:bodyPr>
          <a:lstStyle/>
          <a:p>
            <a:pPr lvl="0" algn="ctr">
              <a:lnSpc>
                <a:spcPct val="120000"/>
              </a:lnSpc>
              <a:buClr>
                <a:srgbClr val="F14124">
                  <a:lumMod val="75000"/>
                </a:srgbClr>
              </a:buClr>
              <a:defRPr/>
            </a:pPr>
            <a:r>
              <a:rPr lang="ru-RU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коррекционных упражнений для детей с ОВЗ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36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рамках средней школы</a:t>
            </a:r>
            <a:r>
              <a:rPr lang="ru-RU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ФГОС,специальный</a:t>
            </a:r>
            <a:r>
              <a:rPr lang="ru-RU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дифференцированный стандарт)</a:t>
            </a:r>
          </a:p>
          <a:p>
            <a:pPr lvl="0" algn="ctr">
              <a:lnSpc>
                <a:spcPct val="120000"/>
              </a:lnSpc>
              <a:buClr>
                <a:srgbClr val="F14124">
                  <a:lumMod val="75000"/>
                </a:srgbClr>
              </a:buClr>
              <a:defRPr/>
            </a:pPr>
            <a:endParaRPr lang="ru-RU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3227" y="51758"/>
            <a:ext cx="8429684" cy="1047036"/>
          </a:xfrm>
        </p:spPr>
        <p:txBody>
          <a:bodyPr>
            <a:noAutofit/>
          </a:bodyPr>
          <a:lstStyle/>
          <a:p>
            <a:pPr marL="182880" indent="0" algn="ctr" eaLnBrk="1" hangingPunct="1">
              <a:buNone/>
              <a:defRPr/>
            </a:pPr>
            <a:r>
              <a:rPr lang="ru-RU" sz="1400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МАОУ ЛИЦЕЙ «НАДЕЖДА»</a:t>
            </a:r>
            <a:br>
              <a:rPr lang="ru-RU" sz="1400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</a:br>
            <a:endParaRPr lang="ru-RU" sz="1400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4751863" y="4276834"/>
            <a:ext cx="3636561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>
              <a:solidFill>
                <a:srgbClr val="000066"/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b="1" dirty="0">
                <a:solidFill>
                  <a:srgbClr val="FE8637">
                    <a:lumMod val="75000"/>
                  </a:srgbClr>
                </a:solidFill>
                <a:latin typeface="Arial Black" pitchFamily="34" charset="0"/>
                <a:cs typeface="Times New Roman" pitchFamily="18" charset="0"/>
              </a:rPr>
              <a:t>Кривицкая Наталья Александровна,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000066"/>
                </a:solidFill>
                <a:latin typeface="Arial Black" pitchFamily="34" charset="0"/>
                <a:cs typeface="Times New Roman" pitchFamily="18" charset="0"/>
              </a:rPr>
              <a:t>     учитель русского языка и литературы</a:t>
            </a:r>
          </a:p>
          <a:p>
            <a:pPr algn="r">
              <a:defRPr/>
            </a:pPr>
            <a:endParaRPr lang="ru-RU" sz="2000" b="1" dirty="0">
              <a:solidFill>
                <a:srgbClr val="000066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2080" y="5805264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>
                <a:solidFill>
                  <a:srgbClr val="000066"/>
                </a:solidFill>
                <a:latin typeface="Arial Black" pitchFamily="34" charset="0"/>
              </a:rPr>
              <a:t>Г.Холмск</a:t>
            </a:r>
            <a:endParaRPr lang="ru-RU" sz="1600" b="1" dirty="0">
              <a:solidFill>
                <a:srgbClr val="000066"/>
              </a:solidFill>
              <a:latin typeface="Arial Black" pitchFamily="34" charset="0"/>
            </a:endParaRPr>
          </a:p>
          <a:p>
            <a:r>
              <a:rPr lang="ru-RU" sz="1600" b="1" dirty="0">
                <a:solidFill>
                  <a:srgbClr val="000066"/>
                </a:solidFill>
                <a:latin typeface="Arial Black" pitchFamily="34" charset="0"/>
              </a:rPr>
              <a:t>     2021 г</a:t>
            </a:r>
            <a:r>
              <a:rPr lang="ru-RU" sz="1600" b="1" dirty="0">
                <a:solidFill>
                  <a:srgbClr val="002060"/>
                </a:solidFill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353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908720"/>
            <a:ext cx="784789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Arial" pitchFamily="34" charset="0"/>
                <a:ea typeface="Times New Roman"/>
                <a:cs typeface="Arial" pitchFamily="34" charset="0"/>
              </a:rPr>
              <a:t>Цель </a:t>
            </a: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– создание условий для эффективной коррекции недостатков познавательной и эмоционально-личностной сферы детей средствами разнообразного материала.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Arial" pitchFamily="34" charset="0"/>
                <a:ea typeface="Times New Roman"/>
                <a:cs typeface="Arial" pitchFamily="34" charset="0"/>
              </a:rPr>
              <a:t>Задачи: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формирование положительной мотивации к обучению,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повышение уровня общего развития, восполнение пробелов предшествующего развития и обучения,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коррекция отклонений в развитии познавательной и эмоционально–личностной сферы,</a:t>
            </a:r>
          </a:p>
          <a:p>
            <a:pPr marL="342900" lvl="0" indent="-342900" algn="just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воспитание умения общаться,</a:t>
            </a:r>
          </a:p>
          <a:p>
            <a:pPr marL="342900" lvl="0" indent="-342900" algn="just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развитие коммуникативных навыков, </a:t>
            </a:r>
          </a:p>
          <a:p>
            <a:pPr marL="342900" lvl="0" indent="-342900" algn="just">
              <a:lnSpc>
                <a:spcPct val="115000"/>
              </a:lnSpc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развитие личностной сферы — формирование адекватной самооценки, повышение уверенности в себе.</a:t>
            </a:r>
            <a:endParaRPr lang="ru-RU" sz="2000" b="1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118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C3E8DF-8052-442F-B287-7F6262342AA3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  <a:noFill/>
          <a:ln>
            <a:noFill/>
            <a:prstDash val="solid"/>
          </a:ln>
          <a:effectLst/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ru-RU" sz="3600" b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/>
                <a:latin typeface="Arial" pitchFamily="34" charset="0"/>
                <a:cs typeface="Arial" pitchFamily="34" charset="0"/>
              </a:rPr>
              <a:t>Проблемы в образовании детей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371600"/>
            <a:ext cx="8229600" cy="4754563"/>
          </a:xfrm>
        </p:spPr>
        <p:txBody>
          <a:bodyPr rtlCol="0">
            <a:normAutofit/>
          </a:bodyPr>
          <a:lstStyle/>
          <a:p>
            <a:pPr marL="365760" indent="360000" algn="just" eaLnBrk="1" fontAlgn="auto" hangingPunct="1"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  <a:buFont typeface="Wingdings 3"/>
              <a:buChar char="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Состав группы детей с ОВЗ изменился (рост доли детей с тяжёлыми комплексными нарушениями, часть детей с ОВЗ достигает к 7 годам нормы развития, если вовремя оказана необходимая помощь) </a:t>
            </a:r>
          </a:p>
          <a:p>
            <a:pPr marL="365760" indent="360000" algn="just" eaLnBrk="1" fontAlgn="auto" hangingPunct="1"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  <a:buFont typeface="Wingdings 3"/>
              <a:buChar char="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Дети с минимальными нарушениями развития, как правило, поступают в массовую школу, но в большинстве случаев не получают там необходимой им коррекционной помощи</a:t>
            </a:r>
          </a:p>
          <a:p>
            <a:pPr marL="365760" indent="360000" algn="just" eaLnBrk="1" fontAlgn="auto" hangingPunct="1"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  <a:buFont typeface="Wingdings 3"/>
              <a:buChar char="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Недопустимо нарушение прав детей с ОВЗ на адекватное их возможностям и потребностям образование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757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792B2-E33C-41C1-A79F-5589832EF58B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  <a:effectLst/>
        </p:spPr>
        <p:txBody>
          <a:bodyPr/>
          <a:lstStyle/>
          <a:p>
            <a:pPr marL="0" indent="0" algn="ctr" eaLnBrk="1" hangingPunct="1">
              <a:buNone/>
            </a:pPr>
            <a:r>
              <a:rPr lang="ru-RU" altLang="ru-RU" sz="3600" b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Типы специальных (коррекционных) учреждений для детей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8258175" cy="406531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вида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–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для </a:t>
            </a:r>
            <a:r>
              <a:rPr lang="ru-RU" sz="2000" b="0" dirty="0" err="1">
                <a:latin typeface="Arial" pitchFamily="34" charset="0"/>
                <a:cs typeface="Arial" pitchFamily="34" charset="0"/>
              </a:rPr>
              <a:t>неслышащих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 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II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вида – для слабослышащих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III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вида – для слепых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VI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вида – для слабовидящих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V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вида - для детей  с ТНР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VI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вида – для детей с нарушениями опорно-двигательного аппарата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VII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 вида – для детей со смешанными специфическими нарушениями психологического развития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СКОУ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VIII</a:t>
            </a:r>
            <a:r>
              <a:rPr lang="ru-RU" sz="2000" b="0" dirty="0">
                <a:latin typeface="Arial" pitchFamily="34" charset="0"/>
                <a:cs typeface="Arial" pitchFamily="34" charset="0"/>
              </a:rPr>
              <a:t> вида – для детей с нарушениями интеллекта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456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Отдельный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332656"/>
            <a:ext cx="7344816" cy="5875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9307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245424" cy="4713704"/>
          </a:xfrm>
        </p:spPr>
        <p:txBody>
          <a:bodyPr>
            <a:normAutofit/>
          </a:bodyPr>
          <a:lstStyle/>
          <a:p>
            <a:pPr indent="0" algn="ctr">
              <a:spcAft>
                <a:spcPts val="0"/>
              </a:spcAft>
              <a:buNone/>
            </a:pPr>
            <a:r>
              <a:rPr lang="ru-RU" sz="2000" b="0" dirty="0">
                <a:latin typeface="Arial" pitchFamily="34" charset="0"/>
                <a:ea typeface="Times New Roman"/>
                <a:cs typeface="Arial" pitchFamily="34" charset="0"/>
              </a:rPr>
              <a:t>Этапы работы с детьми с ОВЗ:</a:t>
            </a:r>
          </a:p>
          <a:p>
            <a:pPr marL="45720" indent="0" algn="just">
              <a:spcAft>
                <a:spcPts val="0"/>
              </a:spcAft>
              <a:buNone/>
            </a:pPr>
            <a:r>
              <a:rPr lang="ru-RU" sz="2000" b="0" dirty="0">
                <a:latin typeface="Arial" pitchFamily="34" charset="0"/>
                <a:ea typeface="Times New Roman"/>
                <a:cs typeface="Arial" pitchFamily="34" charset="0"/>
              </a:rPr>
              <a:t>Диагностика уровня развития ребенка на основе изучения заключения ПМПК, специалистов школы(психолога, логопеда) , детских работ, бесед с родителями, наблюдений за ребенком, диагностики уровня знаний по предметам и ориентировки в окружающем мире, особенностей общения со сверстниками и взрослыми; по возможности, проведение предварительной коррекционной работы </a:t>
            </a:r>
          </a:p>
          <a:p>
            <a:pPr marL="45720" indent="0">
              <a:buNone/>
            </a:pP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123\Desktop\shkola_peremena_v_shko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17032"/>
            <a:ext cx="662473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319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404664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Составление на основе диагностических данных индивидуального образовательного маршрута ребенка: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индивидуального расписания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индивидуальная траектория образования в календарно-</a:t>
            </a:r>
            <a:r>
              <a:rPr lang="ru-RU" sz="2000" dirty="0" err="1">
                <a:latin typeface="Arial" pitchFamily="34" charset="0"/>
                <a:ea typeface="Times New Roman"/>
                <a:cs typeface="Arial" pitchFamily="34" charset="0"/>
              </a:rPr>
              <a:t>тематическом,поурочном</a:t>
            </a: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 планировании,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планирование индивидуальных и групповых коррекционных занятий.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   Для обучающихся с ОВЗ заведены индивидуальные карты(портфолио), где отслеживается их динамика развития.</a:t>
            </a:r>
            <a:endParaRPr lang="ru-RU" sz="2000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3" name="Picture 6" descr="https://gazetnews.ru/img/files3/925/3770925/portfoll-pic668-668x444-33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702" y="3429000"/>
            <a:ext cx="5161570" cy="291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841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908720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Отслеживание динамики развития ребенка: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регулярное изучение учащихся с целью выявления индивидуальных особенностей и определения направления коррекционно-развивающей работы,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фиксация динамики развития обучающихся   в диагностических документах (портфолио </a:t>
            </a:r>
            <a:r>
              <a:rPr lang="ru-RU" sz="2000" dirty="0" err="1">
                <a:latin typeface="Arial" pitchFamily="34" charset="0"/>
                <a:ea typeface="Times New Roman"/>
                <a:cs typeface="Arial" pitchFamily="34" charset="0"/>
              </a:rPr>
              <a:t>обучающегося,характеристика</a:t>
            </a: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),плане коррекционных занятий с учётом усвоения учащимися образовательных программ. </a:t>
            </a:r>
            <a:endParaRPr lang="ru-RU" sz="2000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2050" name="Picture 2" descr="C:\Users\123\Desktop\soveti-roditely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463265"/>
            <a:ext cx="7143750" cy="320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238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Взаимодействие педагогов со специалистами и родителями: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знакомство специалистов с данными обследования и планом работы педагога, а педагога – с результатами диагностики и планами специалистов;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предоставление родителям учащихся  в индивидуальном порядке данных о результатах диагностики, планах работы, динамике развития их детей с конкретными рекомендациями как со стороны учителя, так и специалистов.</a:t>
            </a:r>
          </a:p>
        </p:txBody>
      </p:sp>
      <p:pic>
        <p:nvPicPr>
          <p:cNvPr id="3074" name="Picture 2" descr="C:\Users\123\Desktop\i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6541"/>
            <a:ext cx="7920880" cy="343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812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18334"/>
            <a:ext cx="856895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ru-RU" sz="2000" b="1" dirty="0">
                <a:solidFill>
                  <a:srgbClr val="C00000"/>
                </a:solidFill>
                <a:latin typeface="Arial" pitchFamily="34" charset="0"/>
                <a:ea typeface="@Arial Unicode MS"/>
                <a:cs typeface="Arial" pitchFamily="34" charset="0"/>
              </a:rPr>
              <a:t>Общие принципы и правила коррекционной работы: </a:t>
            </a:r>
            <a:endParaRPr lang="ru-RU" sz="2000" b="1" dirty="0">
              <a:solidFill>
                <a:srgbClr val="C00000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>
              <a:lnSpc>
                <a:spcPct val="115000"/>
              </a:lnSpc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Индивидуальный подход и помощь ребенку.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Предотвращение наступления утомления (чередование умственной и практической деятельности).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Использование методов, активизирующих познавательную деятельность учащихся, развивающих их устную и письменную речь и формирующих необходимые учебные навыки.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Использование яркой, красочной наглядности,  дидактических пособий, индивидуальных карточек, памяток, алгоритмов.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Частая смена деятельности, заданий, упражнений.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Дополнительные многократные упражнения для закрепления материала.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Выполнение заданий по инструкции или памятке. 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Обязательное применение релаксационных упражнений.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Проявление педагогического такта.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Постоянное поощрение ученика за малейшие его успехи.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Развитие в ребенке веры в собственные силы и возможности. </a:t>
            </a: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just">
              <a:spcAft>
                <a:spcPts val="600"/>
              </a:spcAft>
            </a:pPr>
            <a:r>
              <a:rPr lang="ru-RU" dirty="0">
                <a:latin typeface="Arial Black" pitchFamily="34" charset="0"/>
                <a:ea typeface="Times New Roman"/>
              </a:rPr>
              <a:t>      </a:t>
            </a:r>
            <a:endParaRPr lang="ru-RU" dirty="0">
              <a:effectLst/>
              <a:latin typeface="Arial Black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0958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3568" y="374594"/>
            <a:ext cx="8061857" cy="5862718"/>
          </a:xfrm>
        </p:spPr>
        <p:txBody>
          <a:bodyPr/>
          <a:lstStyle/>
          <a:p>
            <a:pPr algn="l"/>
            <a:r>
              <a:rPr lang="ru-RU" sz="3600" b="0" dirty="0">
                <a:latin typeface="Arial" pitchFamily="34" charset="0"/>
                <a:cs typeface="Arial" pitchFamily="34" charset="0"/>
              </a:rPr>
              <a:t>Основные направления </a:t>
            </a:r>
          </a:p>
          <a:p>
            <a:pPr algn="l"/>
            <a:r>
              <a:rPr lang="ru-RU" sz="3600" b="0" dirty="0">
                <a:latin typeface="Arial" pitchFamily="34" charset="0"/>
                <a:cs typeface="Arial" pitchFamily="34" charset="0"/>
              </a:rPr>
              <a:t>коррекционной работы</a:t>
            </a:r>
          </a:p>
          <a:p>
            <a:pPr algn="l"/>
            <a:endParaRPr lang="ru-RU" sz="2000" b="0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1. Совершенствование движений и сенсомоторного развития: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мелкой моторики кисти и пальцев рук;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навыков каллиграфии;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артикуляционной моторики </a:t>
            </a:r>
          </a:p>
          <a:p>
            <a:pPr algn="l"/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74595"/>
            <a:ext cx="1939925" cy="175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123\Desktop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24943"/>
            <a:ext cx="3528392" cy="353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058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3\Desktop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8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23\Desktop\img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350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3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184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4189"/>
            <a:ext cx="8424936" cy="649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50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23\Desktop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5272"/>
            <a:ext cx="8136904" cy="629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481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23\Desktop\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49694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53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23\Desktop\be2c535ad01f0267e50f44cc30e1c601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191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23\Desktop\i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188640"/>
            <a:ext cx="8105775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914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23\Desktop\DSC_01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6225"/>
            <a:ext cx="8568952" cy="630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448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23\Desktop\f_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920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123\Desktop\i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13690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1357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23\Desktop\i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71296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933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123\Desktop\1324715357_kak-razvivat-melkuyu-motoriku-ruk-rebenk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564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123\Desktop\647b-1386266668-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5125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123\Desktop\stud_lados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76672"/>
            <a:ext cx="828092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4847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123\Desktop\i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8064896" cy="590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1346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123\Desktop\i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4969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605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123\Desktop\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762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123\Desktop\642799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42493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7764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123\Desktop\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24936" cy="628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6415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123\Desktop\i 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76672"/>
            <a:ext cx="799288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2090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123\Desktop\770113-garmonicheskaya-krivay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80919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3127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123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7311"/>
            <a:ext cx="816327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3026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123\Desktop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568952" cy="605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3407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3\Desktop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3039"/>
            <a:ext cx="8496944" cy="657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7529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3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352928" cy="620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4717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23\Desktop\искусственная-каллиграф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0727"/>
            <a:ext cx="8856984" cy="644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8729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23\Desktop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1285"/>
            <a:ext cx="8725477" cy="627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2887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658"/>
            <a:ext cx="8424936" cy="631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2663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123\Desktop\i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1"/>
            <a:ext cx="8196064" cy="643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6304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23\Desktop\poryadok_proshivki_samsung_i9003_21280_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35292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6405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123\Desktop\scrn_big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0550"/>
            <a:ext cx="8352928" cy="593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8288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123\Desktop\15. nlhjuufoblxb   ddmsnqtcavegeg wav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06489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3079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123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13690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9631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123\Desktop\1_261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38100"/>
            <a:ext cx="93726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3991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4294967295"/>
          </p:nvPr>
        </p:nvSpPr>
        <p:spPr>
          <a:xfrm>
            <a:off x="971550" y="115888"/>
            <a:ext cx="8172450" cy="6337300"/>
          </a:xfrm>
        </p:spPr>
        <p:txBody>
          <a:bodyPr>
            <a:normAutofit/>
          </a:bodyPr>
          <a:lstStyle/>
          <a:p>
            <a:pPr algn="l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Основные направления </a:t>
            </a:r>
          </a:p>
          <a:p>
            <a:pPr algn="l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коррекционной работы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2. Коррекция отдельных сторон психической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деятельности: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зрительного восприятия и узнавания;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зрительной памяти и внимания;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формирование обобщенных представлений о свойствах предметов (цвет, форма, величина);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пространственных представлений ориентации;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представлений о времени;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слухового внимания и памяти;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фонетико-фонематических представлений, формирование звукового анализа</a:t>
            </a:r>
          </a:p>
          <a:p>
            <a:pPr algn="l"/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32656"/>
            <a:ext cx="1939925" cy="14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1911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23\Desktop\i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4885"/>
            <a:ext cx="8280920" cy="620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7451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23\Desktop\93039674_large_Solnechnuyestupenki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8424936" cy="477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60885"/>
            <a:ext cx="6512511" cy="676426"/>
          </a:xfrm>
        </p:spPr>
        <p:txBody>
          <a:bodyPr/>
          <a:lstStyle/>
          <a:p>
            <a:pPr marL="0" indent="0">
              <a:buNone/>
            </a:pPr>
            <a:r>
              <a:rPr lang="ru-RU" sz="2000" b="0" dirty="0">
                <a:solidFill>
                  <a:srgbClr val="212745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развитие зрительного восприятия и узнавания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767760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23\Desktop\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2646"/>
            <a:ext cx="8928992" cy="653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6046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123\Desktop\image0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21775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5805264"/>
            <a:ext cx="6512511" cy="720080"/>
          </a:xfrm>
        </p:spPr>
        <p:txBody>
          <a:bodyPr/>
          <a:lstStyle/>
          <a:p>
            <a:pPr marL="0" indent="0">
              <a:buNone/>
            </a:pPr>
            <a:r>
              <a:rPr lang="ru-RU" sz="2000" b="0" dirty="0">
                <a:solidFill>
                  <a:srgbClr val="212745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развитие зрительного восприятия и узнавания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995848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Users\123\Desktop\b44e3fb8af1ec523daa665c48a204f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208912" cy="538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973493"/>
            <a:ext cx="8168695" cy="576064"/>
          </a:xfrm>
        </p:spPr>
        <p:txBody>
          <a:bodyPr/>
          <a:lstStyle/>
          <a:p>
            <a:pPr marL="0" indent="0">
              <a:buNone/>
            </a:pPr>
            <a:r>
              <a:rPr lang="ru-RU" sz="2000" b="0" dirty="0">
                <a:solidFill>
                  <a:srgbClr val="212745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развитие пространственных представлений ориентации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82563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123\Desktop\igry-dlya-razvitiya-zritelnoy-pamyati-dlya-detey-nachalnyh-klassov-85475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58670"/>
            <a:ext cx="8472940" cy="613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28179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23\Desktop\i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3388"/>
            <a:ext cx="8496944" cy="63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148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123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3693"/>
            <a:ext cx="7588746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5733256"/>
            <a:ext cx="7694240" cy="864096"/>
          </a:xfrm>
        </p:spPr>
        <p:txBody>
          <a:bodyPr/>
          <a:lstStyle/>
          <a:p>
            <a:pPr marL="0" indent="0">
              <a:buNone/>
            </a:pPr>
            <a:r>
              <a:rPr lang="ru-RU" sz="2800" b="0" dirty="0">
                <a:solidFill>
                  <a:srgbClr val="212745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  <a:t>развитие пространственных представлений ориентации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0016328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123\Desktop\zanyatiya-dlya-detey-5-let-orientirovanie-na-ploskosti-93698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5250"/>
            <a:ext cx="7776864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610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123\Desktop\igry-dlya-razvitie-vremennyh-predstavleniy-u-detey-starshego-doshkolnogo-32239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7560840" cy="452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45224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развитие представлений о времени</a:t>
            </a:r>
          </a:p>
        </p:txBody>
      </p:sp>
    </p:spTree>
    <p:extLst>
      <p:ext uri="{BB962C8B-B14F-4D97-AF65-F5344CB8AC3E}">
        <p14:creationId xmlns:p14="http://schemas.microsoft.com/office/powerpoint/2010/main" val="8518893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89240"/>
            <a:ext cx="6512511" cy="72008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развитие представлений о времени</a:t>
            </a:r>
            <a:endParaRPr lang="ru-RU" dirty="0"/>
          </a:p>
        </p:txBody>
      </p:sp>
      <p:pic>
        <p:nvPicPr>
          <p:cNvPr id="46082" name="Picture 2" descr="C:\Users\123\Desktop\29613_html_m4b04421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712968" cy="502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21911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7106" name="Picture 2" descr="C:\Users\123\Desktop\0015-015-Reka-vreme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32485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560" y="116632"/>
            <a:ext cx="8038157" cy="6294766"/>
          </a:xfrm>
        </p:spPr>
        <p:txBody>
          <a:bodyPr>
            <a:normAutofit/>
          </a:bodyPr>
          <a:lstStyle/>
          <a:p>
            <a:pPr algn="l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Основные направления </a:t>
            </a:r>
          </a:p>
          <a:p>
            <a:pPr algn="l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коррекционной работы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3. Развитие основных мыслительных операций: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навыков соотносительного анализа;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навыков группировки и классификации (на базе овладения основными родовыми понятиями);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умения работать по словесной и письменной инструкции, алгоритму;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умения планировать деятельность;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комбинаторных способностей</a:t>
            </a:r>
          </a:p>
          <a:p>
            <a:pPr algn="l"/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32656"/>
            <a:ext cx="1939925" cy="14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123\Desktop\i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849694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3056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560" y="217523"/>
            <a:ext cx="8061857" cy="6150750"/>
          </a:xfrm>
        </p:spPr>
        <p:txBody>
          <a:bodyPr>
            <a:normAutofit/>
          </a:bodyPr>
          <a:lstStyle/>
          <a:p>
            <a:pPr algn="l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Основные направления </a:t>
            </a:r>
          </a:p>
          <a:p>
            <a:pPr algn="l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коррекционной работы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4. Развитие различных видов мышления: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наглядно-образного мышления;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- развитие словесно-логического мышления (умение </a:t>
            </a:r>
          </a:p>
          <a:p>
            <a:pPr algn="l"/>
            <a:r>
              <a:rPr lang="ru-RU" sz="2000" b="0" dirty="0">
                <a:latin typeface="Arial" pitchFamily="34" charset="0"/>
                <a:cs typeface="Arial" pitchFamily="34" charset="0"/>
              </a:rPr>
              <a:t>видеть и устанавливать логические связи между предметами, явлениями и событиями)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5. Коррекция нарушений в развитии эмоционально-личностной сферы (релаксационные упражнения для мимики лица, драматизация, чтение по ролям и т.д.)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6. Развитие речи, овладение техникой речи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7. Расширение представлений об окружающем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мире и обогащение словаря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8. Коррекция индивидуальных пробелов в знаниях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l"/>
            <a:endParaRPr lang="ru-RU" sz="2000" b="0" dirty="0">
              <a:latin typeface="Arial" pitchFamily="34" charset="0"/>
              <a:cs typeface="Arial" pitchFamily="34" charset="0"/>
            </a:endParaRPr>
          </a:p>
          <a:p>
            <a:pPr algn="l"/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188640"/>
            <a:ext cx="1939925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4348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39552" y="1484784"/>
            <a:ext cx="7056783" cy="4968552"/>
          </a:xfrm>
        </p:spPr>
        <p:txBody>
          <a:bodyPr>
            <a:normAutofit/>
          </a:bodyPr>
          <a:lstStyle/>
          <a:p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Важно отдельно отразить план  деятельности  на  уроке  (занятии)    для каждого интегрированного ребенка. Рекомендуется составление общего      плана  для  класса  с включением в него блоков-заданий  для  детей  с ЗПР, находящихся  в  классе  с  детьми  «нормы».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Создание благоприятного психологического климата                   в процессе обучения,            отношения взаимного доверия  и уважения между педагогом и учащимися, атмосфера  предотвращения психотравмирующих ситуаций в классе, группе - 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слагаемые психогигиенического воздействия на ученика.</a:t>
            </a:r>
            <a:endParaRPr lang="ru-RU" sz="20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7128792" cy="1011237"/>
          </a:xfrm>
        </p:spPr>
        <p:txBody>
          <a:bodyPr>
            <a:normAutofit fontScale="90000"/>
          </a:bodyPr>
          <a:lstStyle/>
          <a:p>
            <a:pPr marL="182880" indent="0" algn="l">
              <a:buNone/>
            </a:pPr>
            <a:r>
              <a:rPr lang="ru-RU" sz="2000" b="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</a:t>
            </a:r>
            <a:r>
              <a:rPr lang="ru-RU" sz="3600" b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В поурочном планировании </a:t>
            </a:r>
            <a:br>
              <a:rPr lang="ru-RU" sz="3600" b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                       педагога</a:t>
            </a: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116632"/>
            <a:ext cx="1939925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62439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381000"/>
            <a:ext cx="6808539" cy="2471936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000" b="0" dirty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Грамотная  организация интегрированного  обучения  детей  с  задержкой психического развития в среде нормально развивающихся сверстников – непростая задача для общеобразовательного учреждения.</a:t>
            </a: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136003"/>
            <a:ext cx="1939925" cy="185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123\Desktop\IMG_0280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8424936" cy="482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18138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8943" y="1052736"/>
            <a:ext cx="6451024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2000" dirty="0">
                <a:latin typeface="Arial Black" pitchFamily="34" charset="0"/>
              </a:rPr>
              <a:t>       </a:t>
            </a:r>
            <a:r>
              <a:rPr lang="ru-RU" sz="2000" dirty="0">
                <a:solidFill>
                  <a:srgbClr val="C00000"/>
                </a:solidFill>
                <a:latin typeface="Arial Black" pitchFamily="34" charset="0"/>
              </a:rPr>
              <a:t>По форме проведения: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коллективные,  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групповые,   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индивидуальные.</a:t>
            </a:r>
          </a:p>
          <a:p>
            <a:pPr marL="342900" indent="-342900" algn="ctr">
              <a:buFontTx/>
              <a:buChar char="-"/>
            </a:pPr>
            <a:endParaRPr lang="ru-RU" sz="2000" dirty="0">
              <a:latin typeface="Arial Black" pitchFamily="34" charset="0"/>
            </a:endParaRPr>
          </a:p>
          <a:p>
            <a:pPr marL="342900" indent="-342900" algn="ctr">
              <a:buFontTx/>
              <a:buChar char="-"/>
            </a:pPr>
            <a:endParaRPr lang="ru-RU" sz="2000" dirty="0">
              <a:latin typeface="Arial Black" pitchFamily="34" charset="0"/>
            </a:endParaRPr>
          </a:p>
          <a:p>
            <a:pPr algn="ctr"/>
            <a:r>
              <a:rPr lang="ru-RU" sz="2000" dirty="0">
                <a:latin typeface="Arial Black" pitchFamily="34" charset="0"/>
              </a:rPr>
              <a:t>       </a:t>
            </a:r>
            <a:r>
              <a:rPr lang="ru-RU" sz="2000" dirty="0">
                <a:solidFill>
                  <a:srgbClr val="C00000"/>
                </a:solidFill>
                <a:latin typeface="Arial Black" pitchFamily="34" charset="0"/>
              </a:rPr>
              <a:t>По структуре:  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устные,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письменные.</a:t>
            </a:r>
          </a:p>
          <a:p>
            <a:pPr marL="342900" indent="-342900" algn="ctr">
              <a:buFontTx/>
              <a:buChar char="-"/>
            </a:pPr>
            <a:endParaRPr lang="ru-RU" sz="2000" dirty="0">
              <a:latin typeface="Arial Black" pitchFamily="34" charset="0"/>
            </a:endParaRPr>
          </a:p>
          <a:p>
            <a:pPr algn="ctr"/>
            <a:endParaRPr lang="ru-RU" sz="2000" dirty="0">
              <a:latin typeface="Arial Black" pitchFamily="34" charset="0"/>
            </a:endParaRPr>
          </a:p>
          <a:p>
            <a:pPr algn="ctr"/>
            <a:r>
              <a:rPr lang="ru-RU" sz="2000" dirty="0">
                <a:latin typeface="Arial Black" pitchFamily="34" charset="0"/>
              </a:rPr>
              <a:t>       </a:t>
            </a:r>
            <a:r>
              <a:rPr lang="ru-RU" sz="2000" dirty="0">
                <a:solidFill>
                  <a:srgbClr val="C00000"/>
                </a:solidFill>
                <a:latin typeface="Arial Black" pitchFamily="34" charset="0"/>
              </a:rPr>
              <a:t>По содержанию: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игровые, </a:t>
            </a:r>
          </a:p>
          <a:p>
            <a:pPr marL="342900" indent="-342900" algn="ctr">
              <a:buFontTx/>
              <a:buChar char="-"/>
            </a:pPr>
            <a:r>
              <a:rPr lang="ru-RU" sz="2000" dirty="0">
                <a:latin typeface="Arial Black" pitchFamily="34" charset="0"/>
              </a:rPr>
              <a:t>учебные.</a:t>
            </a:r>
          </a:p>
          <a:p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8616" y="456346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Коррекционные упражнения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38" y="4221088"/>
            <a:ext cx="2219325" cy="224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http://school107-chel.ucoz.ru/newsss/s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696" y="4327972"/>
            <a:ext cx="2736304" cy="2029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encrypted-tbn0.gstatic.com/images?q=tbn:ANd9GcSArZnncxr1aMNlVr9t5nORSSYgjcTAYmPBPAThW5rBwTcJAS5p-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7" y="1484784"/>
            <a:ext cx="1916609" cy="2153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vserisunki.ru/papka2/uchitel/uchitel_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204" y="1397554"/>
            <a:ext cx="1809895" cy="2126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53204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064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600" dirty="0">
                <a:latin typeface="Arial" pitchFamily="34" charset="0"/>
                <a:ea typeface="Times New Roman"/>
                <a:cs typeface="Arial" pitchFamily="34" charset="0"/>
              </a:rPr>
              <a:t>Виды коррекционных упражнений:</a:t>
            </a:r>
            <a:endParaRPr lang="ru-RU" sz="2400" dirty="0">
              <a:solidFill>
                <a:srgbClr val="C00000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ru-RU" sz="2400" dirty="0">
                <a:latin typeface="Arial" pitchFamily="34" charset="0"/>
                <a:ea typeface="Times New Roman"/>
                <a:cs typeface="Arial" pitchFamily="34" charset="0"/>
              </a:rPr>
              <a:t>1. </a:t>
            </a: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Упражнения для коррекции и развития психических и познавательных процессов: восприятие, память, внимание, мышление, речь, воображение, …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2. Коррекционно – двигательные упражнения (музыкальные, танцевальные, физические, релаксационные, …).</a:t>
            </a:r>
            <a:endParaRPr lang="ru-RU" sz="2000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7170" name="Picture 2" descr="C:\Users\123\Desktop\1373846_html_m36616da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56690"/>
            <a:ext cx="6912768" cy="273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86475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84084" y="548680"/>
            <a:ext cx="630839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ctr">
              <a:spcAft>
                <a:spcPts val="600"/>
              </a:spcAft>
            </a:pPr>
            <a:r>
              <a:rPr lang="ru-RU" sz="2400" b="1" dirty="0">
                <a:latin typeface="Arial Black" pitchFamily="34" charset="0"/>
                <a:ea typeface="Times New Roman"/>
              </a:rPr>
              <a:t>Упражнения для коррекции  зрительного восприятия:</a:t>
            </a:r>
          </a:p>
          <a:p>
            <a:pPr indent="190500" algn="ctr">
              <a:spcAft>
                <a:spcPts val="600"/>
              </a:spcAft>
            </a:pPr>
            <a:endParaRPr lang="ru-RU" sz="2400" dirty="0">
              <a:solidFill>
                <a:srgbClr val="C00000"/>
              </a:solidFill>
              <a:latin typeface="Arial Black" pitchFamily="34" charset="0"/>
              <a:ea typeface="Times New Roman"/>
            </a:endParaRPr>
          </a:p>
          <a:p>
            <a:pPr indent="190500" algn="ctr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Упражнение «Догадайся, что это?» </a:t>
            </a:r>
          </a:p>
          <a:p>
            <a:pPr indent="190500" algn="ctr">
              <a:spcAft>
                <a:spcPts val="60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ctr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Зашумленное чтение </a:t>
            </a:r>
          </a:p>
          <a:p>
            <a:pPr indent="190500" algn="ctr">
              <a:spcAft>
                <a:spcPts val="60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ctr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Упражнение «День, ночь» </a:t>
            </a:r>
          </a:p>
          <a:p>
            <a:pPr indent="190500" algn="ctr">
              <a:spcAft>
                <a:spcPts val="60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ctr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Найди парные изображения </a:t>
            </a:r>
          </a:p>
          <a:p>
            <a:pPr indent="190500" algn="ctr">
              <a:spcAft>
                <a:spcPts val="60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ctr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Перевернутые изображения</a:t>
            </a:r>
          </a:p>
          <a:p>
            <a:pPr indent="190500" algn="ctr">
              <a:spcAft>
                <a:spcPts val="60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ctr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Разрезанные изображения. 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3711"/>
            <a:ext cx="2403358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http://ped-kopilka.ru/images/img429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17" y="1575913"/>
            <a:ext cx="162818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311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777686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ctr"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latin typeface="Arial Black" pitchFamily="34" charset="0"/>
                <a:ea typeface="Times New Roman"/>
              </a:rPr>
              <a:t>Упражнения на коррекцию и развитие различных видов памяти и внимания:</a:t>
            </a:r>
            <a:r>
              <a:rPr lang="ru-RU" sz="2400" dirty="0">
                <a:latin typeface="Arial Black" pitchFamily="34" charset="0"/>
                <a:ea typeface="Times New Roman"/>
              </a:rPr>
              <a:t> </a:t>
            </a:r>
            <a:endParaRPr lang="ru-RU" sz="2000" dirty="0">
              <a:solidFill>
                <a:srgbClr val="C00000"/>
              </a:solidFill>
              <a:latin typeface="Arial Black" pitchFamily="34" charset="0"/>
              <a:ea typeface="Times New Roman"/>
            </a:endParaRPr>
          </a:p>
          <a:p>
            <a:pPr indent="190500"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u="sng" dirty="0">
                <a:latin typeface="Arial" pitchFamily="34" charset="0"/>
                <a:ea typeface="Times New Roman"/>
                <a:cs typeface="Arial" pitchFamily="34" charset="0"/>
              </a:rPr>
              <a:t>«Что и где?»</a:t>
            </a:r>
          </a:p>
          <a:p>
            <a:pPr indent="190500" algn="just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На доске в различных ее местах </a:t>
            </a:r>
          </a:p>
          <a:p>
            <a:pPr indent="190500" algn="just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прикрепляются изображение </a:t>
            </a:r>
          </a:p>
          <a:p>
            <a:pPr indent="190500" algn="just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5-6 чисел или букв. </a:t>
            </a:r>
          </a:p>
          <a:p>
            <a:pPr indent="190500" algn="just">
              <a:spcAft>
                <a:spcPts val="600"/>
              </a:spcAft>
            </a:pPr>
            <a:endParaRPr lang="ru-RU" sz="2000" b="1" u="sng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just">
              <a:spcAft>
                <a:spcPts val="600"/>
              </a:spcAft>
            </a:pPr>
            <a:r>
              <a:rPr lang="ru-RU" sz="2000" b="1" u="sng" dirty="0">
                <a:latin typeface="Arial" pitchFamily="34" charset="0"/>
                <a:ea typeface="Times New Roman"/>
                <a:cs typeface="Arial" pitchFamily="34" charset="0"/>
              </a:rPr>
              <a:t>«Фотограф»</a:t>
            </a: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 </a:t>
            </a:r>
          </a:p>
          <a:p>
            <a:pPr indent="190500" algn="just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Рассматривание 8-10 предметов.</a:t>
            </a:r>
          </a:p>
          <a:p>
            <a:pPr indent="190500" algn="just">
              <a:spcAft>
                <a:spcPts val="600"/>
              </a:spcAft>
            </a:pPr>
            <a:endParaRPr lang="ru-RU" sz="20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just">
              <a:spcAft>
                <a:spcPts val="600"/>
              </a:spcAft>
            </a:pPr>
            <a:r>
              <a:rPr lang="ru-RU" sz="2000" b="1" u="sng" dirty="0">
                <a:latin typeface="Arial" pitchFamily="34" charset="0"/>
                <a:ea typeface="Times New Roman"/>
                <a:cs typeface="Arial" pitchFamily="34" charset="0"/>
              </a:rPr>
              <a:t>«Бессмыслица»</a:t>
            </a: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 </a:t>
            </a:r>
          </a:p>
          <a:p>
            <a:pPr indent="190500" algn="just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(Зима, овцы, лето, мороженное, </a:t>
            </a:r>
          </a:p>
          <a:p>
            <a:pPr indent="190500" algn="just">
              <a:spcAft>
                <a:spcPts val="60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пилить, веселый).</a:t>
            </a:r>
            <a:endParaRPr lang="ru-RU" sz="2000" b="1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3" name="Picture 2" descr="Картинки по запросу фото с уроков зрительных физминуто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12976"/>
            <a:ext cx="3430993" cy="256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65258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9733"/>
            <a:ext cx="7275475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130677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0" dirty="0">
                <a:latin typeface="Arial" pitchFamily="34" charset="0"/>
                <a:cs typeface="Arial" pitchFamily="34" charset="0"/>
              </a:rPr>
              <a:t>Задания на развитие памяти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435280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Учитель произносит фразы, а дети после каждой фразы закрывают глаза и представляют себе соответству­ющую картинку. Например:</a:t>
            </a:r>
          </a:p>
          <a:p>
            <a:pPr marL="263525" lvl="1" indent="-176213">
              <a:buFont typeface="Wingdings" pitchFamily="2" charset="2"/>
              <a:buChar char="§"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Обезьяна, катающаяся на лиане.</a:t>
            </a:r>
          </a:p>
          <a:p>
            <a:pPr marL="263525" lvl="1" indent="-176213">
              <a:buFont typeface="Wingdings" pitchFamily="2" charset="2"/>
              <a:buChar char="§"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Кот умывается лапой.</a:t>
            </a:r>
          </a:p>
          <a:p>
            <a:pPr marL="263525" lvl="1" indent="-176213">
              <a:buFont typeface="Wingdings" pitchFamily="2" charset="2"/>
              <a:buChar char="§"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Комар на ладошке.</a:t>
            </a:r>
          </a:p>
          <a:p>
            <a:pPr marL="263525" lvl="1" indent="-176213">
              <a:buFont typeface="Wingdings" pitchFamily="2" charset="2"/>
              <a:buChar char="§"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Мороженое в хрустальной </a:t>
            </a:r>
          </a:p>
          <a:p>
            <a:pPr marL="263525" lvl="1" indent="-176213">
              <a:buFont typeface="Wingdings" pitchFamily="2" charset="2"/>
              <a:buChar char="§"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вазе.</a:t>
            </a:r>
          </a:p>
          <a:p>
            <a:pPr marL="263525" lvl="1" indent="-176213">
              <a:buFont typeface="Wingdings" pitchFamily="2" charset="2"/>
              <a:buChar char="§"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Падающая звезда</a:t>
            </a:r>
          </a:p>
          <a:p>
            <a:pPr>
              <a:buNone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   </a:t>
            </a:r>
          </a:p>
          <a:p>
            <a:pPr>
              <a:buNone/>
            </a:pPr>
            <a:endParaRPr lang="ru-RU" sz="2000" b="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 На следующем этапе работы ученики слушают фразы, запоминают  и записывают их. </a:t>
            </a:r>
          </a:p>
          <a:p>
            <a:pPr>
              <a:buNone/>
            </a:pPr>
            <a:endParaRPr lang="ru-RU" sz="20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Алексей\Desktop\vV37xd_ZEc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103" y="2420888"/>
            <a:ext cx="435699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97505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0" dirty="0">
                <a:latin typeface="Arial" pitchFamily="34" charset="0"/>
                <a:cs typeface="Arial" pitchFamily="34" charset="0"/>
              </a:rPr>
              <a:t>Задания на развитие памяти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11560" y="908720"/>
            <a:ext cx="7670800" cy="1977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0" dirty="0">
                <a:latin typeface="Arial" pitchFamily="34" charset="0"/>
                <a:cs typeface="Arial" pitchFamily="34" charset="0"/>
              </a:rPr>
              <a:t>Школьникам предлагают к каждому из названных слов сделать какой-либо рисунок(солнце, туча, ветер). Это задание развивает способности детей к воссозданию мыс­ленных образов. </a:t>
            </a:r>
          </a:p>
          <a:p>
            <a:pPr marL="514350" indent="-514350">
              <a:buNone/>
            </a:pPr>
            <a:endParaRPr lang="ru-RU" sz="20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ru-RU" sz="2000" b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</a:t>
            </a:r>
          </a:p>
        </p:txBody>
      </p:sp>
      <p:pic>
        <p:nvPicPr>
          <p:cNvPr id="1026" name="Picture 2" descr="C:\Users\Алексей\Desktop\Dzg9qCOfOE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4984"/>
            <a:ext cx="7670800" cy="330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683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8064896" cy="3474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Задания на увеличение объема внимания, которые предполагают запоминание сочетаний букв, слов, последовательность предложений. Это, как правило бессмысленные сочетания, содержащие от 3 до 8 согласных букв.</a:t>
            </a:r>
          </a:p>
          <a:p>
            <a:pPr marL="514350" indent="-514350">
              <a:buNone/>
            </a:pPr>
            <a:r>
              <a:rPr lang="ru-RU" sz="2000" b="0" dirty="0">
                <a:latin typeface="Arial" pitchFamily="34" charset="0"/>
                <a:cs typeface="Arial" pitchFamily="34" charset="0"/>
              </a:rPr>
              <a:t>    Например:    </a:t>
            </a:r>
          </a:p>
          <a:p>
            <a:pPr marL="514350" indent="-514350">
              <a:buNone/>
            </a:pPr>
            <a:r>
              <a:rPr lang="ru-RU" sz="2000" b="0" i="1" dirty="0">
                <a:latin typeface="Arial" pitchFamily="34" charset="0"/>
                <a:cs typeface="Arial" pitchFamily="34" charset="0"/>
              </a:rPr>
              <a:t>     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врвш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пвгв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првн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нртг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втрн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мнтр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шлрн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пвклнг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b="0" i="1" dirty="0" err="1">
                <a:latin typeface="Arial" pitchFamily="34" charset="0"/>
                <a:cs typeface="Arial" pitchFamily="34" charset="0"/>
              </a:rPr>
              <a:t>впртногл</a:t>
            </a:r>
            <a:r>
              <a:rPr lang="ru-RU" sz="2000" b="0" i="1" dirty="0">
                <a:latin typeface="Arial" pitchFamily="34" charset="0"/>
                <a:cs typeface="Arial" pitchFamily="34" charset="0"/>
              </a:rPr>
              <a:t>.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  <a:p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4944"/>
            <a:ext cx="813690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89590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123\Desktop\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53603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123\Desktop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6314"/>
            <a:ext cx="8064896" cy="636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06119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123\Desktop\hello_html_m38fb57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7" y="377262"/>
            <a:ext cx="9003089" cy="636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78808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123\Desktop\zadaniya-na-vnimanie-dlya-detey-2-let-29919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78497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41669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123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58149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123\Desktop\img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80513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776460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dirty="0">
                <a:latin typeface="Arial" pitchFamily="34" charset="0"/>
                <a:cs typeface="Arial" pitchFamily="34" charset="0"/>
              </a:rPr>
              <a:t>Упражнения на коррекцию и развитие мышления: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Противопоставление предметов по ряду признаков.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Четвертый лишний.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Смысловое соотношение понятий: 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     дом-кирпич, стакан - …?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Зашифрованные слово.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Ребусы (буквы, картинки).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Кроссворды.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Логические задачи ( что тяжелее 1 кг железа или 1 кг ваты?).</a:t>
            </a:r>
          </a:p>
        </p:txBody>
      </p:sp>
      <p:pic>
        <p:nvPicPr>
          <p:cNvPr id="9218" name="Picture 2" descr="C:\Users\123\Desktop\478305_krasivyi-krossvo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92896"/>
            <a:ext cx="3800872" cy="292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2387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123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069"/>
            <a:ext cx="792088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2401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30233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123\Desktop\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52" y="404664"/>
            <a:ext cx="7010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90747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123\Desktop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1950"/>
            <a:ext cx="7992888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33561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17693"/>
            <a:ext cx="8208912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Arial" pitchFamily="34" charset="0"/>
                <a:cs typeface="Arial" pitchFamily="34" charset="0"/>
              </a:rPr>
              <a:t>Упражнения на коррекцию и </a:t>
            </a:r>
          </a:p>
          <a:p>
            <a:pPr algn="ctr"/>
            <a:r>
              <a:rPr lang="ru-RU" sz="3600" dirty="0">
                <a:latin typeface="Arial" pitchFamily="34" charset="0"/>
                <a:cs typeface="Arial" pitchFamily="34" charset="0"/>
              </a:rPr>
              <a:t>развитие устной речи:</a:t>
            </a:r>
            <a:endParaRPr lang="ru-RU" sz="3600" u="sng" dirty="0">
              <a:latin typeface="Arial" pitchFamily="34" charset="0"/>
              <a:cs typeface="Arial" pitchFamily="34" charset="0"/>
            </a:endParaRPr>
          </a:p>
          <a:p>
            <a:r>
              <a:rPr lang="ru-RU" sz="2000" u="sng" dirty="0">
                <a:latin typeface="Arial" pitchFamily="34" charset="0"/>
                <a:cs typeface="Arial" pitchFamily="34" charset="0"/>
              </a:rPr>
              <a:t>Схема-слово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 Составить рассказ по схемам.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000" u="sng" dirty="0">
                <a:latin typeface="Arial" pitchFamily="34" charset="0"/>
                <a:cs typeface="Arial" pitchFamily="34" charset="0"/>
              </a:rPr>
              <a:t>Картинка-рассказ: 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  Составляют рассказ по серии картинок.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000" u="sng" dirty="0">
                <a:latin typeface="Arial" pitchFamily="34" charset="0"/>
                <a:cs typeface="Arial" pitchFamily="34" charset="0"/>
              </a:rPr>
              <a:t>Смысловые ассоциации.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Например: к слову курица подобрать, как можно больше смысловых ассоциаций.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000" u="sng" dirty="0">
                <a:latin typeface="Arial" pitchFamily="34" charset="0"/>
                <a:cs typeface="Arial" pitchFamily="34" charset="0"/>
              </a:rPr>
              <a:t>Рассказ по вопросительному алгоритму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 Учитель предлагает детям последовательность описания событий: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- кто или что? 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- где?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- как? 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- когда ?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- почему? и т.д.</a:t>
            </a:r>
          </a:p>
        </p:txBody>
      </p:sp>
    </p:spTree>
    <p:extLst>
      <p:ext uri="{BB962C8B-B14F-4D97-AF65-F5344CB8AC3E}">
        <p14:creationId xmlns:p14="http://schemas.microsoft.com/office/powerpoint/2010/main" val="180216240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23\Desktop\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0" y="463338"/>
            <a:ext cx="9114800" cy="639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05586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123\Desktop\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82892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23\Desktop\ispolzovanie-shem-dlya-sostavleniya-rasskazov-o-jivotnyh-s-detmi-956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6996"/>
            <a:ext cx="655272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82100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123\Desktop\image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648072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83975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123\Desktop\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2656"/>
            <a:ext cx="7560840" cy="597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45109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123\Desktop\opornaya-kartinka-shema-dlya-rasskazyvaniyu-dlya-detey-na-temu-ptitsa-37804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7229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123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29" y="-99392"/>
            <a:ext cx="9144000" cy="682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16583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123\Desktop\image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064895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97564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123\Desktop\-18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7768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41159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7992888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34411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123\Desktop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1"/>
            <a:ext cx="7067153" cy="583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003718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123\Desktop\35949_html_m28a6db7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0"/>
            <a:ext cx="6323013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42811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123\Desktop\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30233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123\Desktop\8527_html_27828b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70" y="764704"/>
            <a:ext cx="7416824" cy="55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987823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123\Desktop\i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9694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82865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123\Desktop\i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891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20934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42493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44787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123\Desktop\mietodichieskiiepriiemyrabotysoslovarnymislovamivnachalnykhklassakh_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1161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123\Desktop\i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809"/>
            <a:ext cx="8640960" cy="644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32177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123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098721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123\Desktop\13363313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30496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123\Desktop\6b4efcc8a241633e0c61b537d684e8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920880" cy="58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42844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123\Desktop\d39d488b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848872" cy="47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79951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123\Desktop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70485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87859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123\Desktop\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5219"/>
            <a:ext cx="8007796" cy="558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564379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123\Desktop\hello_html_m6996b8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136904" cy="604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376550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C:\Users\123\Desktop\i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7911777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673441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123\Desktop\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26020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123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260649"/>
            <a:ext cx="8206109" cy="613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151824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123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0012"/>
            <a:ext cx="7685112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61371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1722" y="476672"/>
            <a:ext cx="79928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Словарно-орфографическая работа на уроке математики - уточнение и обогащение словаря, введение и закрепление математической терминологии, работа над правильным произношением и написанием математических терминов.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Например: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"Перепутанные буквы" - ЛИ-ДЕ – ТЕЛЬ (делитель), МОЕ - ГА-СЛА – Е (слагаемое);</a:t>
            </a:r>
          </a:p>
          <a:p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"Найди слово" – ВАСПРУММРТДА (сумма); КРПООНТАЫЦЫЕ (проценты) и т.д.;</a:t>
            </a:r>
          </a:p>
          <a:p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«Назови тему урока» - ГРТЬЛМДРОБИКУСВЧ</a:t>
            </a:r>
            <a:endParaRPr lang="ru-RU" sz="2000" i="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123\Desktop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844917"/>
            <a:ext cx="5760640" cy="2824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721756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06489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связной речи у учащихся, работа над фразовой речью: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Ответы на вопросы  учителя, комментирование  выполняемых действий, речевая отработка алгоритмов действий по опорным схемам, речевым моделям, образцам высказываний, плану, инструкции.</a:t>
            </a:r>
          </a:p>
          <a:p>
            <a:pPr algn="just"/>
            <a:endParaRPr lang="ru-RU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Например:</a:t>
            </a:r>
          </a:p>
          <a:p>
            <a:endParaRPr lang="ru-RU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План ответа:</a:t>
            </a:r>
          </a:p>
          <a:p>
            <a:pPr>
              <a:buFont typeface="Arial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Назвать число.</a:t>
            </a:r>
          </a:p>
          <a:p>
            <a:pPr>
              <a:buFont typeface="Arial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Это число 1, 2, 3: </a:t>
            </a:r>
            <a:r>
              <a:rPr 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значное</a:t>
            </a:r>
            <a:endParaRPr lang="ru-RU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 этом числе: единиц :десятков :сотен</a:t>
            </a:r>
          </a:p>
          <a:p>
            <a:pPr>
              <a:buFont typeface="Arial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Это число (чётное, нечётное)</a:t>
            </a:r>
          </a:p>
          <a:p>
            <a:pPr>
              <a:buFont typeface="Arial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Это число (простое, составное).</a:t>
            </a:r>
            <a:endParaRPr lang="ru-RU" sz="2000" i="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123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612" y="2852936"/>
            <a:ext cx="3334938" cy="302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4721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53052" y="3369502"/>
            <a:ext cx="3432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itchFamily="34" charset="0"/>
                <a:cs typeface="Times New Roman" pitchFamily="18" charset="0"/>
              </a:rPr>
              <a:t>д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13430" y="2128418"/>
            <a:ext cx="1569857" cy="1560863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Сидел сложа руки</a:t>
            </a:r>
          </a:p>
        </p:txBody>
      </p:sp>
      <p:sp>
        <p:nvSpPr>
          <p:cNvPr id="4" name="Овал 3"/>
          <p:cNvSpPr/>
          <p:nvPr/>
        </p:nvSpPr>
        <p:spPr>
          <a:xfrm>
            <a:off x="5343401" y="1561139"/>
            <a:ext cx="1733780" cy="1425021"/>
          </a:xfrm>
          <a:prstGeom prst="ellipse">
            <a:avLst/>
          </a:prstGeom>
          <a:solidFill>
            <a:srgbClr val="FF0000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Бить баклуши</a:t>
            </a:r>
          </a:p>
        </p:txBody>
      </p:sp>
      <p:sp>
        <p:nvSpPr>
          <p:cNvPr id="5" name="Овал 4"/>
          <p:cNvSpPr/>
          <p:nvPr/>
        </p:nvSpPr>
        <p:spPr>
          <a:xfrm>
            <a:off x="5343401" y="3147961"/>
            <a:ext cx="1733780" cy="1440160"/>
          </a:xfrm>
          <a:prstGeom prst="ellipse">
            <a:avLst/>
          </a:prstGeom>
          <a:solidFill>
            <a:srgbClr val="F0582E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 Работал,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не        покладая          рук</a:t>
            </a:r>
          </a:p>
        </p:txBody>
      </p:sp>
      <p:sp>
        <p:nvSpPr>
          <p:cNvPr id="6" name="Овал 5"/>
          <p:cNvSpPr/>
          <p:nvPr/>
        </p:nvSpPr>
        <p:spPr>
          <a:xfrm>
            <a:off x="2050241" y="3147961"/>
            <a:ext cx="1590256" cy="1412850"/>
          </a:xfrm>
          <a:prstGeom prst="ellipse">
            <a:avLst/>
          </a:prstGeom>
          <a:solidFill>
            <a:srgbClr val="C17529">
              <a:lumMod val="75000"/>
            </a:srgbClr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Считал ворон</a:t>
            </a:r>
          </a:p>
        </p:txBody>
      </p:sp>
      <p:sp>
        <p:nvSpPr>
          <p:cNvPr id="7" name="Овал 6"/>
          <p:cNvSpPr/>
          <p:nvPr/>
        </p:nvSpPr>
        <p:spPr>
          <a:xfrm>
            <a:off x="2083287" y="1427019"/>
            <a:ext cx="1557210" cy="1402798"/>
          </a:xfrm>
          <a:prstGeom prst="ellipse">
            <a:avLst/>
          </a:prstGeom>
          <a:solidFill>
            <a:srgbClr val="00B050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Спустя рукава</a:t>
            </a:r>
          </a:p>
        </p:txBody>
      </p:sp>
      <p:sp>
        <p:nvSpPr>
          <p:cNvPr id="8" name="Овал 7"/>
          <p:cNvSpPr/>
          <p:nvPr/>
        </p:nvSpPr>
        <p:spPr>
          <a:xfrm>
            <a:off x="7092280" y="2194414"/>
            <a:ext cx="1665947" cy="1573868"/>
          </a:xfrm>
          <a:prstGeom prst="ellipse">
            <a:avLst/>
          </a:prstGeom>
          <a:solidFill>
            <a:srgbClr val="00B0F0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Работал до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седьмого пота</a:t>
            </a:r>
          </a:p>
        </p:txBody>
      </p:sp>
      <p:sp>
        <p:nvSpPr>
          <p:cNvPr id="9" name="Овал 8"/>
          <p:cNvSpPr/>
          <p:nvPr/>
        </p:nvSpPr>
        <p:spPr>
          <a:xfrm>
            <a:off x="3627370" y="2273415"/>
            <a:ext cx="1716031" cy="1415866"/>
          </a:xfrm>
          <a:prstGeom prst="ellipse">
            <a:avLst/>
          </a:prstGeom>
          <a:solidFill>
            <a:srgbClr val="FFFF00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Держал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Times New Roman" pitchFamily="18" charset="0"/>
              </a:rPr>
              <a:t>ушки на макушке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48418" y="692696"/>
            <a:ext cx="45599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 indent="0" algn="ctr">
              <a:buNone/>
            </a:pPr>
            <a:r>
              <a:rPr lang="ru-RU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«Фразеологизмы»</a:t>
            </a:r>
          </a:p>
        </p:txBody>
      </p:sp>
    </p:spTree>
    <p:extLst>
      <p:ext uri="{BB962C8B-B14F-4D97-AF65-F5344CB8AC3E}">
        <p14:creationId xmlns:p14="http://schemas.microsoft.com/office/powerpoint/2010/main" val="205110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123\Desktop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170395" cy="612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731616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123\Desktop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8384"/>
            <a:ext cx="791445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80381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123\Desktop\y_00302a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7762"/>
            <a:ext cx="7734551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163043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123\Desktop\8716659_936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20891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850585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123\Desktop\8716662_55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85698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640637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123\Desktop\19028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95250"/>
            <a:ext cx="85725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818550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3"/>
            <a:ext cx="8064896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indent="190500" algn="just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Коррекционно-двигательные упражнения -  способствует развитию физической и эмоциональной активности детей, выразительности движений, воспитанию умения перевоплощаться; помогает школьникам снять психическое напряжение, убрать скованность, восстановить силы, увеличить запас энергии, а так же научиться  расслабляться.  </a:t>
            </a:r>
            <a:endParaRPr lang="ru-RU" sz="2000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1028" name="Picture 4" descr="http://maminovse.ru/uploads/2013/01/1600_1200_20100116095202369756-1024x7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792" y="3717032"/>
            <a:ext cx="3580656" cy="279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obmen-sadami.ru/uploads/images/2014/04/28/.cache/thumb_img_535eb21662abe_adaptiveResize_370_3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94" y="3653036"/>
            <a:ext cx="3524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12307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836712"/>
            <a:ext cx="76679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" pitchFamily="34" charset="0"/>
                <a:cs typeface="Arial" pitchFamily="34" charset="0"/>
              </a:rPr>
              <a:t>«Веселые человечки»</a:t>
            </a:r>
          </a:p>
          <a:p>
            <a:pPr algn="just"/>
            <a:r>
              <a:rPr lang="ru-RU" sz="2000" dirty="0">
                <a:latin typeface="Arial" pitchFamily="34" charset="0"/>
                <a:cs typeface="Arial" pitchFamily="34" charset="0"/>
              </a:rPr>
              <a:t>  Упражнение формирует знание схемы собственного тела – зеркальный перенос положения на себя.</a:t>
            </a:r>
          </a:p>
          <a:p>
            <a:pPr algn="just"/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000" b="1" dirty="0">
                <a:latin typeface="Arial" pitchFamily="34" charset="0"/>
                <a:cs typeface="Arial" pitchFamily="34" charset="0"/>
              </a:rPr>
              <a:t>«Столько сколько вижу»</a:t>
            </a:r>
          </a:p>
          <a:p>
            <a:pPr algn="just"/>
            <a:r>
              <a:rPr lang="ru-RU" sz="2000" dirty="0">
                <a:latin typeface="Arial" pitchFamily="34" charset="0"/>
                <a:cs typeface="Arial" pitchFamily="34" charset="0"/>
              </a:rPr>
              <a:t>Подпрыгнуть на месте столько раз, сколько покажут предметов (число на карточке и т.д.).</a:t>
            </a:r>
          </a:p>
          <a:p>
            <a:pPr algn="just"/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000" b="1" dirty="0">
                <a:latin typeface="Arial" pitchFamily="34" charset="0"/>
                <a:cs typeface="Arial" pitchFamily="34" charset="0"/>
              </a:rPr>
              <a:t> «Письмо носом» </a:t>
            </a:r>
          </a:p>
          <a:p>
            <a:pPr algn="just"/>
            <a:r>
              <a:rPr lang="ru-RU" sz="2000" dirty="0">
                <a:latin typeface="Arial" pitchFamily="34" charset="0"/>
                <a:cs typeface="Arial" pitchFamily="34" charset="0"/>
              </a:rPr>
              <a:t> Представьте, что  кончик  носа - это    ручка, которой можно  писать. Написать букву, любимую  цифру, нарисовать круг, квадрат.</a:t>
            </a:r>
          </a:p>
          <a:p>
            <a:pPr algn="just"/>
            <a:r>
              <a:rPr lang="ru-RU" sz="2000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sz="2000" b="1" dirty="0">
                <a:latin typeface="Arial" pitchFamily="34" charset="0"/>
                <a:cs typeface="Arial" pitchFamily="34" charset="0"/>
              </a:rPr>
              <a:t>Ходьба по контуру фигуры</a:t>
            </a:r>
          </a:p>
          <a:p>
            <a:pPr algn="just"/>
            <a:r>
              <a:rPr lang="ru-RU" sz="2000" dirty="0">
                <a:latin typeface="Arial" pitchFamily="34" charset="0"/>
                <a:cs typeface="Arial" pitchFamily="34" charset="0"/>
              </a:rPr>
              <a:t> Ученик шагает по контуру начерченной на полу мелом букве, цифре. Сначала с открытыми глазами, потом с закрытыми.</a:t>
            </a:r>
          </a:p>
          <a:p>
            <a:pPr algn="just"/>
            <a:endParaRPr lang="ru-RU" sz="2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434160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836712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>
              <a:spcAft>
                <a:spcPts val="0"/>
              </a:spcAft>
            </a:pPr>
            <a:r>
              <a:rPr lang="ru-RU" sz="2000" b="1" dirty="0" err="1">
                <a:latin typeface="Arial" pitchFamily="34" charset="0"/>
                <a:ea typeface="Times New Roman"/>
                <a:cs typeface="Arial" pitchFamily="34" charset="0"/>
              </a:rPr>
              <a:t>Здоровьесберегающие</a:t>
            </a: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 упражнения: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Arial" pitchFamily="34" charset="0"/>
                <a:ea typeface="Times New Roman"/>
                <a:cs typeface="Arial" pitchFamily="34" charset="0"/>
              </a:rPr>
              <a:t>   </a:t>
            </a: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физкультминутки</a:t>
            </a:r>
          </a:p>
          <a:p>
            <a:pPr indent="1905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музыкально – ритмические упражнения</a:t>
            </a:r>
          </a:p>
          <a:p>
            <a:pPr indent="1905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дыхательные упражнения</a:t>
            </a:r>
          </a:p>
          <a:p>
            <a:pPr indent="1905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Times New Roman"/>
                <a:cs typeface="Arial" pitchFamily="34" charset="0"/>
              </a:rPr>
              <a:t>- массаж и самомассаж.</a:t>
            </a:r>
            <a:endParaRPr lang="ru-RU" sz="2000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3074" name="Picture 2" descr="https://encrypted-tbn0.gstatic.com/images?q=tbn:ANd9GcTeoMP7nOxdPeXtMP5Ten6iQclqBPIdy3RUi4MrMybRt-ODAmX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691" y="1573351"/>
            <a:ext cx="1990725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g0.liveinternet.ru/images/attach/c/6/124/374/124374970_1439197114_3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973" y="4149079"/>
            <a:ext cx="5010348" cy="236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1.bp.blogspot.com/-G1tHpvph5Rk/T7JgdXacyvI/AAAAAAAAALU/C1pG6uLebQw/s1600/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3634654" cy="236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186280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1486" y="302359"/>
            <a:ext cx="794494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4625">
              <a:spcAft>
                <a:spcPts val="0"/>
              </a:spcAft>
            </a:pPr>
            <a:r>
              <a:rPr lang="ru-RU" sz="2000" b="1" i="1" dirty="0">
                <a:latin typeface="Arial" pitchFamily="34" charset="0"/>
                <a:ea typeface="@Arial Unicode MS"/>
                <a:cs typeface="Arial" pitchFamily="34" charset="0"/>
              </a:rPr>
              <a:t> </a:t>
            </a:r>
            <a:r>
              <a:rPr lang="ru-RU" sz="2000" b="1" i="1" u="sng" dirty="0">
                <a:latin typeface="Arial" pitchFamily="34" charset="0"/>
                <a:ea typeface="@Arial Unicode MS"/>
                <a:cs typeface="Arial" pitchFamily="34" charset="0"/>
              </a:rPr>
              <a:t>«Злюка»</a:t>
            </a:r>
            <a:r>
              <a:rPr lang="ru-RU" sz="2000" b="1" i="1" dirty="0">
                <a:latin typeface="Arial" pitchFamily="34" charset="0"/>
                <a:ea typeface="@Arial Unicode MS"/>
                <a:cs typeface="Arial" pitchFamily="34" charset="0"/>
              </a:rPr>
              <a:t> </a:t>
            </a: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А когда я сильно злюсь, напрягаюсь, но держусь.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Челюсть сильно я сжимаю и рычаньем всех пугаю (рычать).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Чтобы злоба улетела и расслабилось все тело,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Надо глубоко вдохнуть, потянуться, улыбнуться,</a:t>
            </a: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 Может, даже и зевнуть (широко открыв рот, зевнуть).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 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b="1" i="1" u="sng" dirty="0">
                <a:latin typeface="Arial" pitchFamily="34" charset="0"/>
                <a:ea typeface="@Arial Unicode MS"/>
                <a:cs typeface="Arial" pitchFamily="34" charset="0"/>
              </a:rPr>
              <a:t>«Лимон»</a:t>
            </a: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    Я возьму в ладонь лимон. Чувствую, что круглый он.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    Я его слегка сжимаю — сок лимонный выжимаю.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    Все в порядке, сок готов.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   Я лимон бросаю, руку расслабляю.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 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b="1" i="1" u="sng" dirty="0">
                <a:latin typeface="Arial" pitchFamily="34" charset="0"/>
                <a:ea typeface="@Arial Unicode MS"/>
                <a:cs typeface="Arial" pitchFamily="34" charset="0"/>
              </a:rPr>
              <a:t>«Палуба»</a:t>
            </a:r>
            <a:endParaRPr lang="ru-RU" sz="2000" b="1" i="1" dirty="0">
              <a:latin typeface="Arial" pitchFamily="34" charset="0"/>
              <a:ea typeface="@Arial Unicode MS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Стало палубу качать!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Ногу к палубе прижать!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Крепче ногу прижимаем, 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74625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А другую расслабляем.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>
              <a:spcAft>
                <a:spcPts val="0"/>
              </a:spcAft>
            </a:pPr>
            <a:r>
              <a:rPr lang="ru-RU" sz="2000" dirty="0">
                <a:latin typeface="Arial" pitchFamily="34" charset="0"/>
                <a:ea typeface="@Arial Unicode MS"/>
                <a:cs typeface="Arial" pitchFamily="34" charset="0"/>
              </a:rPr>
              <a:t> 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190500" algn="just">
              <a:spcAft>
                <a:spcPts val="0"/>
              </a:spcAft>
            </a:pPr>
            <a:r>
              <a:rPr lang="ru-RU" sz="2000" b="1" dirty="0">
                <a:latin typeface="Arial" pitchFamily="34" charset="0"/>
                <a:ea typeface="@Arial Unicode MS"/>
                <a:cs typeface="Arial" pitchFamily="34" charset="0"/>
              </a:rPr>
              <a:t> 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50049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836712"/>
            <a:ext cx="81486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" pitchFamily="34" charset="0"/>
                <a:cs typeface="Arial" pitchFamily="34" charset="0"/>
              </a:rPr>
              <a:t>«Снеговик» </a:t>
            </a:r>
          </a:p>
          <a:p>
            <a:pPr algn="just"/>
            <a:r>
              <a:rPr lang="ru-RU" sz="2000" dirty="0">
                <a:latin typeface="Arial" pitchFamily="34" charset="0"/>
                <a:cs typeface="Arial" pitchFamily="34" charset="0"/>
              </a:rPr>
              <a:t>Дети представляют, что каждый из них снеговик, которого вылепили из снега. Прекрасное утро, светит солнце. Вот оно начинает припекать, и снеговик начинает таять. Далее дети изображают, как тает снеговик. Сначала тает голова, потом одна рука, другая. Постепенно, понемножку начинает таять и туловище. И он превращается в лужицу, растекшуюся по земле.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>
                <a:latin typeface="Arial" pitchFamily="34" charset="0"/>
                <a:cs typeface="Arial" pitchFamily="34" charset="0"/>
              </a:rPr>
              <a:t>«Замедленное расслабление»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Все умеют танцевать, прыгать, бегать, рисовать.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Но не все пока умеют расслабляться, отдыхать.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Есть у нас игра такая — очень легкая, простая.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Замедляется движенье, исчезает напряженье.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И становится понятно — расслабление приятно!</a:t>
            </a:r>
          </a:p>
        </p:txBody>
      </p:sp>
    </p:spTree>
    <p:extLst>
      <p:ext uri="{BB962C8B-B14F-4D97-AF65-F5344CB8AC3E}">
        <p14:creationId xmlns:p14="http://schemas.microsoft.com/office/powerpoint/2010/main" val="1361046377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089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ДОМАШНЕЕ ЗАДАНИЕ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Приготовление домашних заданий происходит таким образом, чтобы полностью сохранялось целевое назначение этого вида деятельности - как самостоятельного и индивидуального, оно должно быть понятно каждому ребёнку.</a:t>
            </a:r>
          </a:p>
          <a:p>
            <a:pPr algn="just"/>
            <a:r>
              <a:rPr lang="ru-RU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Задача учителя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научить детей выполнять домашние задания, воспитывать в них аккуратность, умение доводить начатое дело до конца.</a:t>
            </a:r>
            <a:endParaRPr lang="ru-RU" sz="2000" b="0" i="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123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043" y="3573016"/>
            <a:ext cx="4386213" cy="2695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29613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568952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>
              <a:lnSpc>
                <a:spcPct val="115000"/>
              </a:lnSpc>
            </a:pPr>
            <a:r>
              <a:rPr lang="ru-RU" sz="2400" b="1" dirty="0">
                <a:solidFill>
                  <a:srgbClr val="C00000"/>
                </a:solidFill>
                <a:latin typeface="Arial Black" pitchFamily="34" charset="0"/>
                <a:ea typeface="@Arial Unicode MS"/>
              </a:rPr>
              <a:t>Рефлексия</a:t>
            </a:r>
            <a:r>
              <a:rPr lang="ru-RU" sz="2000" b="1" dirty="0">
                <a:solidFill>
                  <a:srgbClr val="C00000"/>
                </a:solidFill>
                <a:latin typeface="Arial Black" pitchFamily="34" charset="0"/>
                <a:ea typeface="@Arial Unicode MS"/>
              </a:rPr>
              <a:t> - </a:t>
            </a:r>
            <a:r>
              <a:rPr lang="ru-RU" sz="2000" dirty="0">
                <a:solidFill>
                  <a:prstClr val="black"/>
                </a:solidFill>
                <a:latin typeface="Arial Black" pitchFamily="34" charset="0"/>
                <a:ea typeface="@Arial Unicode MS"/>
              </a:rPr>
              <a:t>это</a:t>
            </a:r>
            <a:r>
              <a:rPr lang="ru-RU" sz="2000" dirty="0">
                <a:solidFill>
                  <a:prstClr val="black"/>
                </a:solidFill>
                <a:latin typeface="Arial Black" pitchFamily="34" charset="0"/>
                <a:ea typeface="Times New Roman"/>
              </a:rPr>
              <a:t> деятельность, которая </a:t>
            </a:r>
            <a:r>
              <a:rPr lang="ru-RU" sz="2000" dirty="0">
                <a:solidFill>
                  <a:prstClr val="black"/>
                </a:solidFill>
                <a:latin typeface="Arial Black" pitchFamily="34" charset="0"/>
                <a:ea typeface="@Arial Unicode MS"/>
              </a:rPr>
              <a:t>формирует навыки самоконтроля и самоанализа младших школьников с ОВЗ после каждого коррекционного упражнения.</a:t>
            </a:r>
            <a:r>
              <a:rPr lang="ru-RU" sz="2000" dirty="0">
                <a:solidFill>
                  <a:prstClr val="black"/>
                </a:solidFill>
                <a:latin typeface="Arial Black" pitchFamily="34" charset="0"/>
                <a:ea typeface="Times New Roman"/>
              </a:rPr>
              <a:t> </a:t>
            </a:r>
          </a:p>
        </p:txBody>
      </p:sp>
      <p:sp>
        <p:nvSpPr>
          <p:cNvPr id="3" name="Содержимое 1"/>
          <p:cNvSpPr txBox="1">
            <a:spLocks/>
          </p:cNvSpPr>
          <p:nvPr/>
        </p:nvSpPr>
        <p:spPr>
          <a:xfrm>
            <a:off x="253832" y="1923306"/>
            <a:ext cx="5286808" cy="652686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31B6FD"/>
              </a:buClr>
              <a:buFont typeface="Wingdings 2"/>
              <a:buNone/>
            </a:pPr>
            <a:r>
              <a:rPr lang="ru-RU" sz="1800" b="1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«Осеннее дерево успеха»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114" y="4166876"/>
            <a:ext cx="692030" cy="75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831" y="3314909"/>
            <a:ext cx="685287" cy="74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114" y="2442080"/>
            <a:ext cx="679004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1428836" y="4166876"/>
            <a:ext cx="1389522" cy="586031"/>
          </a:xfrm>
          <a:prstGeom prst="roundRect">
            <a:avLst/>
          </a:prstGeom>
          <a:solidFill>
            <a:srgbClr val="F0A22E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1600" b="1" kern="0" dirty="0">
                <a:solidFill>
                  <a:sysClr val="windowText" lastClr="000000"/>
                </a:solidFill>
                <a:latin typeface="Arial Black" pitchFamily="34" charset="0"/>
                <a:cs typeface="Times New Roman" pitchFamily="18" charset="0"/>
              </a:rPr>
              <a:t>3-5 ошибок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76292" y="2575992"/>
            <a:ext cx="1342066" cy="525926"/>
          </a:xfrm>
          <a:prstGeom prst="roundRect">
            <a:avLst/>
          </a:prstGeom>
          <a:solidFill>
            <a:srgbClr val="F0A22E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1600" b="1" kern="0" dirty="0">
                <a:solidFill>
                  <a:sysClr val="windowText" lastClr="000000"/>
                </a:solidFill>
                <a:latin typeface="Arial Black" pitchFamily="34" charset="0"/>
                <a:cs typeface="Times New Roman" pitchFamily="18" charset="0"/>
              </a:rPr>
              <a:t>Нет ошибок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57128" y="3365347"/>
            <a:ext cx="1409255" cy="561045"/>
          </a:xfrm>
          <a:prstGeom prst="roundRect">
            <a:avLst/>
          </a:prstGeom>
          <a:solidFill>
            <a:srgbClr val="F0A22E"/>
          </a:solidFill>
          <a:ln w="25400" cap="flat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1600" b="1" kern="0" dirty="0">
                <a:solidFill>
                  <a:sysClr val="windowText" lastClr="000000"/>
                </a:solidFill>
                <a:latin typeface="Arial Black" pitchFamily="34" charset="0"/>
                <a:cs typeface="Times New Roman" pitchFamily="18" charset="0"/>
              </a:rPr>
              <a:t>1-2 ошибки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3" b="18623"/>
          <a:stretch/>
        </p:blipFill>
        <p:spPr>
          <a:xfrm>
            <a:off x="3245632" y="2641636"/>
            <a:ext cx="2295008" cy="1992924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2B8E14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166406" y="4926407"/>
            <a:ext cx="1550513" cy="1785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7"/>
          <p:cNvSpPr txBox="1">
            <a:spLocks noChangeArrowheads="1"/>
          </p:cNvSpPr>
          <p:nvPr/>
        </p:nvSpPr>
        <p:spPr bwMode="auto">
          <a:xfrm>
            <a:off x="5716919" y="5157192"/>
            <a:ext cx="338522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prstClr val="black"/>
                </a:solidFill>
                <a:latin typeface="Arial Black" pitchFamily="34" charset="0"/>
                <a:cs typeface="Times New Roman" pitchFamily="18" charset="0"/>
              </a:rPr>
              <a:t>Совсем не понятно </a:t>
            </a:r>
          </a:p>
          <a:p>
            <a:endParaRPr lang="ru-RU" sz="1600" b="1" dirty="0">
              <a:solidFill>
                <a:prstClr val="black"/>
              </a:solidFill>
              <a:latin typeface="Arial Black" pitchFamily="34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prstClr val="black"/>
                </a:solidFill>
                <a:latin typeface="Arial Black" pitchFamily="34" charset="0"/>
                <a:cs typeface="Times New Roman" pitchFamily="18" charset="0"/>
              </a:rPr>
              <a:t>Надо повторить ещё раз</a:t>
            </a:r>
          </a:p>
          <a:p>
            <a:endParaRPr lang="ru-RU" sz="1600" b="1" dirty="0">
              <a:solidFill>
                <a:prstClr val="black"/>
              </a:solidFill>
              <a:latin typeface="Arial Black" pitchFamily="34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prstClr val="black"/>
                </a:solidFill>
                <a:latin typeface="Arial Black" pitchFamily="34" charset="0"/>
                <a:cs typeface="Times New Roman" pitchFamily="18" charset="0"/>
              </a:rPr>
              <a:t>Всё легко и просто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32307" y="5703285"/>
            <a:ext cx="1781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«Светофор»</a:t>
            </a:r>
          </a:p>
        </p:txBody>
      </p:sp>
    </p:spTree>
    <p:extLst>
      <p:ext uri="{BB962C8B-B14F-4D97-AF65-F5344CB8AC3E}">
        <p14:creationId xmlns:p14="http://schemas.microsoft.com/office/powerpoint/2010/main" val="3674506841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08720"/>
            <a:ext cx="4032448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«Аббревиатура»</a:t>
            </a: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b="1" dirty="0">
              <a:solidFill>
                <a:prstClr val="black"/>
              </a:solidFill>
              <a:latin typeface="Arial Black" pitchFamily="34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b="1" u="sng" dirty="0">
                <a:solidFill>
                  <a:prstClr val="black"/>
                </a:solidFill>
                <a:latin typeface="Arial Black" pitchFamily="34" charset="0"/>
                <a:cs typeface="Times New Roman" panose="02020603050405020304" pitchFamily="18" charset="0"/>
              </a:rPr>
              <a:t>Какими  на уроке были ученики?</a:t>
            </a: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dirty="0">
              <a:solidFill>
                <a:prstClr val="black"/>
              </a:solidFill>
              <a:latin typeface="Arial Black" pitchFamily="34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b="1" dirty="0">
                <a:solidFill>
                  <a:srgbClr val="C00000"/>
                </a:solidFill>
                <a:latin typeface="Arial Black" pitchFamily="34" charset="0"/>
                <a:cs typeface="Times New Roman" panose="02020603050405020304" pitchFamily="18" charset="0"/>
              </a:rPr>
              <a:t>Т – </a:t>
            </a:r>
            <a:r>
              <a:rPr lang="ru-RU" b="1" dirty="0">
                <a:solidFill>
                  <a:prstClr val="black"/>
                </a:solidFill>
                <a:latin typeface="Arial Black" pitchFamily="34" charset="0"/>
                <a:cs typeface="Times New Roman" panose="02020603050405020304" pitchFamily="18" charset="0"/>
              </a:rPr>
              <a:t>талантливые, точные, …</a:t>
            </a: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b="1" dirty="0">
                <a:solidFill>
                  <a:srgbClr val="C00000"/>
                </a:solidFill>
                <a:latin typeface="Arial Black" pitchFamily="34" charset="0"/>
                <a:cs typeface="Times New Roman" panose="02020603050405020304" pitchFamily="18" charset="0"/>
              </a:rPr>
              <a:t>О – </a:t>
            </a:r>
            <a:r>
              <a:rPr lang="ru-RU" b="1" dirty="0">
                <a:solidFill>
                  <a:prstClr val="black"/>
                </a:solidFill>
                <a:latin typeface="Arial Black" pitchFamily="34" charset="0"/>
                <a:cs typeface="Times New Roman" panose="02020603050405020304" pitchFamily="18" charset="0"/>
              </a:rPr>
              <a:t>организованные, общительные, …</a:t>
            </a: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b="1" dirty="0">
                <a:solidFill>
                  <a:srgbClr val="C00000"/>
                </a:solidFill>
                <a:latin typeface="Arial Black" pitchFamily="34" charset="0"/>
                <a:cs typeface="Times New Roman" panose="02020603050405020304" pitchFamily="18" charset="0"/>
              </a:rPr>
              <a:t>Н – </a:t>
            </a:r>
            <a:r>
              <a:rPr lang="ru-RU" b="1" dirty="0">
                <a:solidFill>
                  <a:prstClr val="black"/>
                </a:solidFill>
                <a:latin typeface="Arial Black" pitchFamily="34" charset="0"/>
                <a:cs typeface="Times New Roman" panose="02020603050405020304" pitchFamily="18" charset="0"/>
              </a:rPr>
              <a:t>надежные, неуверенные, …</a:t>
            </a: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b="1" dirty="0">
                <a:solidFill>
                  <a:srgbClr val="C00000"/>
                </a:solidFill>
                <a:latin typeface="Arial Black" pitchFamily="34" charset="0"/>
                <a:cs typeface="Times New Roman" panose="02020603050405020304" pitchFamily="18" charset="0"/>
              </a:rPr>
              <a:t>Н – </a:t>
            </a:r>
            <a:r>
              <a:rPr lang="ru-RU" b="1" dirty="0">
                <a:solidFill>
                  <a:prstClr val="black"/>
                </a:solidFill>
                <a:latin typeface="Arial Black" pitchFamily="34" charset="0"/>
                <a:cs typeface="Times New Roman" panose="02020603050405020304" pitchFamily="18" charset="0"/>
              </a:rPr>
              <a:t>нужные, …</a:t>
            </a:r>
            <a:endParaRPr lang="ru-RU" b="1" dirty="0">
              <a:solidFill>
                <a:srgbClr val="C00000"/>
              </a:solidFill>
              <a:latin typeface="Arial Black" pitchFamily="34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b="1" dirty="0">
                <a:solidFill>
                  <a:srgbClr val="C00000"/>
                </a:solidFill>
                <a:latin typeface="Arial Black" pitchFamily="34" charset="0"/>
                <a:cs typeface="Times New Roman" panose="02020603050405020304" pitchFamily="18" charset="0"/>
              </a:rPr>
              <a:t>А – </a:t>
            </a:r>
            <a:r>
              <a:rPr lang="ru-RU" b="1" dirty="0">
                <a:solidFill>
                  <a:prstClr val="black"/>
                </a:solidFill>
                <a:latin typeface="Arial Black" pitchFamily="34" charset="0"/>
                <a:cs typeface="Times New Roman" panose="02020603050405020304" pitchFamily="18" charset="0"/>
              </a:rPr>
              <a:t>аккуратные, активные, артистичные, …</a:t>
            </a: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b="1" dirty="0">
              <a:solidFill>
                <a:prstClr val="black"/>
              </a:solidFill>
              <a:latin typeface="Arial Black" pitchFamily="34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b="1" dirty="0">
              <a:solidFill>
                <a:prstClr val="black"/>
              </a:solidFill>
              <a:latin typeface="Arial Black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956226"/>
            <a:ext cx="3816424" cy="425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alt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Прием незаконченного предложения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altLang="ru-RU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Я похвалил бы себя…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Особенно мне понравилось…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После урока мне захотелось…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Я мечтаю о 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Я сумел…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Было трудно…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Теперь я могу…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Arial Black" pitchFamily="34" charset="0"/>
                <a:ea typeface="Times New Roman"/>
                <a:cs typeface="Times New Roman" pitchFamily="18" charset="0"/>
              </a:rPr>
              <a:t>Я почувствовал, что…</a:t>
            </a:r>
          </a:p>
        </p:txBody>
      </p:sp>
    </p:spTree>
    <p:extLst>
      <p:ext uri="{BB962C8B-B14F-4D97-AF65-F5344CB8AC3E}">
        <p14:creationId xmlns:p14="http://schemas.microsoft.com/office/powerpoint/2010/main" val="2363541758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fotohomka.ru/images/Dec/01/2bdba2fb9939c42f6dbe4cb919502474/mini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2" y="2500307"/>
            <a:ext cx="2502755" cy="18647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mvl.sv-gory.ru/upload/medialibrary/cd5/cd588b7e8fecfe7078bbda3593f460a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361" y="2500307"/>
            <a:ext cx="2817403" cy="1791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s://image.freepik.com/free-vector/happy-kids-at-school_23-21475165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417" y="363843"/>
            <a:ext cx="2354087" cy="220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https://image.freepik.com/free-vector/children-playing-in-a-class_23-214753484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" t="7922" r="4213" b="10444"/>
          <a:stretch/>
        </p:blipFill>
        <p:spPr bwMode="auto">
          <a:xfrm>
            <a:off x="409728" y="282825"/>
            <a:ext cx="2290064" cy="207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357" y="282825"/>
            <a:ext cx="4185285" cy="3848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76286" y="4367833"/>
            <a:ext cx="8429684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зависимости от характера учебного материала и особенностей его усвоения школьниками учитель выбирает те или иные коррекционные упражнения для конкретного урока. Важно сочетать разные виды коррекционных упражнений, но учитывать особенности учеников (в зависимости от дефектной зоны и ведущего анализатора), и это определяет учитель путем наблюдения за такими особыми детьми. </a:t>
            </a:r>
            <a:endParaRPr kumimoji="0" lang="ru-RU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90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541663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2446" y="332656"/>
            <a:ext cx="8820472" cy="5544616"/>
          </a:xfrm>
        </p:spPr>
        <p:txBody>
          <a:bodyPr>
            <a:normAutofit/>
          </a:bodyPr>
          <a:lstStyle/>
          <a:p>
            <a:pPr marL="182880" lvl="0" indent="0">
              <a:spcBef>
                <a:spcPct val="20000"/>
              </a:spcBef>
              <a:buNone/>
            </a:pPr>
            <a:r>
              <a:rPr lang="ru-RU" sz="200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Показатели качества подготовки выпускника с ОВЗ (7-8 вида):</a:t>
            </a:r>
            <a:br>
              <a:rPr lang="en-US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*</a:t>
            </a: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социально  адаптированный  к  жизни  в обществе;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 успешно  реализующий  себя  в  различных сферах  жизнедеятельности;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 умеющий мобильно перестраиваться  под влиянием изменяющихся условий;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 обладающий  максимальной самостоятельностью</a:t>
            </a:r>
            <a:br>
              <a:rPr lang="ru-RU" sz="2000" b="0" dirty="0">
                <a:solidFill>
                  <a:srgbClr val="000000"/>
                </a:solidFill>
                <a:latin typeface="Arial" pitchFamily="34" charset="0"/>
                <a:ea typeface="+mn-ea"/>
                <a:cs typeface="Arial" pitchFamily="34" charset="0"/>
              </a:rPr>
            </a:br>
            <a:br>
              <a:rPr lang="ru-RU" sz="2000" b="0" dirty="0">
                <a:solidFill>
                  <a:srgbClr val="000000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ru-RU" sz="2000" b="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21371"/>
            <a:ext cx="1939925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55725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8599" y="260648"/>
            <a:ext cx="8676456" cy="6054922"/>
          </a:xfrm>
        </p:spPr>
        <p:txBody>
          <a:bodyPr>
            <a:normAutofit/>
          </a:bodyPr>
          <a:lstStyle/>
          <a:p>
            <a:pPr marL="182880" lvl="0" indent="0" algn="l">
              <a:buNone/>
            </a:pPr>
            <a:r>
              <a:rPr lang="ru-RU" sz="20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Модель выпускника с ОВЗ школы (7-8 вида):</a:t>
            </a:r>
            <a:br>
              <a:rPr lang="en-US" sz="20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20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*</a:t>
            </a: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сформирована  общественная  культура личности;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развиты  социально-значимые  качества;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ru-RU" sz="2000" b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воспитаны    </a:t>
            </a: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умения  и  навыки, обеспечивающие  социальную  адаптацию  в обществе;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*уважающий  права  и  свободу  граждан;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*ответственно  относящийся  к  себе и  своему  здоровью;</a:t>
            </a: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b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*способный  получить  дальнейшее профессиональное   образование</a:t>
            </a:r>
            <a:br>
              <a:rPr lang="ru-RU" sz="2000" b="0" dirty="0">
                <a:latin typeface="Arial" pitchFamily="34" charset="0"/>
                <a:cs typeface="Arial" pitchFamily="34" charset="0"/>
              </a:rPr>
            </a:br>
            <a:r>
              <a:rPr lang="ru-RU" sz="2000" b="0" dirty="0">
                <a:latin typeface="Arial" pitchFamily="34" charset="0"/>
                <a:cs typeface="Arial" pitchFamily="34" charset="0"/>
              </a:rPr>
              <a:t> </a:t>
            </a:r>
            <a:br>
              <a:rPr lang="ru-RU" sz="2000" b="0" dirty="0">
                <a:latin typeface="Arial" pitchFamily="34" charset="0"/>
                <a:cs typeface="Arial" pitchFamily="34" charset="0"/>
              </a:rPr>
            </a:br>
            <a:endParaRPr lang="ru-RU" sz="2000" b="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4581128"/>
            <a:ext cx="1939925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257774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764704"/>
            <a:ext cx="8229600" cy="2520281"/>
          </a:xfrm>
        </p:spPr>
        <p:txBody>
          <a:bodyPr>
            <a:normAutofit/>
          </a:bodyPr>
          <a:lstStyle/>
          <a:p>
            <a:pPr lvl="0"/>
            <a:r>
              <a:rPr lang="ru-RU" sz="3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УДАЧИ   ВАМ!</a:t>
            </a:r>
            <a:br>
              <a:rPr lang="ru-RU" sz="3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br>
              <a:rPr lang="ru-RU" sz="3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СПАСИБО ЗА ВНИМАНИЕ!</a:t>
            </a:r>
          </a:p>
        </p:txBody>
      </p:sp>
      <p:pic>
        <p:nvPicPr>
          <p:cNvPr id="2054" name="Picture 6" descr="an0079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4581128"/>
            <a:ext cx="1939925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218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1314</TotalTime>
  <Words>2298</Words>
  <Application>Microsoft Office PowerPoint</Application>
  <PresentationFormat>Экран (4:3)</PresentationFormat>
  <Paragraphs>305</Paragraphs>
  <Slides>134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134</vt:i4>
      </vt:variant>
    </vt:vector>
  </HeadingPairs>
  <TitlesOfParts>
    <vt:vector size="146" baseType="lpstr">
      <vt:lpstr>Arial</vt:lpstr>
      <vt:lpstr>Arial Black</vt:lpstr>
      <vt:lpstr>Calibri</vt:lpstr>
      <vt:lpstr>Georgia</vt:lpstr>
      <vt:lpstr>Symbol</vt:lpstr>
      <vt:lpstr>Times New Roman</vt:lpstr>
      <vt:lpstr>Trebuchet MS</vt:lpstr>
      <vt:lpstr>Wingdings</vt:lpstr>
      <vt:lpstr>Wingdings 2</vt:lpstr>
      <vt:lpstr>Wingdings 3</vt:lpstr>
      <vt:lpstr>1_Волна</vt:lpstr>
      <vt:lpstr>Воздушный поток</vt:lpstr>
      <vt:lpstr>МАОУ ЛИЦЕЙ «НАДЕЖДА» </vt:lpstr>
      <vt:lpstr>Презентация PowerPoint</vt:lpstr>
      <vt:lpstr>Проблемы в образовании детей с ОВЗ</vt:lpstr>
      <vt:lpstr>Типы специальных (коррекционных) учреждений для детей с ОВЗ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развитие зрительного восприятия и узнавания</vt:lpstr>
      <vt:lpstr>Презентация PowerPoint</vt:lpstr>
      <vt:lpstr>развитие зрительного восприятия и узнавания</vt:lpstr>
      <vt:lpstr>развитие пространственных представлений ориентации</vt:lpstr>
      <vt:lpstr>Презентация PowerPoint</vt:lpstr>
      <vt:lpstr>Презентация PowerPoint</vt:lpstr>
      <vt:lpstr>развитие пространственных представлений ориентации</vt:lpstr>
      <vt:lpstr>Презентация PowerPoint</vt:lpstr>
      <vt:lpstr>развитие представлений о времени</vt:lpstr>
      <vt:lpstr>развитие представлений о времени</vt:lpstr>
      <vt:lpstr>Презентация PowerPoint</vt:lpstr>
      <vt:lpstr>Презентация PowerPoint</vt:lpstr>
      <vt:lpstr>Презентация PowerPoint</vt:lpstr>
      <vt:lpstr>   В поурочном планировании                            педагога</vt:lpstr>
      <vt:lpstr>Грамотная  организация интегрированного  обучения  детей  с  задержкой психического развития в среде нормально развивающихся сверстников – непростая задача для общеобразовательного учреждения.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Задания на развитие памяти </vt:lpstr>
      <vt:lpstr>Задания на развитие памяти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Показатели качества подготовки выпускника с ОВЗ (7-8 вида): *социально  адаптированный  к  жизни  в обществе;  * успешно  реализующий  себя  в  различных сферах  жизнедеятельности;  * умеющий мобильно перестраиваться  под влиянием изменяющихся условий;  * обладающий  максимальной самостоятельностью  </vt:lpstr>
      <vt:lpstr>Модель выпускника с ОВЗ школы (7-8 вида): *сформирована  общественная  культура личности;  *развиты  социально-значимые  качества;  *воспитаны    умения  и  навыки, обеспечивающие  социальную  адаптацию  в обществе;  *уважающий  права  и  свободу  граждан;  *ответственно  относящийся  к  себе и  своему  здоровью;  *способный  получить  дальнейшее профессиональное   образование   </vt:lpstr>
      <vt:lpstr>УДАЧИ   ВАМ!  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«Романовская средняя общеобразовательная школа»</dc:title>
  <dc:creator>Nikita Kozlov</dc:creator>
  <cp:lastModifiedBy>DNS</cp:lastModifiedBy>
  <cp:revision>81</cp:revision>
  <dcterms:created xsi:type="dcterms:W3CDTF">2016-04-24T06:57:18Z</dcterms:created>
  <dcterms:modified xsi:type="dcterms:W3CDTF">2021-04-12T05:47:01Z</dcterms:modified>
</cp:coreProperties>
</file>