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</p:sldIdLst>
  <p:sldSz cx="9906000" cy="6858000" type="A4"/>
  <p:notesSz cx="6858000" cy="9144000"/>
  <p:defaultTextStyle>
    <a:defPPr>
      <a:defRPr lang="ru-RU"/>
    </a:defPPr>
    <a:lvl1pPr marL="0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1pPr>
    <a:lvl2pPr marL="402334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2pPr>
    <a:lvl3pPr marL="804668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3pPr>
    <a:lvl4pPr marL="1207003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4pPr>
    <a:lvl5pPr marL="1609337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5pPr>
    <a:lvl6pPr marL="2011671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6pPr>
    <a:lvl7pPr marL="2414005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7pPr>
    <a:lvl8pPr marL="2816339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8pPr>
    <a:lvl9pPr marL="3218673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3B80"/>
    <a:srgbClr val="0966CC"/>
    <a:srgbClr val="3399FF"/>
    <a:srgbClr val="FF7F00"/>
    <a:srgbClr val="003399"/>
    <a:srgbClr val="9BB0C9"/>
    <a:srgbClr val="D87E34"/>
    <a:srgbClr val="996C1B"/>
    <a:srgbClr val="F2D4B4"/>
    <a:srgbClr val="F7BE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33" autoAdjust="0"/>
    <p:restoredTop sz="94691"/>
  </p:normalViewPr>
  <p:slideViewPr>
    <p:cSldViewPr snapToGrid="0" snapToObjects="1">
      <p:cViewPr varScale="1">
        <p:scale>
          <a:sx n="85" d="100"/>
          <a:sy n="85" d="100"/>
        </p:scale>
        <p:origin x="1330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71299-BE0A-1548-BFA7-902E9A11DBF5}" type="datetimeFigureOut">
              <a:rPr lang="ru-RU" smtClean="0"/>
              <a:t>08.10.2024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E08196-0C29-BC4E-AE7B-AF4CF53F76E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6632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1pPr>
    <a:lvl2pPr marL="402334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2pPr>
    <a:lvl3pPr marL="804668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3pPr>
    <a:lvl4pPr marL="1207003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4pPr>
    <a:lvl5pPr marL="1609337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5pPr>
    <a:lvl6pPr marL="2011671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6pPr>
    <a:lvl7pPr marL="2414005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7pPr>
    <a:lvl8pPr marL="2816339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8pPr>
    <a:lvl9pPr marL="3218673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791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3482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7743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9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tiff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tiff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tiff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tiff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tiff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tiff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tiff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32769E-8ABB-4C6E-96A0-5B967FE95F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1109518"/>
            <a:ext cx="9906000" cy="5901370"/>
          </a:xfrm>
          <a:prstGeom prst="rect">
            <a:avLst/>
          </a:prstGeom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DDC1BB1D-91CD-4ED8-8CD5-BA10EBA6156B}"/>
              </a:ext>
            </a:extLst>
          </p:cNvPr>
          <p:cNvCxnSpPr/>
          <p:nvPr/>
        </p:nvCxnSpPr>
        <p:spPr>
          <a:xfrm>
            <a:off x="-2358" y="2091173"/>
            <a:ext cx="9908358" cy="0"/>
          </a:xfrm>
          <a:prstGeom prst="line">
            <a:avLst/>
          </a:prstGeom>
          <a:ln w="41275">
            <a:solidFill>
              <a:srgbClr val="FF7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AD1756B-5D15-4CB6-A575-DDBBBC4505C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906000" cy="207563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3273A4F-6312-49B0-AE18-2CECEEB5382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1606" y="2360594"/>
            <a:ext cx="9518072" cy="356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rgbClr val="FF7F00"/>
                </a:solidFill>
                <a:latin typeface="Proxima Nova Rg" pitchFamily="50" charset="0"/>
              </a:rPr>
              <a:t>«Инклюзивное образование-подходы и методики»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0966CC"/>
                </a:solidFill>
                <a:latin typeface="Proxima Nova Rg" pitchFamily="50" charset="0"/>
              </a:rPr>
              <a:t>Методы и приёмы работы инклюзивного образования в начальной школе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3399FF"/>
                </a:solidFill>
                <a:latin typeface="Proxima Nova Light" panose="02000506030000020004" pitchFamily="50" charset="0"/>
              </a:rPr>
              <a:t>Блезнюк Яна Павловна, учитель начальных классов, математика, русский язык, литературное чтение, музыка, труд (технология), ИЗО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3399FF"/>
                </a:solidFill>
                <a:latin typeface="Proxima Nova Light" panose="02000506030000020004" pitchFamily="50" charset="0"/>
              </a:rPr>
              <a:t>Муниципальное казённое общеобразовательное учреждение Лепокуровская средняя общеобразовательная школа, Новосибирская область Баганский район село Лепокурово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6586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24788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4CFF9-F407-4A48-9515-E617355D24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83026" y="-5670"/>
            <a:ext cx="3922974" cy="12357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3219A3-D681-400C-933C-79D48B1AC0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55716" y="123825"/>
            <a:ext cx="2867410" cy="905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24D8C9-D5BB-493A-88F9-62A46E372929}"/>
              </a:ext>
            </a:extLst>
          </p:cNvPr>
          <p:cNvSpPr txBox="1"/>
          <p:nvPr/>
        </p:nvSpPr>
        <p:spPr>
          <a:xfrm>
            <a:off x="419413" y="147657"/>
            <a:ext cx="6547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latin typeface="Montserrat" panose="00000500000000000000" pitchFamily="2" charset="-52"/>
              </a:rPr>
              <a:t>ВСЕРОССИЙСКИЙ КОНКУРС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1104B7-FBDE-49C7-B9E7-A49C6AB16F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9331" y="6486348"/>
            <a:ext cx="2060053" cy="30288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419413" y="1637624"/>
            <a:ext cx="9300737" cy="420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9B46BCF-372D-4845-B09A-04E5706DCF18}"/>
              </a:ext>
            </a:extLst>
          </p:cNvPr>
          <p:cNvSpPr/>
          <p:nvPr/>
        </p:nvSpPr>
        <p:spPr>
          <a:xfrm>
            <a:off x="116781" y="1536174"/>
            <a:ext cx="9906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Под «инклюзивным образованием» понимается такая форма организации образовательного процесса, при которой дети с особыми образовательными потребностями обучаются по соответствующим их возможностям программам в одном классе с нормально развивающимися сверстниками в условиях массовой общеобразовательной школы.</a:t>
            </a:r>
          </a:p>
          <a:p>
            <a:endParaRPr lang="ru-RU" sz="2400" dirty="0"/>
          </a:p>
          <a:p>
            <a:r>
              <a:rPr lang="ru-RU" sz="2400" dirty="0"/>
              <a:t>Целью инклюзивного образовательного процесса в начальной школе является социализация детей с ОВЗ и дальнейшая их интеграция в общество.</a:t>
            </a:r>
          </a:p>
        </p:txBody>
      </p:sp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0317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4CFF9-F407-4A48-9515-E617355D24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83026" y="-5670"/>
            <a:ext cx="3922974" cy="12357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3219A3-D681-400C-933C-79D48B1AC0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55716" y="123825"/>
            <a:ext cx="2867410" cy="905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24D8C9-D5BB-493A-88F9-62A46E372929}"/>
              </a:ext>
            </a:extLst>
          </p:cNvPr>
          <p:cNvSpPr txBox="1"/>
          <p:nvPr/>
        </p:nvSpPr>
        <p:spPr>
          <a:xfrm>
            <a:off x="419413" y="147657"/>
            <a:ext cx="6547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latin typeface="Montserrat" panose="00000500000000000000" pitchFamily="2" charset="-52"/>
              </a:rPr>
              <a:t>ВСЕРОССИЙСКИЙ КОНКУРС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1104B7-FBDE-49C7-B9E7-A49C6AB16F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9331" y="6486348"/>
            <a:ext cx="2060053" cy="302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419413" y="1421254"/>
            <a:ext cx="9300737" cy="3374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Активные методы и приемы</a:t>
            </a:r>
          </a:p>
          <a:p>
            <a:pPr algn="ctr">
              <a:lnSpc>
                <a:spcPct val="150000"/>
              </a:lnSpc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побуждают учащихся к активной мыслительной и практической деятельности в процессе овладения учебным материалом;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 в разновозрастных группах, в различных условиях и на различных этапах урока.</a:t>
            </a: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364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99172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4CFF9-F407-4A48-9515-E617355D24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83026" y="-5670"/>
            <a:ext cx="3922974" cy="12357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3219A3-D681-400C-933C-79D48B1AC0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55716" y="123825"/>
            <a:ext cx="2867410" cy="905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24D8C9-D5BB-493A-88F9-62A46E372929}"/>
              </a:ext>
            </a:extLst>
          </p:cNvPr>
          <p:cNvSpPr txBox="1"/>
          <p:nvPr/>
        </p:nvSpPr>
        <p:spPr>
          <a:xfrm>
            <a:off x="419413" y="147657"/>
            <a:ext cx="6547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latin typeface="Montserrat" panose="00000500000000000000" pitchFamily="2" charset="-52"/>
              </a:rPr>
              <a:t>ВСЕРОССИЙСКИЙ КОНКУРС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1104B7-FBDE-49C7-B9E7-A49C6AB16F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9331" y="6486348"/>
            <a:ext cx="2060053" cy="302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419413" y="1153955"/>
            <a:ext cx="9300737" cy="6560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активизации деятельности учащихся с ОВЗ на уроках использую следующие активные методы и приёмы обучения:</a:t>
            </a:r>
          </a:p>
          <a:p>
            <a:pPr>
              <a:lnSpc>
                <a:spcPct val="150000"/>
              </a:lnSpc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Мультисенсорная технология обучения</a:t>
            </a:r>
          </a:p>
          <a:p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приемы мультисенсорного обучения:</a:t>
            </a:r>
            <a:endParaRPr lang="ru-RU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история-движение;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рифмовки;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игры в действии;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изготовление творческих изделий (аппликация, рисование…);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пение песен;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чтение стихов;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просмотр видеоматериалов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составление рассказов-импровизаций,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сопровождающихся движением или пантомимикой;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игры-драматизации;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приём воздействия звуками.</a:t>
            </a:r>
          </a:p>
          <a:p>
            <a:pPr>
              <a:lnSpc>
                <a:spcPct val="150000"/>
              </a:lnSpc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754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59383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4CFF9-F407-4A48-9515-E617355D24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83026" y="-5670"/>
            <a:ext cx="3922974" cy="12357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3219A3-D681-400C-933C-79D48B1AC0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55716" y="123825"/>
            <a:ext cx="2867410" cy="905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24D8C9-D5BB-493A-88F9-62A46E372929}"/>
              </a:ext>
            </a:extLst>
          </p:cNvPr>
          <p:cNvSpPr txBox="1"/>
          <p:nvPr/>
        </p:nvSpPr>
        <p:spPr>
          <a:xfrm>
            <a:off x="419413" y="147657"/>
            <a:ext cx="6547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latin typeface="Montserrat" panose="00000500000000000000" pitchFamily="2" charset="-52"/>
              </a:rPr>
              <a:t>ВСЕРОССИЙСКИЙ КОНКУРС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1104B7-FBDE-49C7-B9E7-A49C6AB16F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9331" y="6486348"/>
            <a:ext cx="2060053" cy="302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171355" y="1098528"/>
            <a:ext cx="9300737" cy="5497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«РАФТ»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представляет собой сокращение: Р(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)- А(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удитория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)- Ф(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орма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)- Т(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Идея состоит в том, что пишущий выбирает для себя некую роль, т.е. пишет текст не от своего лица.</a:t>
            </a: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Узелки на память. 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приём важно использовать на протяжении всего урока. (Составление, запись и вывешивание на доску темы, цели, основных моментов). Детям с ООП зачастую сложно удерживать в памяти цели, поставленные в начале урока, что необходимо для формулировки выводов, рефлексии. Планомерная работа с «узелками» на уроке даёт возможность ребёнку, воспользовавшись опорой, сделать выводы самостоятельно.</a:t>
            </a:r>
          </a:p>
          <a:p>
            <a:endParaRPr lang="ru-RU" b="1" dirty="0"/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«Направленное чтение»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Читая произведение по несколько абзацев, учащиеся ищут ответы на поставленные вопросы.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происходит с остановками и обсуждением прочитанного.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Взаимное обучение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Учащихся разбивают на пары и просят меняться ролями «обучающий» — «обучаемый». Раз в неделю формируют новые пары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 материала с закрытыми глазами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для развития слухового восприятия, внимания и памяти; переключения эмоционального состояния детей в ходе занятия; для настроя детей на занятие после активной деятельности (после урока физкультуры), после выполнения задания повышенной трудности и т. д.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764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670317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4CFF9-F407-4A48-9515-E617355D24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83026" y="-5670"/>
            <a:ext cx="3922974" cy="12357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3219A3-D681-400C-933C-79D48B1AC0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55716" y="123825"/>
            <a:ext cx="2867410" cy="905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24D8C9-D5BB-493A-88F9-62A46E372929}"/>
              </a:ext>
            </a:extLst>
          </p:cNvPr>
          <p:cNvSpPr txBox="1"/>
          <p:nvPr/>
        </p:nvSpPr>
        <p:spPr>
          <a:xfrm>
            <a:off x="419413" y="147657"/>
            <a:ext cx="6547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latin typeface="Montserrat" panose="00000500000000000000" pitchFamily="2" charset="-52"/>
              </a:rPr>
              <a:t>ВСЕРОССИЙСКИЙ КОНКУРС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1104B7-FBDE-49C7-B9E7-A49C6AB16F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9331" y="6486348"/>
            <a:ext cx="2060053" cy="302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512013" y="1177787"/>
            <a:ext cx="9300737" cy="4751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– «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энергизаторы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Энергизаторы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короткие упражнения, восстанавливающие энергию учащихся. Они являются средством, позволяющим успешно преодолевать спад активности ребенка, восстанавливать интерес к занятию, повышают концентрацию внимания, придают настроение детям и поддерживают общий тонус.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Энергизаторами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могут служить физические упражнения, физкультминутки, динамические паузы, подвижные игры, танцы под музыкальное сопровождение с элементами игры, игры-приветствия, игры на знакомство, игры на снятие напряжения, игры на концентрацию внимания, релаксация.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упражнениям –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энергизаторам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создается атмосфера безопасности, ученики получают удовольствие от пребывания вместе с учителем.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Кинезиологические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упражнения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включают в себя растяжку, глазодвигательные, дыхательные, телесные упражнения, а также упражнения развития мелкой моторики, релаксация и массаж, также можно использовать в качестве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Эти упражнения очень важны для детей с ОВЗ, в силу особенностей развития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1.Глаз-путешественник (развесить в разных углах класса(доски), рисунки животных, дроби, геометрические фигуры и не поворачивая головы найти указанный предмет)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Погреем палочку, способствует расслаблению и релаксации (взять в руку эстафетную палочку и катать между руками)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337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58" y="670317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4CFF9-F407-4A48-9515-E617355D24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83026" y="-5670"/>
            <a:ext cx="3922974" cy="12357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3219A3-D681-400C-933C-79D48B1AC0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55716" y="123825"/>
            <a:ext cx="2867410" cy="905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24D8C9-D5BB-493A-88F9-62A46E372929}"/>
              </a:ext>
            </a:extLst>
          </p:cNvPr>
          <p:cNvSpPr txBox="1"/>
          <p:nvPr/>
        </p:nvSpPr>
        <p:spPr>
          <a:xfrm>
            <a:off x="419413" y="147657"/>
            <a:ext cx="6547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latin typeface="Montserrat" panose="00000500000000000000" pitchFamily="2" charset="-52"/>
              </a:rPr>
              <a:t>ВСЕРОССИЙСКИЙ КОНКУРС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1104B7-FBDE-49C7-B9E7-A49C6AB16F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9331" y="6486348"/>
            <a:ext cx="2060053" cy="302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419413" y="1406393"/>
            <a:ext cx="9300737" cy="4482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 при работе с детьми с ОВЗ я наиболее часто использую рефлексию настроения и эмоционального состояния.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«Мудрый совет»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«Письмо самому себе»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«Что я почти забыл?»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«Комплименты»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45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5EC2B6-1F8F-4D07-B874-E7662BF33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54300"/>
            <a:ext cx="9906000" cy="59013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4CFF9-F407-4A48-9515-E617355D24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83026" y="-5670"/>
            <a:ext cx="3922974" cy="12357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3219A3-D681-400C-933C-79D48B1AC0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55716" y="123825"/>
            <a:ext cx="2867410" cy="905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24D8C9-D5BB-493A-88F9-62A46E372929}"/>
              </a:ext>
            </a:extLst>
          </p:cNvPr>
          <p:cNvSpPr txBox="1"/>
          <p:nvPr/>
        </p:nvSpPr>
        <p:spPr>
          <a:xfrm>
            <a:off x="419413" y="147657"/>
            <a:ext cx="6547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latin typeface="Montserrat" panose="00000500000000000000" pitchFamily="2" charset="-52"/>
              </a:rPr>
              <a:t>ВСЕРОССИЙСКИЙ КОНКУРС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1104B7-FBDE-49C7-B9E7-A49C6AB16F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9331" y="6486348"/>
            <a:ext cx="2060053" cy="302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C557FB-23F9-4D20-B4DA-39DD29CDCEBA}"/>
              </a:ext>
            </a:extLst>
          </p:cNvPr>
          <p:cNvSpPr txBox="1"/>
          <p:nvPr/>
        </p:nvSpPr>
        <p:spPr>
          <a:xfrm>
            <a:off x="539331" y="2114605"/>
            <a:ext cx="9300737" cy="2390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вышеперечисленные методы и приёмы организации обучения в той или иной степени стимулируют познавательную активность учащихся с ОВЗ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083207"/>
      </p:ext>
    </p:extLst>
  </p:cSld>
  <p:clrMapOvr>
    <a:masterClrMapping/>
  </p:clrMapOvr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3173</TotalTime>
  <Words>694</Words>
  <Application>Microsoft Office PowerPoint</Application>
  <PresentationFormat>Лист A4 (210x297 мм)</PresentationFormat>
  <Paragraphs>65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Montserrat</vt:lpstr>
      <vt:lpstr>Proxima Nova Light</vt:lpstr>
      <vt:lpstr>Proxima Nova Rg</vt:lpstr>
      <vt:lpstr>Times New Roman</vt:lpstr>
      <vt:lpstr>Специальное оформление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ADMIN</cp:lastModifiedBy>
  <cp:revision>45</cp:revision>
  <dcterms:created xsi:type="dcterms:W3CDTF">2020-04-16T10:12:10Z</dcterms:created>
  <dcterms:modified xsi:type="dcterms:W3CDTF">2024-10-08T11:28:33Z</dcterms:modified>
</cp:coreProperties>
</file>