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_rels/presentation.xml.rels" ContentType="application/vnd.openxmlformats-package.relationship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media/image1.jpeg" ContentType="image/jpeg"/>
  <Override PartName="/ppt/media/image29.gif" ContentType="image/gif"/>
  <Override PartName="/ppt/media/image13.png" ContentType="image/png"/>
  <Override PartName="/ppt/media/image8.png" ContentType="image/png"/>
  <Override PartName="/ppt/media/image2.jpeg" ContentType="image/jpeg"/>
  <Override PartName="/ppt/media/image3.png" ContentType="image/png"/>
  <Override PartName="/ppt/media/image4.png" ContentType="image/png"/>
  <Override PartName="/ppt/media/image5.png" ContentType="image/png"/>
  <Override PartName="/ppt/media/image17.jpeg" ContentType="image/jpeg"/>
  <Override PartName="/ppt/media/image6.png" ContentType="image/png"/>
  <Override PartName="/ppt/media/image7.jpeg" ContentType="image/jpeg"/>
  <Override PartName="/ppt/media/image26.png" ContentType="image/png"/>
  <Override PartName="/ppt/media/image9.png" ContentType="image/png"/>
  <Override PartName="/ppt/media/image10.jpeg" ContentType="image/jpeg"/>
  <Override PartName="/ppt/media/image28.png" ContentType="image/png"/>
  <Override PartName="/ppt/media/image11.jpeg" ContentType="image/jpeg"/>
  <Override PartName="/ppt/media/image16.png" ContentType="image/png"/>
  <Override PartName="/ppt/media/image12.png" ContentType="image/png"/>
  <Override PartName="/ppt/media/image14.jpeg" ContentType="image/jpeg"/>
  <Override PartName="/ppt/media/image24.png" ContentType="image/png"/>
  <Override PartName="/ppt/media/image15.png" ContentType="image/png"/>
  <Override PartName="/ppt/media/image23.jpeg" ContentType="image/jpeg"/>
  <Override PartName="/ppt/media/image18.jpeg" ContentType="image/jpeg"/>
  <Override PartName="/ppt/media/image20.png" ContentType="image/png"/>
  <Override PartName="/ppt/media/image19.png" ContentType="image/png"/>
  <Override PartName="/ppt/media/image21.png" ContentType="image/png"/>
  <Override PartName="/ppt/media/image22.png" ContentType="image/png"/>
  <Override PartName="/ppt/media/image25.png" ContentType="image/png"/>
  <Override PartName="/ppt/media/image27.png" ContentType="image/png"/>
  <Override PartName="/ppt/media/image30.gif" ContentType="image/gif"/>
  <Override PartName="/ppt/media/image31.gif" ContentType="image/gif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_rels/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913AAF42-05C3-449A-B7B8-7C63E89DE32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EFA8AF84-17FA-4818-BBBF-0950BD2FD93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423A65DD-FCE1-4700-A295-B46E72D2C52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67AF3000-BD06-49C5-A8B5-667A7175BAC4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D882EBA0-11E7-4FBD-921C-A1064B3B46A8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280" cy="11064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1E6EE2B-D45B-41C7-8393-B6F4C6886328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4344D9F-FD3A-47F1-8A6B-7A1DC5F5A33C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DCE957A2-11AF-439F-AD83-AE2A6A33105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AD2F73A4-81F0-4329-A39E-ED19F63472A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F713086-437C-449D-A24F-E1DB9FFD4E0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519DFD1-1C35-4C29-B136-9ACE226DACA4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9052" lnSpcReduction="2000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9052" lnSpcReduction="2000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9052" lnSpcReduction="2000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9052" lnSpcReduction="2000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9052" lnSpcReduction="2000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9052" lnSpcReduction="20000"/>
          </a:bodyPr>
          <a:p>
            <a:pPr indent="0">
              <a:spcBef>
                <a:spcPts val="1417"/>
              </a:spcBef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3590341E-98F6-4EB4-BE69-3D47C77CDED2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6" descr="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" name="Picture 6" descr=""/>
          <p:cNvPicPr/>
          <p:nvPr/>
        </p:nvPicPr>
        <p:blipFill>
          <a:blip r:embed="rId3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666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392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3920" cy="1896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666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BEDCED14-DF7A-406B-9F3C-8B8289BC88D0}" type="slidenum">
              <a:rPr b="0" lang="ru-RU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jpeg"/><Relationship Id="rId3" Type="http://schemas.openxmlformats.org/officeDocument/2006/relationships/image" Target="../media/image11.jpeg"/><Relationship Id="rId4" Type="http://schemas.openxmlformats.org/officeDocument/2006/relationships/image" Target="../media/image12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6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15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jpeg"/><Relationship Id="rId3" Type="http://schemas.openxmlformats.org/officeDocument/2006/relationships/image" Target="../media/image18.jpeg"/><Relationship Id="rId4" Type="http://schemas.openxmlformats.org/officeDocument/2006/relationships/image" Target="../media/image6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image" Target="../media/image19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7.png"/><Relationship Id="rId2" Type="http://schemas.openxmlformats.org/officeDocument/2006/relationships/image" Target="../media/image28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29.gif"/><Relationship Id="rId3" Type="http://schemas.openxmlformats.org/officeDocument/2006/relationships/image" Target="../media/image30.gif"/><Relationship Id="rId4" Type="http://schemas.openxmlformats.org/officeDocument/2006/relationships/image" Target="../media/image31.gif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rmAutofit fontScale="91111"/>
          </a:bodyPr>
          <a:p>
            <a:pPr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6000" spc="-1" strike="noStrike">
                <a:solidFill>
                  <a:schemeClr val="dk1"/>
                </a:solidFill>
                <a:latin typeface="Calibri Light"/>
              </a:rPr>
              <a:t>Достижение метапредметных результатов на уроках математики в 1 классе</a:t>
            </a:r>
            <a:endParaRPr b="0" lang="ru-RU" sz="6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subTitle"/>
          </p:nvPr>
        </p:nvSpPr>
        <p:spPr>
          <a:xfrm>
            <a:off x="2069280" y="371952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/>
          </a:bodyPr>
          <a:p>
            <a:pPr indent="0" algn="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Спикер: Павлова Анна Александровна,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indent="0" algn="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учитель начальных классов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indent="0" algn="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МБОУ «Средняя общеобразовательная школа № 37»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7" name="Рисунок 3" descr=""/>
          <p:cNvPicPr/>
          <p:nvPr/>
        </p:nvPicPr>
        <p:blipFill>
          <a:blip r:embed="rId1"/>
          <a:stretch/>
        </p:blipFill>
        <p:spPr>
          <a:xfrm>
            <a:off x="10606680" y="189720"/>
            <a:ext cx="1403280" cy="1403280"/>
          </a:xfrm>
          <a:prstGeom prst="rect">
            <a:avLst/>
          </a:prstGeom>
          <a:ln w="0">
            <a:noFill/>
          </a:ln>
        </p:spPr>
      </p:pic>
      <p:pic>
        <p:nvPicPr>
          <p:cNvPr id="48" name="Picture 2" descr="C:\Users\efrem\OneDrive\Рабочий стол\школа.png"/>
          <p:cNvPicPr/>
          <p:nvPr/>
        </p:nvPicPr>
        <p:blipFill>
          <a:blip r:embed="rId2"/>
          <a:stretch/>
        </p:blipFill>
        <p:spPr>
          <a:xfrm>
            <a:off x="281520" y="11880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/>
          </p:nvPr>
        </p:nvSpPr>
        <p:spPr>
          <a:xfrm>
            <a:off x="947160" y="346140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/>
          </a:bodyPr>
          <a:p>
            <a:pPr indent="0" algn="ct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4400" spc="-1" strike="noStrike">
                <a:solidFill>
                  <a:schemeClr val="dk1"/>
                </a:solidFill>
                <a:latin typeface="Calibri"/>
              </a:rPr>
              <a:t>Конечной целью школьного образования являются не только предметные, но и метапредметные результаты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0" name="Рисунок 3" descr=""/>
          <p:cNvPicPr/>
          <p:nvPr/>
        </p:nvPicPr>
        <p:blipFill>
          <a:blip r:embed="rId1"/>
          <a:stretch/>
        </p:blipFill>
        <p:spPr>
          <a:xfrm>
            <a:off x="2944800" y="241200"/>
            <a:ext cx="6066720" cy="2599560"/>
          </a:xfrm>
          <a:prstGeom prst="rect">
            <a:avLst/>
          </a:prstGeom>
          <a:ln w="0">
            <a:noFill/>
          </a:ln>
        </p:spPr>
      </p:pic>
      <p:sp>
        <p:nvSpPr>
          <p:cNvPr id="51" name="Стрелка вниз 4"/>
          <p:cNvSpPr/>
          <p:nvPr/>
        </p:nvSpPr>
        <p:spPr>
          <a:xfrm>
            <a:off x="5394240" y="2600640"/>
            <a:ext cx="1039680" cy="97236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4472c4"/>
          </a:solidFill>
          <a:ln>
            <a:solidFill>
              <a:srgbClr val="32549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ru-RU" sz="1800" spc="-1" strike="noStrike">
              <a:solidFill>
                <a:schemeClr val="lt1"/>
              </a:solidFill>
              <a:latin typeface="Calibri"/>
            </a:endParaRPr>
          </a:p>
        </p:txBody>
      </p:sp>
      <p:pic>
        <p:nvPicPr>
          <p:cNvPr id="52" name="Picture 2" descr="C:\Users\efrem\OneDrive\Рабочий стол\школа.png"/>
          <p:cNvPicPr/>
          <p:nvPr/>
        </p:nvPicPr>
        <p:blipFill>
          <a:blip r:embed="rId2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771120" y="1162080"/>
            <a:ext cx="10721160" cy="3853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fontScale="74444"/>
          </a:bodyPr>
          <a:p>
            <a:pPr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5300" spc="-1" strike="noStrike">
                <a:solidFill>
                  <a:schemeClr val="dk1"/>
                </a:solidFill>
                <a:latin typeface="Calibri Light"/>
              </a:rPr>
              <a:t>Формирование метапредметных результатов на уроках</a:t>
            </a:r>
            <a:br>
              <a:rPr sz="4400"/>
            </a:br>
            <a:r>
              <a:rPr b="0" lang="ru-RU" sz="9800" spc="-1" strike="noStrike">
                <a:solidFill>
                  <a:schemeClr val="dk1"/>
                </a:solidFill>
                <a:latin typeface="Calibri Light"/>
              </a:rPr>
              <a:t>=</a:t>
            </a:r>
            <a:br>
              <a:rPr sz="4400"/>
            </a:br>
            <a:r>
              <a:rPr b="0" lang="ru-RU" sz="5300" spc="-1" strike="noStrike">
                <a:solidFill>
                  <a:schemeClr val="dk1"/>
                </a:solidFill>
                <a:latin typeface="Calibri Light"/>
              </a:rPr>
              <a:t>Развитие познавательных процессов обучающихся</a:t>
            </a:r>
            <a:br>
              <a:rPr sz="5300"/>
            </a:br>
            <a:endParaRPr b="0" lang="ru-RU" sz="53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4" name="Рисунок 4" descr=""/>
          <p:cNvPicPr/>
          <p:nvPr/>
        </p:nvPicPr>
        <p:blipFill>
          <a:blip r:embed="rId1"/>
          <a:stretch/>
        </p:blipFill>
        <p:spPr>
          <a:xfrm>
            <a:off x="10045440" y="4098240"/>
            <a:ext cx="2022480" cy="2022480"/>
          </a:xfrm>
          <a:prstGeom prst="rect">
            <a:avLst/>
          </a:prstGeom>
          <a:ln w="0">
            <a:noFill/>
          </a:ln>
        </p:spPr>
      </p:pic>
      <p:pic>
        <p:nvPicPr>
          <p:cNvPr id="55" name="Picture 2" descr="C:\Users\efrem\OneDrive\Рабочий стол\школа.png"/>
          <p:cNvPicPr/>
          <p:nvPr/>
        </p:nvPicPr>
        <p:blipFill>
          <a:blip r:embed="rId2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Объект 3" descr=""/>
          <p:cNvPicPr/>
          <p:nvPr/>
        </p:nvPicPr>
        <p:blipFill>
          <a:blip r:embed="rId1"/>
          <a:stretch/>
        </p:blipFill>
        <p:spPr>
          <a:xfrm>
            <a:off x="246240" y="1219320"/>
            <a:ext cx="5363280" cy="4022280"/>
          </a:xfrm>
          <a:prstGeom prst="rect">
            <a:avLst/>
          </a:prstGeom>
          <a:ln w="0">
            <a:noFill/>
          </a:ln>
        </p:spPr>
      </p:pic>
      <p:sp>
        <p:nvSpPr>
          <p:cNvPr id="57" name="Круговая стрелка 6"/>
          <p:cNvSpPr/>
          <p:nvPr/>
        </p:nvSpPr>
        <p:spPr>
          <a:xfrm>
            <a:off x="4546440" y="0"/>
            <a:ext cx="2810160" cy="3479040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800000"/>
              <a:gd name="adj5" fmla="val 12500"/>
            </a:avLst>
          </a:prstGeom>
          <a:gradFill rotWithShape="0">
            <a:gsLst>
              <a:gs pos="0">
                <a:srgbClr val="d1d1d1"/>
              </a:gs>
              <a:gs pos="50000">
                <a:srgbClr val="c7c7c7"/>
              </a:gs>
              <a:gs pos="100000">
                <a:srgbClr val="c0c0c0"/>
              </a:gs>
            </a:gsLst>
            <a:lin ang="5400000"/>
          </a:gradFill>
          <a:ln>
            <a:solidFill>
              <a:srgbClr val="a5a5a5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8" name="TextBox 7"/>
          <p:cNvSpPr/>
          <p:nvPr/>
        </p:nvSpPr>
        <p:spPr>
          <a:xfrm>
            <a:off x="6756480" y="1702800"/>
            <a:ext cx="5104800" cy="3016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3200" spc="-1" strike="noStrike">
                <a:solidFill>
                  <a:schemeClr val="dk1"/>
                </a:solidFill>
                <a:latin typeface="Calibri"/>
              </a:rPr>
              <a:t>Ведется целенаправленная и систематическая работа по формированию у младших школьников приемов умственной деятельности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9" name="Рисунок 9" descr=""/>
          <p:cNvPicPr/>
          <p:nvPr/>
        </p:nvPicPr>
        <p:blipFill>
          <a:blip r:embed="rId2"/>
          <a:stretch/>
        </p:blipFill>
        <p:spPr>
          <a:xfrm>
            <a:off x="10057680" y="228600"/>
            <a:ext cx="1599480" cy="1599480"/>
          </a:xfrm>
          <a:prstGeom prst="rect">
            <a:avLst/>
          </a:prstGeom>
          <a:ln w="0">
            <a:noFill/>
          </a:ln>
        </p:spPr>
      </p:pic>
      <p:pic>
        <p:nvPicPr>
          <p:cNvPr id="60" name="Picture 2" descr="C:\Users\efrem\OneDrive\Рабочий стол\школа.png"/>
          <p:cNvPicPr/>
          <p:nvPr/>
        </p:nvPicPr>
        <p:blipFill>
          <a:blip r:embed="rId3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829800" y="66132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2800" spc="-1" strike="noStrike">
                <a:solidFill>
                  <a:schemeClr val="dk1"/>
                </a:solidFill>
                <a:latin typeface="Calibri Light"/>
              </a:rPr>
              <a:t>Разделение целого на части, выделение из целого его элементов,</a:t>
            </a:r>
            <a:br>
              <a:rPr sz="2800"/>
            </a:br>
            <a:r>
              <a:rPr b="0" lang="ru-RU" sz="2800" spc="-1" strike="noStrike">
                <a:solidFill>
                  <a:schemeClr val="dk1"/>
                </a:solidFill>
                <a:latin typeface="Calibri Light"/>
              </a:rPr>
              <a:t>действий, отношений</a:t>
            </a:r>
            <a:br>
              <a:rPr sz="2800"/>
            </a:br>
            <a:r>
              <a:rPr b="1" lang="ru-RU" sz="2800" spc="-1" strike="noStrike">
                <a:solidFill>
                  <a:schemeClr val="dk1"/>
                </a:solidFill>
                <a:latin typeface="Calibri Light"/>
              </a:rPr>
              <a:t>Задание № 1: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2" name="Рисунок 3" descr=""/>
          <p:cNvPicPr/>
          <p:nvPr/>
        </p:nvPicPr>
        <p:blipFill>
          <a:blip r:embed="rId1"/>
          <a:stretch/>
        </p:blipFill>
        <p:spPr>
          <a:xfrm>
            <a:off x="4671720" y="1139400"/>
            <a:ext cx="6109560" cy="927000"/>
          </a:xfrm>
          <a:prstGeom prst="rect">
            <a:avLst/>
          </a:prstGeom>
          <a:ln w="0">
            <a:noFill/>
          </a:ln>
        </p:spPr>
      </p:pic>
      <p:pic>
        <p:nvPicPr>
          <p:cNvPr id="63" name="Рисунок 4" descr="D:\работа на выступление\IMG_20231204_112310.jpg"/>
          <p:cNvPicPr/>
          <p:nvPr/>
        </p:nvPicPr>
        <p:blipFill>
          <a:blip r:embed="rId2"/>
          <a:stretch/>
        </p:blipFill>
        <p:spPr>
          <a:xfrm>
            <a:off x="1007640" y="2387520"/>
            <a:ext cx="3953160" cy="2310840"/>
          </a:xfrm>
          <a:prstGeom prst="rect">
            <a:avLst/>
          </a:prstGeom>
          <a:ln cap="sq" w="190500">
            <a:solidFill>
              <a:srgbClr val="c8c6bd"/>
            </a:solidFill>
            <a:miter/>
          </a:ln>
          <a:effectLst>
            <a:outerShdw algn="bl" blurRad="254160" rotWithShape="0">
              <a:srgbClr val="000000">
                <a:alpha val="43000"/>
              </a:srgbClr>
            </a:outerShdw>
          </a:effectLst>
          <a:scene3d>
            <a:camera fov="5400000" prst="perspectiveFront"/>
            <a:lightRig dir="t" rig="threePt">
              <a:rot lat="0" lon="0" rev="2100000"/>
            </a:lightRig>
          </a:scene3d>
          <a:sp3d extrusionH="25400">
            <a:bevelT prst="hardEdge" w="304800" h="152400"/>
            <a:extrusionClr>
              <a:srgbClr val="000000"/>
            </a:extrusionClr>
          </a:sp3d>
        </p:spPr>
      </p:pic>
      <p:pic>
        <p:nvPicPr>
          <p:cNvPr id="64" name="Рисунок 5" descr="D:\работа на выступление\IMG_20231204_112520.jpg"/>
          <p:cNvPicPr/>
          <p:nvPr/>
        </p:nvPicPr>
        <p:blipFill>
          <a:blip r:embed="rId3"/>
          <a:stretch/>
        </p:blipFill>
        <p:spPr>
          <a:xfrm>
            <a:off x="6874920" y="2359800"/>
            <a:ext cx="3911040" cy="2289600"/>
          </a:xfrm>
          <a:prstGeom prst="rect">
            <a:avLst/>
          </a:prstGeom>
          <a:ln cap="sq" w="190500">
            <a:solidFill>
              <a:srgbClr val="c8c6bd"/>
            </a:solidFill>
            <a:miter/>
          </a:ln>
          <a:effectLst>
            <a:outerShdw algn="bl" blurRad="254160" rotWithShape="0">
              <a:srgbClr val="000000">
                <a:alpha val="43000"/>
              </a:srgbClr>
            </a:outerShdw>
          </a:effectLst>
          <a:scene3d>
            <a:camera fov="5400000" prst="perspectiveFront"/>
            <a:lightRig dir="t" rig="threePt">
              <a:rot lat="0" lon="0" rev="2100000"/>
            </a:lightRig>
          </a:scene3d>
          <a:sp3d extrusionH="25400">
            <a:bevelT prst="hardEdge" w="304800" h="152400"/>
            <a:extrusionClr>
              <a:srgbClr val="000000"/>
            </a:extrusionClr>
          </a:sp3d>
        </p:spPr>
      </p:pic>
      <p:pic>
        <p:nvPicPr>
          <p:cNvPr id="65" name="Рисунок 6" descr=""/>
          <p:cNvPicPr/>
          <p:nvPr/>
        </p:nvPicPr>
        <p:blipFill>
          <a:blip r:embed="rId4"/>
          <a:stretch/>
        </p:blipFill>
        <p:spPr>
          <a:xfrm>
            <a:off x="4876920" y="2440080"/>
            <a:ext cx="2031120" cy="2031120"/>
          </a:xfrm>
          <a:prstGeom prst="rect">
            <a:avLst/>
          </a:prstGeom>
          <a:ln w="0">
            <a:noFill/>
          </a:ln>
        </p:spPr>
      </p:pic>
      <p:pic>
        <p:nvPicPr>
          <p:cNvPr id="66" name="Picture 2" descr="C:\Users\efrem\OneDrive\Рабочий стол\школа.png"/>
          <p:cNvPicPr/>
          <p:nvPr/>
        </p:nvPicPr>
        <p:blipFill>
          <a:blip r:embed="rId5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838080" y="932760"/>
            <a:ext cx="1074060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fontScale="81111" lnSpcReduction="20000"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3100" spc="-1" strike="noStrike">
                <a:solidFill>
                  <a:schemeClr val="dk1"/>
                </a:solidFill>
                <a:latin typeface="Calibri Light"/>
              </a:rPr>
              <a:t>Разделение целого на части, выделение из целого его сторон, действий, отношений</a:t>
            </a:r>
            <a:br>
              <a:rPr sz="4400"/>
            </a:br>
            <a:r>
              <a:rPr b="1" lang="ru-RU" sz="3100" spc="-1" strike="noStrike">
                <a:solidFill>
                  <a:schemeClr val="dk1"/>
                </a:solidFill>
                <a:latin typeface="Calibri Light"/>
              </a:rPr>
              <a:t>Задание № 2: Характеристика числа</a:t>
            </a:r>
            <a:br>
              <a:rPr sz="3100"/>
            </a:br>
            <a:endParaRPr b="0" lang="ru-RU" sz="3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838080" y="182160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Расскажи все, что ты знаешь о числе 7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1- Можно разложить на слагаемые — 1+6,2+5,3+4,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                                                                          </a:t>
            </a: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6+1,5+2,4+3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2- однозначное;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3- В записи используется 1 цифра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4- Состоит из 7 единиц;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5- Нечетное число;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6- Соседи 6 и 8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9" name="Рисунок 3" descr=""/>
          <p:cNvPicPr/>
          <p:nvPr/>
        </p:nvPicPr>
        <p:blipFill>
          <a:blip r:embed="rId1"/>
          <a:stretch/>
        </p:blipFill>
        <p:spPr>
          <a:xfrm>
            <a:off x="10160280" y="3921480"/>
            <a:ext cx="2031120" cy="2031120"/>
          </a:xfrm>
          <a:prstGeom prst="rect">
            <a:avLst/>
          </a:prstGeom>
          <a:ln w="0">
            <a:noFill/>
          </a:ln>
        </p:spPr>
      </p:pic>
      <p:pic>
        <p:nvPicPr>
          <p:cNvPr id="70" name="Picture 2" descr="C:\Users\efrem\OneDrive\Рабочий стол\школа.png"/>
          <p:cNvPicPr/>
          <p:nvPr/>
        </p:nvPicPr>
        <p:blipFill>
          <a:blip r:embed="rId2"/>
          <a:stretch/>
        </p:blipFill>
        <p:spPr>
          <a:xfrm>
            <a:off x="329760" y="138240"/>
            <a:ext cx="2907720" cy="6940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943920" y="7502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От перестановки слагаемых результат не меняется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2" name="Изображение2" descr=""/>
          <p:cNvPicPr/>
          <p:nvPr/>
        </p:nvPicPr>
        <p:blipFill>
          <a:blip r:embed="rId1"/>
          <a:srcRect l="-29" t="-27" r="-29" b="-27"/>
          <a:stretch/>
        </p:blipFill>
        <p:spPr>
          <a:xfrm>
            <a:off x="1698840" y="1896480"/>
            <a:ext cx="3507480" cy="373464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73" name="Рисунок 4" descr=""/>
          <p:cNvPicPr/>
          <p:nvPr/>
        </p:nvPicPr>
        <p:blipFill>
          <a:blip r:embed="rId2"/>
          <a:stretch/>
        </p:blipFill>
        <p:spPr>
          <a:xfrm>
            <a:off x="7340760" y="2328120"/>
            <a:ext cx="2871360" cy="2871360"/>
          </a:xfrm>
          <a:prstGeom prst="rect">
            <a:avLst/>
          </a:prstGeom>
          <a:ln w="0">
            <a:noFill/>
          </a:ln>
        </p:spPr>
      </p:pic>
      <p:pic>
        <p:nvPicPr>
          <p:cNvPr id="74" name="Picture 2" descr="C:\Users\efrem\OneDrive\Рабочий стол\школа.png"/>
          <p:cNvPicPr/>
          <p:nvPr/>
        </p:nvPicPr>
        <p:blipFill>
          <a:blip r:embed="rId3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838080" y="6710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Задания на объединение частей, свойств, действий, отношений в одно целое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838080" y="202788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Задание № 1: Подбери заплатку к каждому коврику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7" name="Изображение3" descr=""/>
          <p:cNvPicPr/>
          <p:nvPr/>
        </p:nvPicPr>
        <p:blipFill>
          <a:blip r:embed="rId1"/>
          <a:srcRect l="-12" t="12060" r="-12" b="6899"/>
          <a:stretch/>
        </p:blipFill>
        <p:spPr>
          <a:xfrm>
            <a:off x="4000680" y="2523240"/>
            <a:ext cx="3432240" cy="318276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78" name="Рисунок 4" descr=""/>
          <p:cNvPicPr/>
          <p:nvPr/>
        </p:nvPicPr>
        <p:blipFill>
          <a:blip r:embed="rId2"/>
          <a:stretch/>
        </p:blipFill>
        <p:spPr>
          <a:xfrm>
            <a:off x="9516600" y="1227960"/>
            <a:ext cx="2293560" cy="2293560"/>
          </a:xfrm>
          <a:prstGeom prst="rect">
            <a:avLst/>
          </a:prstGeom>
          <a:ln w="0">
            <a:noFill/>
          </a:ln>
        </p:spPr>
      </p:pic>
      <p:pic>
        <p:nvPicPr>
          <p:cNvPr id="79" name="Picture 2" descr="C:\Users\efrem\OneDrive\Рабочий стол\школа.png"/>
          <p:cNvPicPr/>
          <p:nvPr/>
        </p:nvPicPr>
        <p:blipFill>
          <a:blip r:embed="rId3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838080" y="63468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Задания на объединение частей, свойств, действий, отношений в одно целое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/>
          </p:nvPr>
        </p:nvSpPr>
        <p:spPr>
          <a:xfrm>
            <a:off x="720000" y="216000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Задание № 2: Танграм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2" name="Рисунок 4" descr=""/>
          <p:cNvPicPr/>
          <p:nvPr/>
        </p:nvPicPr>
        <p:blipFill>
          <a:blip r:embed="rId1"/>
          <a:stretch/>
        </p:blipFill>
        <p:spPr>
          <a:xfrm>
            <a:off x="9516600" y="1227960"/>
            <a:ext cx="2293560" cy="2293560"/>
          </a:xfrm>
          <a:prstGeom prst="rect">
            <a:avLst/>
          </a:prstGeom>
          <a:ln w="0">
            <a:noFill/>
          </a:ln>
        </p:spPr>
      </p:pic>
      <p:pic>
        <p:nvPicPr>
          <p:cNvPr id="83" name="Изображение4" descr=""/>
          <p:cNvPicPr/>
          <p:nvPr/>
        </p:nvPicPr>
        <p:blipFill>
          <a:blip r:embed="rId2"/>
          <a:srcRect l="-11" t="-42" r="-11" b="-42"/>
          <a:stretch/>
        </p:blipFill>
        <p:spPr>
          <a:xfrm>
            <a:off x="2265840" y="3395160"/>
            <a:ext cx="7250040" cy="2641320"/>
          </a:xfrm>
          <a:prstGeom prst="rect">
            <a:avLst/>
          </a:prstGeom>
          <a:ln w="0">
            <a:noFill/>
          </a:ln>
        </p:spPr>
      </p:pic>
      <p:pic>
        <p:nvPicPr>
          <p:cNvPr id="84" name="Picture 2" descr="C:\Users\efrem\OneDrive\Рабочий стол\школа.png"/>
          <p:cNvPicPr/>
          <p:nvPr/>
        </p:nvPicPr>
        <p:blipFill>
          <a:blip r:embed="rId3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Изображение5" descr=""/>
          <p:cNvPicPr/>
          <p:nvPr/>
        </p:nvPicPr>
        <p:blipFill>
          <a:blip r:embed="rId1"/>
          <a:srcRect l="-27" t="-42" r="-27" b="-42"/>
          <a:stretch/>
        </p:blipFill>
        <p:spPr>
          <a:xfrm>
            <a:off x="838080" y="3224520"/>
            <a:ext cx="3820680" cy="254880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86" name="Рисунок 4" descr="D:\работа на выступление\IMG_20231204_103703.jpg"/>
          <p:cNvPicPr/>
          <p:nvPr/>
        </p:nvPicPr>
        <p:blipFill>
          <a:blip r:embed="rId2"/>
          <a:stretch/>
        </p:blipFill>
        <p:spPr>
          <a:xfrm>
            <a:off x="5534640" y="2811240"/>
            <a:ext cx="2649960" cy="3304800"/>
          </a:xfrm>
          <a:prstGeom prst="rect">
            <a:avLst/>
          </a:prstGeom>
          <a:ln cap="sq" w="190500">
            <a:solidFill>
              <a:srgbClr val="c8c6bd"/>
            </a:solidFill>
            <a:miter/>
          </a:ln>
          <a:effectLst>
            <a:outerShdw algn="bl" blurRad="254160" rotWithShape="0">
              <a:srgbClr val="000000">
                <a:alpha val="43000"/>
              </a:srgbClr>
            </a:outerShdw>
          </a:effectLst>
          <a:scene3d>
            <a:camera fov="5400000" prst="perspectiveFront"/>
            <a:lightRig dir="t" rig="threePt">
              <a:rot lat="0" lon="0" rev="2100000"/>
            </a:lightRig>
          </a:scene3d>
          <a:sp3d extrusionH="25400">
            <a:bevelT prst="hardEdge" w="304800" h="152400"/>
            <a:extrusionClr>
              <a:srgbClr val="000000"/>
            </a:extrusionClr>
          </a:sp3d>
        </p:spPr>
      </p:pic>
      <p:pic>
        <p:nvPicPr>
          <p:cNvPr id="87" name="Рисунок 5" descr="D:\работа на выступление\IMG_20231204_104047.jpg"/>
          <p:cNvPicPr/>
          <p:nvPr/>
        </p:nvPicPr>
        <p:blipFill>
          <a:blip r:embed="rId3"/>
          <a:stretch/>
        </p:blipFill>
        <p:spPr>
          <a:xfrm>
            <a:off x="9403920" y="2771280"/>
            <a:ext cx="2225880" cy="3257640"/>
          </a:xfrm>
          <a:prstGeom prst="rect">
            <a:avLst/>
          </a:prstGeom>
          <a:ln cap="sq" w="190500">
            <a:solidFill>
              <a:srgbClr val="c8c6bd"/>
            </a:solidFill>
            <a:miter/>
          </a:ln>
          <a:effectLst>
            <a:outerShdw algn="bl" blurRad="254160" rotWithShape="0">
              <a:srgbClr val="000000">
                <a:alpha val="43000"/>
              </a:srgbClr>
            </a:outerShdw>
          </a:effectLst>
          <a:scene3d>
            <a:camera fov="5400000" prst="perspectiveFront"/>
            <a:lightRig dir="t" rig="threePt">
              <a:rot lat="0" lon="0" rev="2100000"/>
            </a:lightRig>
          </a:scene3d>
          <a:sp3d extrusionH="25400">
            <a:bevelT prst="hardEdge" w="304800" h="152400"/>
            <a:extrusionClr>
              <a:srgbClr val="000000"/>
            </a:extrusionClr>
          </a:sp3d>
        </p:spPr>
      </p:pic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838080" y="104796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fontScale="56111" lnSpcReduction="20000"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Задания на объединение частей, свойств, действий, отношений в одно целое</a:t>
            </a:r>
            <a:br>
              <a:rPr sz="4400"/>
            </a:br>
            <a:br>
              <a:rPr sz="4400"/>
            </a:b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9" name="Рисунок 7" descr=""/>
          <p:cNvPicPr/>
          <p:nvPr/>
        </p:nvPicPr>
        <p:blipFill>
          <a:blip r:embed="rId4"/>
          <a:stretch/>
        </p:blipFill>
        <p:spPr>
          <a:xfrm>
            <a:off x="9891360" y="376200"/>
            <a:ext cx="1995840" cy="1995840"/>
          </a:xfrm>
          <a:prstGeom prst="rect">
            <a:avLst/>
          </a:prstGeom>
          <a:ln w="0">
            <a:noFill/>
          </a:ln>
        </p:spPr>
      </p:pic>
      <p:pic>
        <p:nvPicPr>
          <p:cNvPr id="90" name="Picture 2" descr="C:\Users\efrem\OneDrive\Рабочий стол\школа.png"/>
          <p:cNvPicPr/>
          <p:nvPr/>
        </p:nvPicPr>
        <p:blipFill>
          <a:blip r:embed="rId5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  <p:sp>
        <p:nvSpPr>
          <p:cNvPr id="91" name=""/>
          <p:cNvSpPr txBox="1"/>
          <p:nvPr/>
        </p:nvSpPr>
        <p:spPr>
          <a:xfrm>
            <a:off x="227160" y="3213000"/>
            <a:ext cx="11775240" cy="4460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.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"/>
          <p:cNvSpPr txBox="1"/>
          <p:nvPr/>
        </p:nvSpPr>
        <p:spPr>
          <a:xfrm>
            <a:off x="206280" y="1893960"/>
            <a:ext cx="11680920" cy="8010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Задание № 3: Составить геометрическую фигуру из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предложенных частей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838080" y="83844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fontScale="64999"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Задания по установлению сходства и различия предметов и явлений</a:t>
            </a:r>
            <a:br>
              <a:rPr sz="4400"/>
            </a:b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838080" y="171936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Задание № 1: Найди различия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5" name="Изображение6" descr=""/>
          <p:cNvPicPr/>
          <p:nvPr/>
        </p:nvPicPr>
        <p:blipFill>
          <a:blip r:embed="rId1"/>
          <a:srcRect l="-13" t="-13" r="52072" b="-13"/>
          <a:stretch/>
        </p:blipFill>
        <p:spPr>
          <a:xfrm>
            <a:off x="4338000" y="2132280"/>
            <a:ext cx="1619280" cy="338076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96" name="Изображение6" descr=""/>
          <p:cNvPicPr/>
          <p:nvPr/>
        </p:nvPicPr>
        <p:blipFill>
          <a:blip r:embed="rId2"/>
          <a:srcRect l="51999" t="-13" r="-13" b="-13"/>
          <a:stretch/>
        </p:blipFill>
        <p:spPr>
          <a:xfrm>
            <a:off x="6095880" y="2132280"/>
            <a:ext cx="1621800" cy="338076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97" name="Picture 2" descr="C:\Users\efrem\OneDrive\Рабочий стол\школа.png"/>
          <p:cNvPicPr/>
          <p:nvPr/>
        </p:nvPicPr>
        <p:blipFill>
          <a:blip r:embed="rId3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838080" y="81756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fontScale="64999"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Задания по установлению сходства и различия предметов и явлений</a:t>
            </a:r>
            <a:br>
              <a:rPr sz="4400"/>
            </a:b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838080" y="160416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Задание № 2: Сравнение групп предметов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0" name="Изображение8" descr=""/>
          <p:cNvPicPr/>
          <p:nvPr/>
        </p:nvPicPr>
        <p:blipFill>
          <a:blip r:embed="rId1"/>
          <a:srcRect l="-91" t="-22" r="-91" b="-22"/>
          <a:stretch/>
        </p:blipFill>
        <p:spPr>
          <a:xfrm>
            <a:off x="4382280" y="2067840"/>
            <a:ext cx="1189800" cy="388692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101" name="Изображение7" descr=""/>
          <p:cNvPicPr/>
          <p:nvPr/>
        </p:nvPicPr>
        <p:blipFill>
          <a:blip r:embed="rId2"/>
          <a:srcRect l="-73" t="-21" r="19484" b="4457"/>
          <a:stretch/>
        </p:blipFill>
        <p:spPr>
          <a:xfrm>
            <a:off x="6468120" y="2067840"/>
            <a:ext cx="1375560" cy="389880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sp>
        <p:nvSpPr>
          <p:cNvPr id="102" name="Стрелка вправо 7"/>
          <p:cNvSpPr/>
          <p:nvPr/>
        </p:nvSpPr>
        <p:spPr>
          <a:xfrm>
            <a:off x="838080" y="2974320"/>
            <a:ext cx="3174840" cy="1616400"/>
          </a:xfrm>
          <a:prstGeom prst="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d1d1d1"/>
              </a:gs>
              <a:gs pos="50000">
                <a:srgbClr val="c7c7c7"/>
              </a:gs>
              <a:gs pos="100000">
                <a:srgbClr val="c0c0c0"/>
              </a:gs>
            </a:gsLst>
            <a:lin ang="5400000"/>
          </a:gradFill>
          <a:ln>
            <a:solidFill>
              <a:srgbClr val="a5a5a5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3600" spc="-1" strike="noStrike">
                <a:solidFill>
                  <a:schemeClr val="dk1"/>
                </a:solidFill>
                <a:latin typeface="Calibri"/>
              </a:rPr>
              <a:t>Вопрос</a:t>
            </a:r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Стрелка влево 8"/>
          <p:cNvSpPr/>
          <p:nvPr/>
        </p:nvSpPr>
        <p:spPr>
          <a:xfrm>
            <a:off x="8400240" y="3014640"/>
            <a:ext cx="3174840" cy="1616400"/>
          </a:xfrm>
          <a:prstGeom prst="lef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d1d1d1"/>
              </a:gs>
              <a:gs pos="50000">
                <a:srgbClr val="c7c7c7"/>
              </a:gs>
              <a:gs pos="100000">
                <a:srgbClr val="c0c0c0"/>
              </a:gs>
            </a:gsLst>
            <a:lin ang="5400000"/>
          </a:gradFill>
          <a:ln>
            <a:solidFill>
              <a:srgbClr val="a5a5a5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0" lang="ru-RU" sz="3600" spc="-1" strike="noStrike">
                <a:solidFill>
                  <a:schemeClr val="dk1"/>
                </a:solidFill>
                <a:latin typeface="Calibri"/>
              </a:rPr>
              <a:t>Ответ</a:t>
            </a:r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4" name="Picture 2" descr="C:\Users\efrem\OneDrive\Рабочий стол\школа.png"/>
          <p:cNvPicPr/>
          <p:nvPr/>
        </p:nvPicPr>
        <p:blipFill>
          <a:blip r:embed="rId3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713160" y="1125000"/>
            <a:ext cx="1111572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fontScale="64999"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Задания на  распределение объектов в отдельные группы в зависимости от их существенных признаков</a:t>
            </a:r>
            <a:br>
              <a:rPr sz="4400"/>
            </a:b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857520" y="217260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Задание № 1: Классификация объектов по цветам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7" name="Изображение15" descr=""/>
          <p:cNvPicPr/>
          <p:nvPr/>
        </p:nvPicPr>
        <p:blipFill>
          <a:blip r:embed="rId1"/>
          <a:srcRect l="-22" t="-26" r="-22" b="-26"/>
          <a:stretch/>
        </p:blipFill>
        <p:spPr>
          <a:xfrm>
            <a:off x="3957480" y="2728800"/>
            <a:ext cx="3934440" cy="323820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108" name="Picture 2" descr="C:\Users\efrem\OneDrive\Рабочий стол\школа.png"/>
          <p:cNvPicPr/>
          <p:nvPr/>
        </p:nvPicPr>
        <p:blipFill>
          <a:blip r:embed="rId2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838080" y="1145160"/>
            <a:ext cx="1111572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 fontScale="64999"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4400" spc="-1" strike="noStrike">
                <a:solidFill>
                  <a:schemeClr val="dk1"/>
                </a:solidFill>
                <a:latin typeface="Calibri Light"/>
              </a:rPr>
              <a:t>Задания на  распределение объектов в отдельные группы в зависимости от их существенных признаков</a:t>
            </a:r>
            <a:br>
              <a:rPr sz="4400"/>
            </a:b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838080" y="226872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Задание № 2: Расставь знаки по образцу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1" name="Изображение9" descr=""/>
          <p:cNvPicPr/>
          <p:nvPr/>
        </p:nvPicPr>
        <p:blipFill>
          <a:blip r:embed="rId1"/>
          <a:srcRect l="2580" t="-2" r="-3" b="3189"/>
          <a:stretch/>
        </p:blipFill>
        <p:spPr>
          <a:xfrm>
            <a:off x="4362480" y="2625480"/>
            <a:ext cx="3466440" cy="363744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112" name="Picture 2" descr="C:\Users\efrem\OneDrive\Рабочий стол\школа.png"/>
          <p:cNvPicPr/>
          <p:nvPr/>
        </p:nvPicPr>
        <p:blipFill>
          <a:blip r:embed="rId2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905400" y="70020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3200" spc="-1" strike="noStrike">
                <a:solidFill>
                  <a:schemeClr val="dk1"/>
                </a:solidFill>
                <a:latin typeface="Calibri Light"/>
              </a:rPr>
              <a:t>Регулятивные метапредметные результаты планирование, контролирование и выполнение действий по заданному образцу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Задание № 1: Работа по алгоритму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5" name="Изображение10" descr=""/>
          <p:cNvPicPr/>
          <p:nvPr/>
        </p:nvPicPr>
        <p:blipFill>
          <a:blip r:embed="rId1"/>
          <a:srcRect l="-29" t="-21" r="-29" b="-21"/>
          <a:stretch/>
        </p:blipFill>
        <p:spPr>
          <a:xfrm>
            <a:off x="1213920" y="2350080"/>
            <a:ext cx="2475000" cy="349416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116" name="Изображение11" descr=""/>
          <p:cNvPicPr/>
          <p:nvPr/>
        </p:nvPicPr>
        <p:blipFill>
          <a:blip r:embed="rId2"/>
          <a:srcRect l="-25" t="-80" r="-25" b="-80"/>
          <a:stretch/>
        </p:blipFill>
        <p:spPr>
          <a:xfrm>
            <a:off x="5338080" y="2350080"/>
            <a:ext cx="3773880" cy="158472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117" name="Изображение12" descr=""/>
          <p:cNvPicPr/>
          <p:nvPr/>
        </p:nvPicPr>
        <p:blipFill>
          <a:blip r:embed="rId3"/>
          <a:srcRect l="-20" t="-55" r="-20" b="-55"/>
          <a:stretch/>
        </p:blipFill>
        <p:spPr>
          <a:xfrm>
            <a:off x="5338080" y="4336200"/>
            <a:ext cx="3773880" cy="143820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118" name="Picture 2" descr="C:\Users\efrem\OneDrive\Рабочий стол\школа.png"/>
          <p:cNvPicPr/>
          <p:nvPr/>
        </p:nvPicPr>
        <p:blipFill>
          <a:blip r:embed="rId4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838080" y="794520"/>
            <a:ext cx="10514880" cy="1324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3200" spc="-1" strike="noStrike">
                <a:solidFill>
                  <a:schemeClr val="dk1"/>
                </a:solidFill>
                <a:latin typeface="Calibri Light"/>
              </a:rPr>
              <a:t>Коммуникативные умения </a:t>
            </a:r>
            <a:r>
              <a:rPr b="1" lang="ru-RU" sz="3200" spc="-1" strike="noStrike">
                <a:solidFill>
                  <a:schemeClr val="dk1"/>
                </a:solidFill>
                <a:latin typeface="Calibri Light"/>
              </a:rPr>
              <a:t>-</a:t>
            </a:r>
            <a:r>
              <a:rPr b="0" lang="ru-RU" sz="3200" spc="-1" strike="noStrike">
                <a:solidFill>
                  <a:schemeClr val="dk1"/>
                </a:solidFill>
                <a:latin typeface="Calibri Light"/>
              </a:rPr>
              <a:t> сотрудничество учащихся, умение планировать и согласовывать выполнение групповых зданий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838080" y="222984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Задание № 1: Задание на сотрудничество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800" spc="-1" strike="noStrike">
                <a:solidFill>
                  <a:schemeClr val="dk1"/>
                </a:solidFill>
                <a:latin typeface="Calibri"/>
              </a:rPr>
              <a:t>Задание № 2: Работа в паре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1" name="Изображение13" descr=""/>
          <p:cNvPicPr/>
          <p:nvPr/>
        </p:nvPicPr>
        <p:blipFill>
          <a:blip r:embed="rId1"/>
          <a:srcRect l="-20" t="-49" r="-20" b="-49"/>
          <a:stretch/>
        </p:blipFill>
        <p:spPr>
          <a:xfrm>
            <a:off x="7835040" y="1690560"/>
            <a:ext cx="3910320" cy="193392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pic>
        <p:nvPicPr>
          <p:cNvPr id="122" name="Изображение14" descr=""/>
          <p:cNvPicPr/>
          <p:nvPr/>
        </p:nvPicPr>
        <p:blipFill>
          <a:blip r:embed="rId2"/>
          <a:srcRect l="-20" t="-58" r="-20" b="-58"/>
          <a:stretch/>
        </p:blipFill>
        <p:spPr>
          <a:xfrm>
            <a:off x="7835040" y="3844800"/>
            <a:ext cx="3910320" cy="1823760"/>
          </a:xfrm>
          <a:prstGeom prst="rect">
            <a:avLst/>
          </a:prstGeom>
          <a:ln w="0">
            <a:noFill/>
          </a:ln>
          <a:effectLst>
            <a:outerShdw algn="tl" blurRad="291960" dir="2700000" dist="138988" rotWithShape="0">
              <a:srgbClr val="333333">
                <a:alpha val="65000"/>
              </a:srgbClr>
            </a:outerShdw>
          </a:effectLst>
        </p:spPr>
      </p:pic>
      <p:sp>
        <p:nvSpPr>
          <p:cNvPr id="123" name="Выгнутая вниз стрелка 8"/>
          <p:cNvSpPr/>
          <p:nvPr/>
        </p:nvSpPr>
        <p:spPr>
          <a:xfrm>
            <a:off x="6237000" y="2849040"/>
            <a:ext cx="1596960" cy="403560"/>
          </a:xfrm>
          <a:prstGeom prst="curvedUpArrow">
            <a:avLst>
              <a:gd name="adj1" fmla="val 25000"/>
              <a:gd name="adj2" fmla="val 50000"/>
              <a:gd name="adj3" fmla="val 25000"/>
            </a:avLst>
          </a:prstGeom>
          <a:gradFill rotWithShape="0">
            <a:gsLst>
              <a:gs pos="0">
                <a:srgbClr val="d1d1d1"/>
              </a:gs>
              <a:gs pos="50000">
                <a:srgbClr val="c7c7c7"/>
              </a:gs>
              <a:gs pos="100000">
                <a:srgbClr val="c0c0c0"/>
              </a:gs>
            </a:gsLst>
            <a:lin ang="5400000"/>
          </a:gradFill>
          <a:ln>
            <a:solidFill>
              <a:srgbClr val="a5a5a5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4" name="Выгнутая вниз стрелка 9"/>
          <p:cNvSpPr/>
          <p:nvPr/>
        </p:nvSpPr>
        <p:spPr>
          <a:xfrm>
            <a:off x="5149440" y="4757040"/>
            <a:ext cx="2684880" cy="699840"/>
          </a:xfrm>
          <a:prstGeom prst="curvedUpArrow">
            <a:avLst>
              <a:gd name="adj1" fmla="val 25000"/>
              <a:gd name="adj2" fmla="val 50000"/>
              <a:gd name="adj3" fmla="val 25000"/>
            </a:avLst>
          </a:prstGeom>
          <a:gradFill rotWithShape="0">
            <a:gsLst>
              <a:gs pos="0">
                <a:srgbClr val="d1d1d1"/>
              </a:gs>
              <a:gs pos="50000">
                <a:srgbClr val="c7c7c7"/>
              </a:gs>
              <a:gs pos="100000">
                <a:srgbClr val="c0c0c0"/>
              </a:gs>
            </a:gsLst>
            <a:lin ang="5400000"/>
          </a:gradFill>
          <a:ln>
            <a:solidFill>
              <a:srgbClr val="a5a5a5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ru-RU" sz="18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125" name="Picture 2" descr="C:\Users\efrem\OneDrive\Рабочий стол\школа.png"/>
          <p:cNvPicPr/>
          <p:nvPr/>
        </p:nvPicPr>
        <p:blipFill>
          <a:blip r:embed="rId3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Рисунок 3" descr=""/>
          <p:cNvPicPr/>
          <p:nvPr/>
        </p:nvPicPr>
        <p:blipFill>
          <a:blip r:embed="rId1">
            <a:lum bright="70000" contrast="-70000"/>
          </a:blip>
          <a:stretch/>
        </p:blipFill>
        <p:spPr>
          <a:xfrm>
            <a:off x="3699360" y="856800"/>
            <a:ext cx="4792680" cy="4792680"/>
          </a:xfrm>
          <a:prstGeom prst="rect">
            <a:avLst/>
          </a:prstGeom>
          <a:ln w="0">
            <a:noFill/>
          </a:ln>
        </p:spPr>
      </p:pic>
      <p:sp>
        <p:nvSpPr>
          <p:cNvPr id="127" name="PlaceHolder 1"/>
          <p:cNvSpPr>
            <a:spLocks noGrp="1"/>
          </p:cNvSpPr>
          <p:nvPr>
            <p:ph/>
          </p:nvPr>
        </p:nvSpPr>
        <p:spPr>
          <a:xfrm>
            <a:off x="838080" y="1825560"/>
            <a:ext cx="10514880" cy="4350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/>
          </a:bodyPr>
          <a:p>
            <a:pPr indent="0" algn="ct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ru-RU" sz="4000" spc="-1" strike="noStrike">
                <a:solidFill>
                  <a:schemeClr val="dk1"/>
                </a:solidFill>
                <a:latin typeface="Calibri"/>
              </a:rPr>
              <a:t>Предмет «математика» по своему содержанию и организации способов учебной деятельности даёт огромные возможности для формирования у обучающихся умения учиться</a:t>
            </a:r>
            <a:endParaRPr b="0" lang="ru-RU" sz="4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8" name="Picture 2" descr="C:\Users\efrem\OneDrive\Рабочий стол\школа.png"/>
          <p:cNvPicPr/>
          <p:nvPr/>
        </p:nvPicPr>
        <p:blipFill>
          <a:blip r:embed="rId2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Рисунок 28" descr=""/>
          <p:cNvPicPr/>
          <p:nvPr/>
        </p:nvPicPr>
        <p:blipFill>
          <a:blip r:embed="rId1">
            <a:lum bright="70000" contrast="-70000"/>
          </a:blip>
          <a:stretch/>
        </p:blipFill>
        <p:spPr>
          <a:xfrm>
            <a:off x="3806640" y="1114560"/>
            <a:ext cx="4582800" cy="4582800"/>
          </a:xfrm>
          <a:prstGeom prst="rect">
            <a:avLst/>
          </a:prstGeom>
          <a:ln w="0">
            <a:noFill/>
          </a:ln>
        </p:spPr>
      </p:pic>
      <p:sp>
        <p:nvSpPr>
          <p:cNvPr id="130" name="Содержимое 2"/>
          <p:cNvSpPr/>
          <p:nvPr/>
        </p:nvSpPr>
        <p:spPr>
          <a:xfrm>
            <a:off x="-304920" y="2666880"/>
            <a:ext cx="5130000" cy="1777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marL="228600" indent="-228600" algn="ctr" defTabSz="609480">
              <a:lnSpc>
                <a:spcPct val="100000"/>
              </a:lnSpc>
              <a:spcBef>
                <a:spcPts val="879"/>
              </a:spcBef>
              <a:tabLst>
                <a:tab algn="l" pos="0"/>
              </a:tabLst>
            </a:pPr>
            <a:r>
              <a:rPr b="1" lang="ru-RU" sz="2130" spc="-1" strike="noStrike">
                <a:solidFill>
                  <a:srgbClr val="1c6e5c"/>
                </a:solidFill>
                <a:latin typeface="Times New Roman"/>
              </a:rPr>
              <a:t>    </a:t>
            </a:r>
            <a:r>
              <a:rPr b="1" lang="ru-RU" sz="4400" spc="-1" strike="noStrike">
                <a:solidFill>
                  <a:schemeClr val="dk1"/>
                </a:solidFill>
                <a:latin typeface="Times New Roman"/>
              </a:rPr>
              <a:t>КОНТАКТНАЯ ИНФОРМАЦИЯ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Содержимое 2"/>
          <p:cNvSpPr/>
          <p:nvPr/>
        </p:nvSpPr>
        <p:spPr>
          <a:xfrm>
            <a:off x="6601320" y="999720"/>
            <a:ext cx="4520520" cy="3961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 defTabSz="914400">
              <a:lnSpc>
                <a:spcPct val="100000"/>
              </a:lnSpc>
              <a:spcBef>
                <a:spcPts val="533"/>
              </a:spcBef>
            </a:pPr>
            <a:r>
              <a:rPr b="1" lang="en-US" sz="2130" spc="-1" strike="noStrike">
                <a:solidFill>
                  <a:schemeClr val="dk1"/>
                </a:solidFill>
                <a:latin typeface="Times New Roman"/>
              </a:rPr>
              <a:t>      </a:t>
            </a:r>
            <a:r>
              <a:rPr b="1" lang="ru-RU" sz="2660" spc="-1" strike="noStrike">
                <a:solidFill>
                  <a:schemeClr val="dk1"/>
                </a:solidFill>
                <a:latin typeface="Times New Roman"/>
              </a:rPr>
              <a:t>Электронная почта: </a:t>
            </a:r>
            <a:endParaRPr b="0" lang="ru-RU" sz="266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 algn="ctr" defTabSz="914400">
              <a:lnSpc>
                <a:spcPct val="100000"/>
              </a:lnSpc>
              <a:spcBef>
                <a:spcPts val="533"/>
              </a:spcBef>
              <a:tabLst>
                <a:tab algn="l" pos="0"/>
              </a:tabLst>
            </a:pPr>
            <a:r>
              <a:rPr b="1" lang="ru-RU" sz="2660" spc="-1" strike="noStrike">
                <a:solidFill>
                  <a:schemeClr val="dk1"/>
                </a:solidFill>
                <a:latin typeface="Times New Roman"/>
              </a:rPr>
              <a:t>   </a:t>
            </a:r>
            <a:r>
              <a:rPr b="1" lang="en-US" sz="2660" spc="-1" strike="noStrike">
                <a:solidFill>
                  <a:schemeClr val="dk1"/>
                </a:solidFill>
                <a:latin typeface="Times New Roman"/>
              </a:rPr>
              <a:t>kemerovoschool37@mail.ru</a:t>
            </a:r>
            <a:r>
              <a:rPr b="1" lang="ru-RU" sz="2660" spc="-1" strike="noStrike">
                <a:solidFill>
                  <a:schemeClr val="dk1"/>
                </a:solidFill>
                <a:latin typeface="Times New Roman"/>
              </a:rPr>
              <a:t> </a:t>
            </a:r>
            <a:endParaRPr b="0" lang="ru-RU" sz="266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2" name="Picture 2" descr="http://qrcoder.ru/code/?http%3A%2F%2Fschool37kem.ucoz.ru%2F&amp;4&amp;0"/>
          <p:cNvPicPr/>
          <p:nvPr/>
        </p:nvPicPr>
        <p:blipFill>
          <a:blip r:embed="rId2"/>
          <a:stretch/>
        </p:blipFill>
        <p:spPr>
          <a:xfrm>
            <a:off x="5943600" y="2108160"/>
            <a:ext cx="1497960" cy="1497960"/>
          </a:xfrm>
          <a:prstGeom prst="rect">
            <a:avLst/>
          </a:prstGeom>
          <a:ln w="0">
            <a:noFill/>
          </a:ln>
        </p:spPr>
      </p:pic>
      <p:sp>
        <p:nvSpPr>
          <p:cNvPr id="133" name="Прямоугольник 29"/>
          <p:cNvSpPr/>
          <p:nvPr/>
        </p:nvSpPr>
        <p:spPr>
          <a:xfrm>
            <a:off x="6172200" y="3683160"/>
            <a:ext cx="955080" cy="495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2660" spc="-1" strike="noStrike">
                <a:solidFill>
                  <a:schemeClr val="dk1"/>
                </a:solidFill>
                <a:latin typeface="Times New Roman"/>
              </a:rPr>
              <a:t>Сайт</a:t>
            </a:r>
            <a:endParaRPr b="0" lang="ru-RU" sz="266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Прямоугольник 30"/>
          <p:cNvSpPr/>
          <p:nvPr/>
        </p:nvSpPr>
        <p:spPr>
          <a:xfrm>
            <a:off x="10187280" y="3784680"/>
            <a:ext cx="1543320" cy="900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2660" spc="-1" strike="noStrike">
                <a:solidFill>
                  <a:schemeClr val="dk1"/>
                </a:solidFill>
                <a:latin typeface="Times New Roman"/>
              </a:rPr>
              <a:t>Канал в </a:t>
            </a:r>
            <a:endParaRPr b="0" lang="ru-RU" sz="2660" spc="-1" strike="noStrike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1" lang="en-US" sz="2660" spc="-1" strike="noStrike">
                <a:solidFill>
                  <a:schemeClr val="dk1"/>
                </a:solidFill>
                <a:latin typeface="Times New Roman"/>
              </a:rPr>
              <a:t>Telegram</a:t>
            </a:r>
            <a:endParaRPr b="0" lang="ru-RU" sz="266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Прямоугольник 31"/>
          <p:cNvSpPr/>
          <p:nvPr/>
        </p:nvSpPr>
        <p:spPr>
          <a:xfrm>
            <a:off x="8039160" y="4343400"/>
            <a:ext cx="1680480" cy="900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ru-RU" sz="2660" spc="-1" strike="noStrike">
                <a:solidFill>
                  <a:schemeClr val="dk1"/>
                </a:solidFill>
                <a:latin typeface="Times New Roman"/>
              </a:rPr>
              <a:t>Группа </a:t>
            </a:r>
            <a:endParaRPr b="0" lang="ru-RU" sz="2660" spc="-1" strike="noStrike">
              <a:solidFill>
                <a:srgbClr val="000000"/>
              </a:solidFill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1" lang="ru-RU" sz="2660" spc="-1" strike="noStrike">
                <a:solidFill>
                  <a:schemeClr val="dk1"/>
                </a:solidFill>
                <a:latin typeface="Times New Roman"/>
              </a:rPr>
              <a:t>ВКонакте</a:t>
            </a:r>
            <a:endParaRPr b="0" lang="ru-RU" sz="266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6" name="Picture 2" descr="http://qrcoder.ru/code/?https%3A%2F%2Fvk.com%2Fkem37&amp;4&amp;0"/>
          <p:cNvPicPr/>
          <p:nvPr/>
        </p:nvPicPr>
        <p:blipFill>
          <a:blip r:embed="rId3"/>
          <a:stretch/>
        </p:blipFill>
        <p:spPr>
          <a:xfrm>
            <a:off x="8128080" y="2768760"/>
            <a:ext cx="1472400" cy="1472400"/>
          </a:xfrm>
          <a:prstGeom prst="rect">
            <a:avLst/>
          </a:prstGeom>
          <a:ln w="0">
            <a:noFill/>
          </a:ln>
        </p:spPr>
      </p:pic>
      <p:pic>
        <p:nvPicPr>
          <p:cNvPr id="137" name="Picture 4" descr="http://qrcoder.ru/code/?https%3A%2F%2Ft.me%2Fkemschool37&amp;4&amp;0"/>
          <p:cNvPicPr/>
          <p:nvPr/>
        </p:nvPicPr>
        <p:blipFill>
          <a:blip r:embed="rId4"/>
          <a:stretch/>
        </p:blipFill>
        <p:spPr>
          <a:xfrm>
            <a:off x="10210680" y="2158920"/>
            <a:ext cx="1472400" cy="1472400"/>
          </a:xfrm>
          <a:prstGeom prst="rect">
            <a:avLst/>
          </a:prstGeom>
          <a:ln w="0">
            <a:noFill/>
          </a:ln>
        </p:spPr>
      </p:pic>
      <p:pic>
        <p:nvPicPr>
          <p:cNvPr id="138" name="Picture 2" descr="C:\Users\efrem\OneDrive\Рабочий стол\школа.png"/>
          <p:cNvPicPr/>
          <p:nvPr/>
        </p:nvPicPr>
        <p:blipFill>
          <a:blip r:embed="rId5"/>
          <a:stretch/>
        </p:blipFill>
        <p:spPr>
          <a:xfrm>
            <a:off x="329760" y="13824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rmAutofit fontScale="91111"/>
          </a:bodyPr>
          <a:p>
            <a:pPr indent="0" algn="ctr" defTabSz="914400">
              <a:lnSpc>
                <a:spcPct val="90000"/>
              </a:lnSpc>
              <a:buNone/>
              <a:tabLst>
                <a:tab algn="l" pos="0"/>
              </a:tabLst>
            </a:pPr>
            <a:r>
              <a:rPr b="0" lang="ru-RU" sz="6000" spc="-1" strike="noStrike">
                <a:solidFill>
                  <a:schemeClr val="dk1"/>
                </a:solidFill>
                <a:latin typeface="Calibri Light"/>
              </a:rPr>
              <a:t>Достижение метапредметных результатов на уроках математики в 1 классе</a:t>
            </a:r>
            <a:endParaRPr b="0" lang="ru-RU" sz="6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subTitle"/>
          </p:nvPr>
        </p:nvSpPr>
        <p:spPr>
          <a:xfrm>
            <a:off x="2069280" y="371952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/>
          </a:bodyPr>
          <a:p>
            <a:pPr indent="0" algn="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Спикер: Павлова Анна Александровна,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indent="0" algn="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учитель начальных классов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indent="0" algn="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ru-RU" sz="2000" spc="-1" strike="noStrike">
                <a:solidFill>
                  <a:schemeClr val="dk1"/>
                </a:solidFill>
                <a:latin typeface="Calibri"/>
              </a:rPr>
              <a:t>МБОУ «Средняя общеобразовательная школа № 37»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41" name="Рисунок 3" descr=""/>
          <p:cNvPicPr/>
          <p:nvPr/>
        </p:nvPicPr>
        <p:blipFill>
          <a:blip r:embed="rId1"/>
          <a:stretch/>
        </p:blipFill>
        <p:spPr>
          <a:xfrm>
            <a:off x="10606680" y="189720"/>
            <a:ext cx="1403280" cy="1403280"/>
          </a:xfrm>
          <a:prstGeom prst="rect">
            <a:avLst/>
          </a:prstGeom>
          <a:ln w="0">
            <a:noFill/>
          </a:ln>
        </p:spPr>
      </p:pic>
      <p:pic>
        <p:nvPicPr>
          <p:cNvPr id="142" name="Picture 2" descr="C:\Users\efrem\OneDrive\Рабочий стол\школа.png"/>
          <p:cNvPicPr/>
          <p:nvPr/>
        </p:nvPicPr>
        <p:blipFill>
          <a:blip r:embed="rId2"/>
          <a:stretch/>
        </p:blipFill>
        <p:spPr>
          <a:xfrm>
            <a:off x="281520" y="118800"/>
            <a:ext cx="2930400" cy="699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powerpointstore.com_w72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powerpointstore.com_w72</Template>
  <TotalTime>189</TotalTime>
  <Application>LibreOffice/7.6.4.1$Windows_X86_64 LibreOffice_project/e19e193f88cd6c0525a17fb7a176ed8e6a3e2aa1</Application>
  <AppVersion>15.0000</AppVersion>
  <Words>378</Words>
  <Paragraphs>55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2023-12-04T13:29:49Z</dcterms:created>
  <dc:creator>Алина</dc:creator>
  <dc:description/>
  <dc:language>ru-RU</dc:language>
  <cp:lastModifiedBy/>
  <dcterms:modified xsi:type="dcterms:W3CDTF">2024-03-31T15:33:57Z</dcterms:modified>
  <cp:revision>15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19</vt:i4>
  </property>
</Properties>
</file>