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0"/>
  </p:notesMasterIdLst>
  <p:sldIdLst>
    <p:sldId id="256" r:id="rId2"/>
    <p:sldId id="257" r:id="rId3"/>
    <p:sldId id="330" r:id="rId4"/>
    <p:sldId id="261" r:id="rId5"/>
    <p:sldId id="264" r:id="rId6"/>
    <p:sldId id="266" r:id="rId7"/>
    <p:sldId id="287" r:id="rId8"/>
    <p:sldId id="263" r:id="rId9"/>
    <p:sldId id="265" r:id="rId10"/>
    <p:sldId id="267" r:id="rId11"/>
    <p:sldId id="289" r:id="rId12"/>
    <p:sldId id="258" r:id="rId13"/>
    <p:sldId id="331" r:id="rId14"/>
    <p:sldId id="270" r:id="rId15"/>
    <p:sldId id="272" r:id="rId16"/>
    <p:sldId id="293" r:id="rId17"/>
    <p:sldId id="294" r:id="rId18"/>
    <p:sldId id="273" r:id="rId19"/>
    <p:sldId id="271" r:id="rId20"/>
    <p:sldId id="259" r:id="rId21"/>
    <p:sldId id="333" r:id="rId22"/>
    <p:sldId id="302" r:id="rId23"/>
    <p:sldId id="303" r:id="rId24"/>
    <p:sldId id="304" r:id="rId25"/>
    <p:sldId id="307" r:id="rId26"/>
    <p:sldId id="308" r:id="rId27"/>
    <p:sldId id="309" r:id="rId28"/>
    <p:sldId id="286" r:id="rId2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D7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118" autoAdjust="0"/>
    <p:restoredTop sz="94580"/>
  </p:normalViewPr>
  <p:slideViewPr>
    <p:cSldViewPr snapToGrid="0" snapToObjects="1">
      <p:cViewPr varScale="1">
        <p:scale>
          <a:sx n="61" d="100"/>
          <a:sy n="61" d="100"/>
        </p:scale>
        <p:origin x="9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ED7991-DAF1-3346-BE5B-B82552949C1E}" type="datetimeFigureOut">
              <a:rPr lang="ru-RU" smtClean="0"/>
              <a:t>26.12.2025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5E382E-F6B9-244D-B365-82D611AD03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94303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5E382E-F6B9-244D-B365-82D611AD0339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39543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5E382E-F6B9-244D-B365-82D611AD0339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05048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5E382E-F6B9-244D-B365-82D611AD0339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58617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5E382E-F6B9-244D-B365-82D611AD0339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15295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5E382E-F6B9-244D-B365-82D611AD0339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16217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5E382E-F6B9-244D-B365-82D611AD0339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665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B5F085B-5346-7945-99E9-AF1E3A781B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7DB00985-276B-CC41-803D-BF05BF1C7B3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C4C476EB-FFEE-294B-85B3-2379A46926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25112-60D6-2247-AF5A-0CD1EF0E4782}" type="datetimeFigureOut">
              <a:rPr lang="ru-RU" smtClean="0"/>
              <a:t>26.12.2025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5EE166D6-C423-9C42-9939-5D98C19CA5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0E803F08-235F-2F40-AAAC-49EB81979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7153F-1FA9-5B4C-9009-26C7EC7CDA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6801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D026F25-B650-2D44-81BE-CBAA885F4F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5B61A5F4-7C7D-9B43-9DAC-2EBEAFBE33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70F796BF-B2A6-924D-A40B-5B3A4DDE98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25112-60D6-2247-AF5A-0CD1EF0E4782}" type="datetimeFigureOut">
              <a:rPr lang="ru-RU" smtClean="0"/>
              <a:t>26.12.2025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BCF2BB0B-B6FA-AF41-AA88-AE8DDC3765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C2BC72F5-61D0-C047-81F7-A3FB578EF3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7153F-1FA9-5B4C-9009-26C7EC7CDA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89252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C1613DF-7C30-6842-88EA-A025C9D6B2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138EE172-33CC-2542-AFB5-032801CDD1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E68FA6F-27F9-614F-A611-12757BFCA5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25112-60D6-2247-AF5A-0CD1EF0E4782}" type="datetimeFigureOut">
              <a:rPr lang="ru-RU" smtClean="0"/>
              <a:t>26.12.2025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22CBF991-C7E5-CA4C-A67E-3B55708BE8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BFD935D1-D2E2-0D40-B86E-449B459EB5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7153F-1FA9-5B4C-9009-26C7EC7CDA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80542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37AFD94-82D4-884D-82D3-6E09DC4097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EBD7B51-60C0-034B-9BDF-7232DF1F54E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73940E13-EA63-0E47-B55A-F5E3B1DFA1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63B95B73-A17F-BE41-9388-9B325AAD2B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25112-60D6-2247-AF5A-0CD1EF0E4782}" type="datetimeFigureOut">
              <a:rPr lang="ru-RU" smtClean="0"/>
              <a:t>26.12.2025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ED827D33-5EFF-3648-A6EF-798452BD2A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92F2AA78-E1AD-FD40-8585-EA33439DE8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7153F-1FA9-5B4C-9009-26C7EC7CDA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40897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FC2565E-ABF8-5845-9439-0CEE160E93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AA222179-F4A2-3346-A885-23D06151E6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62FAA3CD-7161-1C49-82E7-20A3DB00C43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D3026FF3-112C-1F4D-8905-BB2DDBB0537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4CADC580-0A11-394E-80DF-F1EC409F5CE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FC9C52C5-C2CD-8D42-9CAE-520A14723C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25112-60D6-2247-AF5A-0CD1EF0E4782}" type="datetimeFigureOut">
              <a:rPr lang="ru-RU" smtClean="0"/>
              <a:t>26.12.2025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1A403EF2-681F-E74F-A8D1-3F91C40152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3CB973D5-3858-E047-A9FC-B38FD2006F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7153F-1FA9-5B4C-9009-26C7EC7CDA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81226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6D81BAC-6A52-0B4E-BC38-8095057A9D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2340B06E-F3EA-3243-B621-83824A298F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25112-60D6-2247-AF5A-0CD1EF0E4782}" type="datetimeFigureOut">
              <a:rPr lang="ru-RU" smtClean="0"/>
              <a:t>26.12.2025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DFE3DD3D-FF2C-624B-8E79-7A4BF68AA4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B1C75A0B-A2B3-0148-A4A1-C4E0406EBE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7153F-1FA9-5B4C-9009-26C7EC7CDA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92124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3FB06AA8-0513-FB47-80EB-3541508F3A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25112-60D6-2247-AF5A-0CD1EF0E4782}" type="datetimeFigureOut">
              <a:rPr lang="ru-RU" smtClean="0"/>
              <a:t>26.12.2025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176BCE20-A2A5-DE44-A463-F40980522D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9027382D-A3F2-7149-94CE-BB9728386F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7153F-1FA9-5B4C-9009-26C7EC7CDA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89772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6F467F4-3E22-6A48-AE63-54335ECAC6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8F8D38D-58AC-A643-A175-677B3FD50A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8A570CE7-F0B1-7E47-A7AD-F4F6AA5BA6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444D64DD-F72D-DC4E-B1AE-4E35F2B735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25112-60D6-2247-AF5A-0CD1EF0E4782}" type="datetimeFigureOut">
              <a:rPr lang="ru-RU" smtClean="0"/>
              <a:t>26.12.2025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79D2B8CF-83E6-884D-A66D-33E6E317FE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D70E98D0-0047-8D4D-8B26-11FCDA0E34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7153F-1FA9-5B4C-9009-26C7EC7CDA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52483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82FCBD4-CD68-E948-A8C3-8181F2D9EE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28DDB093-16DD-E844-BE98-869C0FCF939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71BA1FD0-78D0-384B-B289-35FDF8CBA6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094439A4-0307-654A-93C4-5EA86422D1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25112-60D6-2247-AF5A-0CD1EF0E4782}" type="datetimeFigureOut">
              <a:rPr lang="ru-RU" smtClean="0"/>
              <a:t>26.12.2025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18968C1E-7C75-324C-9DC6-FB024789D0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02D45D5C-FCC0-6744-988C-CC80964325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7153F-1FA9-5B4C-9009-26C7EC7CDA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93542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114EDFA-9E32-4D4E-A40A-C366FB966B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C9A845A8-D096-944A-955D-CA5866F72A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862F5A9C-388C-1548-A2CB-B6463B8B87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25112-60D6-2247-AF5A-0CD1EF0E4782}" type="datetimeFigureOut">
              <a:rPr lang="ru-RU" smtClean="0"/>
              <a:t>26.12.2025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15AD23BB-5C23-8C4B-BD40-817EEBDA95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FFD6E84F-46A7-B048-8C82-C7C0B257FF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7153F-1FA9-5B4C-9009-26C7EC7CDA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29956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27C56BD6-0C54-3B4E-B2A8-8C5E00A9531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D97F6DAB-066D-E044-A8E3-B07B1F1DBE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B7DE8495-C267-2A4F-8873-D8EB83A5BF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25112-60D6-2247-AF5A-0CD1EF0E4782}" type="datetimeFigureOut">
              <a:rPr lang="ru-RU" smtClean="0"/>
              <a:t>26.12.2025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826EA4DC-39E6-E845-BDF7-9EBD4CA0BB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F7584E12-A9CE-4E4B-B550-05ECA15ACC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7153F-1FA9-5B4C-9009-26C7EC7CDA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46142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FBC5505-A221-4B41-80FA-DE46742736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4AB9EB36-7830-C149-950A-BF833A4057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BCEB31D5-5A71-1D46-BD39-6A107D881A3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525112-60D6-2247-AF5A-0CD1EF0E4782}" type="datetimeFigureOut">
              <a:rPr lang="ru-RU" smtClean="0"/>
              <a:t>26.12.2025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884BCEAB-80FE-774E-B52E-3D7466DEFD6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3C22ED80-EDC5-8740-B203-D0C4A06764E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B7153F-1FA9-5B4C-9009-26C7EC7CDA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51802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4" Type="http://schemas.openxmlformats.org/officeDocument/2006/relationships/image" Target="../media/image1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2.mp3"/><Relationship Id="rId1" Type="http://schemas.openxmlformats.org/officeDocument/2006/relationships/audio" Target="NULL" TargetMode="External"/><Relationship Id="rId4" Type="http://schemas.openxmlformats.org/officeDocument/2006/relationships/image" Target="../media/image1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3.mp3"/><Relationship Id="rId1" Type="http://schemas.openxmlformats.org/officeDocument/2006/relationships/audio" Target="NULL" TargetMode="External"/><Relationship Id="rId4" Type="http://schemas.openxmlformats.org/officeDocument/2006/relationships/image" Target="../media/image14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xmlns="" id="{0655C340-0920-2F7B-B3A0-0A91B53DC9B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16" t="6041" r="34961" b="22500"/>
          <a:stretch/>
        </p:blipFill>
        <p:spPr bwMode="auto">
          <a:xfrm>
            <a:off x="9829800" y="118296"/>
            <a:ext cx="2264229" cy="233222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862EC031-7192-D340-9643-7D2AE93A21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7631" y="2450519"/>
            <a:ext cx="818520" cy="78739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99B0BCB-5F92-AE46-94A6-782CB72C446E}"/>
              </a:ext>
            </a:extLst>
          </p:cNvPr>
          <p:cNvSpPr txBox="1"/>
          <p:nvPr/>
        </p:nvSpPr>
        <p:spPr>
          <a:xfrm>
            <a:off x="1167631" y="2841171"/>
            <a:ext cx="979428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0" dirty="0">
                <a:solidFill>
                  <a:srgbClr val="0070C0"/>
                </a:solidFill>
                <a:latin typeface="AEROPORT-LIGHT" panose="02000000000000000000" pitchFamily="2" charset="0"/>
              </a:rPr>
              <a:t>Новогодний </a:t>
            </a:r>
            <a:r>
              <a:rPr lang="ru-RU" sz="8000" dirty="0" err="1">
                <a:solidFill>
                  <a:srgbClr val="0070C0"/>
                </a:solidFill>
                <a:latin typeface="AEROPORT-LIGHT" panose="02000000000000000000" pitchFamily="2" charset="0"/>
              </a:rPr>
              <a:t>квиз</a:t>
            </a:r>
            <a:r>
              <a:rPr lang="ru-RU" sz="8000" dirty="0">
                <a:solidFill>
                  <a:srgbClr val="0070C0"/>
                </a:solidFill>
                <a:latin typeface="AEROPORT-LIGHT" panose="02000000000000000000" pitchFamily="2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29858297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862EC031-7192-D340-9643-7D2AE93A21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8763" y="2434772"/>
            <a:ext cx="818520" cy="78739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99B0BCB-5F92-AE46-94A6-782CB72C446E}"/>
              </a:ext>
            </a:extLst>
          </p:cNvPr>
          <p:cNvSpPr txBox="1"/>
          <p:nvPr/>
        </p:nvSpPr>
        <p:spPr>
          <a:xfrm>
            <a:off x="1059543" y="2767280"/>
            <a:ext cx="104648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dirty="0">
                <a:solidFill>
                  <a:srgbClr val="0070C0"/>
                </a:solidFill>
                <a:latin typeface="AEROPORT-LIGHT" panose="02000000000000000000" pitchFamily="2" charset="0"/>
              </a:rPr>
              <a:t>Раунд 1</a:t>
            </a:r>
          </a:p>
          <a:p>
            <a:pPr algn="ctr"/>
            <a:r>
              <a:rPr lang="ru-RU" sz="8000" dirty="0" smtClean="0">
                <a:solidFill>
                  <a:srgbClr val="0070C0"/>
                </a:solidFill>
                <a:latin typeface="AEROPORT-LIGHT" panose="02000000000000000000" pitchFamily="2" charset="0"/>
              </a:rPr>
              <a:t>«Разминка»</a:t>
            </a:r>
            <a:endParaRPr lang="ru-RU" sz="8000" dirty="0">
              <a:solidFill>
                <a:srgbClr val="0070C0"/>
              </a:solidFill>
              <a:latin typeface="AEROPORT-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28842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extLst>
              <a:ext uri="{FF2B5EF4-FFF2-40B4-BE49-F238E27FC236}">
                <a16:creationId xmlns:a16="http://schemas.microsoft.com/office/drawing/2014/main" xmlns="" id="{6BC7A77D-5257-AAC2-0723-CDC922275F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4313" y="-392027"/>
            <a:ext cx="12515901" cy="7578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Снежинка PNG фото">
            <a:extLst>
              <a:ext uri="{FF2B5EF4-FFF2-40B4-BE49-F238E27FC236}">
                <a16:creationId xmlns:a16="http://schemas.microsoft.com/office/drawing/2014/main" xmlns="" id="{CABBF315-5CA0-1749-B58E-298A2A6700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9067" y="2177142"/>
            <a:ext cx="4642933" cy="4680857"/>
          </a:xfrm>
          <a:prstGeom prst="rect">
            <a:avLst/>
          </a:prstGeom>
          <a:noFill/>
          <a:effectLst>
            <a:glow rad="25400">
              <a:schemeClr val="bg1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862EC031-7192-D340-9643-7D2AE93A21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01814" y="105158"/>
            <a:ext cx="818520" cy="78739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8A1991C7-C7C9-C7E4-59CD-414896D59DC9}"/>
              </a:ext>
            </a:extLst>
          </p:cNvPr>
          <p:cNvSpPr txBox="1"/>
          <p:nvPr/>
        </p:nvSpPr>
        <p:spPr>
          <a:xfrm>
            <a:off x="5767388" y="1853976"/>
            <a:ext cx="418704" cy="64633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ru-RU" sz="3600" b="1" dirty="0"/>
              <a:t>5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CD91B89B-89F9-0337-7A65-76A8CCDCAE7F}"/>
              </a:ext>
            </a:extLst>
          </p:cNvPr>
          <p:cNvSpPr txBox="1"/>
          <p:nvPr/>
        </p:nvSpPr>
        <p:spPr>
          <a:xfrm>
            <a:off x="4224230" y="2514589"/>
            <a:ext cx="418704" cy="64633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ru-RU" sz="3600" b="1" dirty="0"/>
              <a:t>5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7EE15151-6250-AE89-C3AB-94E62DE332A1}"/>
              </a:ext>
            </a:extLst>
          </p:cNvPr>
          <p:cNvSpPr/>
          <p:nvPr/>
        </p:nvSpPr>
        <p:spPr>
          <a:xfrm>
            <a:off x="2157413" y="3370517"/>
            <a:ext cx="7562921" cy="987177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/>
              <a:t>- Напишите </a:t>
            </a:r>
            <a:r>
              <a:rPr lang="ru-RU" sz="3200" b="1" dirty="0"/>
              <a:t>БУКВУ</a:t>
            </a:r>
            <a:r>
              <a:rPr lang="ru-RU" sz="3200" dirty="0"/>
              <a:t> правильного ответа в бланке ответов -</a:t>
            </a:r>
          </a:p>
        </p:txBody>
      </p:sp>
    </p:spTree>
    <p:extLst>
      <p:ext uri="{BB962C8B-B14F-4D97-AF65-F5344CB8AC3E}">
        <p14:creationId xmlns:p14="http://schemas.microsoft.com/office/powerpoint/2010/main" val="17458591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>
            <a:extLst>
              <a:ext uri="{FF2B5EF4-FFF2-40B4-BE49-F238E27FC236}">
                <a16:creationId xmlns:a16="http://schemas.microsoft.com/office/drawing/2014/main" xmlns="" id="{F32B78C5-E7FE-AF40-8355-4BD3BC91AAC1}"/>
              </a:ext>
            </a:extLst>
          </p:cNvPr>
          <p:cNvSpPr/>
          <p:nvPr/>
        </p:nvSpPr>
        <p:spPr>
          <a:xfrm>
            <a:off x="1545771" y="563136"/>
            <a:ext cx="9100457" cy="2865864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chemeClr val="tx1"/>
                </a:solidFill>
              </a:rPr>
              <a:t>С какого года в России празднуют Новый год?</a:t>
            </a:r>
          </a:p>
          <a:p>
            <a:pPr algn="ctr"/>
            <a:endParaRPr lang="ru-RU" dirty="0"/>
          </a:p>
        </p:txBody>
      </p:sp>
      <p:sp>
        <p:nvSpPr>
          <p:cNvPr id="5" name="Скругленный прямоугольник 4">
            <a:extLst>
              <a:ext uri="{FF2B5EF4-FFF2-40B4-BE49-F238E27FC236}">
                <a16:creationId xmlns:a16="http://schemas.microsoft.com/office/drawing/2014/main" xmlns="" id="{73578B92-5692-CE44-A042-54927D9DC769}"/>
              </a:ext>
            </a:extLst>
          </p:cNvPr>
          <p:cNvSpPr/>
          <p:nvPr/>
        </p:nvSpPr>
        <p:spPr>
          <a:xfrm>
            <a:off x="2968526" y="4129845"/>
            <a:ext cx="2943922" cy="936703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>
                <a:solidFill>
                  <a:schemeClr val="tx1"/>
                </a:solidFill>
              </a:rPr>
              <a:t>A</a:t>
            </a:r>
            <a:r>
              <a:rPr lang="en-US" sz="3200">
                <a:solidFill>
                  <a:schemeClr val="tx1"/>
                </a:solidFill>
              </a:rPr>
              <a:t> -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ru-RU" sz="3200" dirty="0">
                <a:solidFill>
                  <a:schemeClr val="tx1"/>
                </a:solidFill>
              </a:rPr>
              <a:t>1700</a:t>
            </a:r>
          </a:p>
        </p:txBody>
      </p:sp>
      <p:sp>
        <p:nvSpPr>
          <p:cNvPr id="6" name="Скругленный прямоугольник 5">
            <a:extLst>
              <a:ext uri="{FF2B5EF4-FFF2-40B4-BE49-F238E27FC236}">
                <a16:creationId xmlns:a16="http://schemas.microsoft.com/office/drawing/2014/main" xmlns="" id="{0A1B5736-AC48-324A-A299-93C24F426FFB}"/>
              </a:ext>
            </a:extLst>
          </p:cNvPr>
          <p:cNvSpPr/>
          <p:nvPr/>
        </p:nvSpPr>
        <p:spPr>
          <a:xfrm>
            <a:off x="6265569" y="4129844"/>
            <a:ext cx="2943922" cy="936703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C - </a:t>
            </a:r>
            <a:r>
              <a:rPr lang="ru-RU" sz="3200" dirty="0">
                <a:solidFill>
                  <a:schemeClr val="tx1"/>
                </a:solidFill>
              </a:rPr>
              <a:t>1650</a:t>
            </a:r>
          </a:p>
        </p:txBody>
      </p:sp>
      <p:sp>
        <p:nvSpPr>
          <p:cNvPr id="7" name="Скругленный прямоугольник 6">
            <a:extLst>
              <a:ext uri="{FF2B5EF4-FFF2-40B4-BE49-F238E27FC236}">
                <a16:creationId xmlns:a16="http://schemas.microsoft.com/office/drawing/2014/main" xmlns="" id="{C30A5B6C-338E-294C-8DA7-C622C65C5CF0}"/>
              </a:ext>
            </a:extLst>
          </p:cNvPr>
          <p:cNvSpPr/>
          <p:nvPr/>
        </p:nvSpPr>
        <p:spPr>
          <a:xfrm>
            <a:off x="2968526" y="5207795"/>
            <a:ext cx="2943922" cy="936703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>
                <a:solidFill>
                  <a:schemeClr val="tx1"/>
                </a:solidFill>
              </a:rPr>
              <a:t>B -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ru-RU" sz="3200" dirty="0">
                <a:solidFill>
                  <a:schemeClr val="tx1"/>
                </a:solidFill>
              </a:rPr>
              <a:t>1963</a:t>
            </a:r>
          </a:p>
        </p:txBody>
      </p:sp>
      <p:sp>
        <p:nvSpPr>
          <p:cNvPr id="8" name="Скругленный прямоугольник 7">
            <a:extLst>
              <a:ext uri="{FF2B5EF4-FFF2-40B4-BE49-F238E27FC236}">
                <a16:creationId xmlns:a16="http://schemas.microsoft.com/office/drawing/2014/main" xmlns="" id="{1EC5163D-ACF6-8B44-8338-F68D7347A138}"/>
              </a:ext>
            </a:extLst>
          </p:cNvPr>
          <p:cNvSpPr/>
          <p:nvPr/>
        </p:nvSpPr>
        <p:spPr>
          <a:xfrm>
            <a:off x="6265569" y="5207794"/>
            <a:ext cx="2943922" cy="936703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>
                <a:solidFill>
                  <a:schemeClr val="tx1"/>
                </a:solidFill>
              </a:rPr>
              <a:t>D</a:t>
            </a:r>
            <a:r>
              <a:rPr lang="en-US" sz="3200">
                <a:solidFill>
                  <a:schemeClr val="tx1"/>
                </a:solidFill>
              </a:rPr>
              <a:t> -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ru-RU" sz="3200" dirty="0">
                <a:solidFill>
                  <a:schemeClr val="tx1"/>
                </a:solidFill>
              </a:rPr>
              <a:t>1780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A938C7F1-741B-D4AD-40CE-0D20D8F2CAA2}"/>
              </a:ext>
            </a:extLst>
          </p:cNvPr>
          <p:cNvSpPr/>
          <p:nvPr/>
        </p:nvSpPr>
        <p:spPr>
          <a:xfrm>
            <a:off x="184576" y="0"/>
            <a:ext cx="986999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7233123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>
            <a:extLst>
              <a:ext uri="{FF2B5EF4-FFF2-40B4-BE49-F238E27FC236}">
                <a16:creationId xmlns:a16="http://schemas.microsoft.com/office/drawing/2014/main" xmlns="" id="{F32B78C5-E7FE-AF40-8355-4BD3BC91AAC1}"/>
              </a:ext>
            </a:extLst>
          </p:cNvPr>
          <p:cNvSpPr/>
          <p:nvPr/>
        </p:nvSpPr>
        <p:spPr>
          <a:xfrm>
            <a:off x="1545771" y="563136"/>
            <a:ext cx="9100457" cy="2865864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chemeClr val="tx1"/>
                </a:solidFill>
              </a:rPr>
              <a:t>Какое слово из льдинок должен был сложить Кай?</a:t>
            </a:r>
          </a:p>
          <a:p>
            <a:pPr algn="ctr"/>
            <a:endParaRPr lang="ru-RU" dirty="0"/>
          </a:p>
        </p:txBody>
      </p:sp>
      <p:sp>
        <p:nvSpPr>
          <p:cNvPr id="5" name="Скругленный прямоугольник 4">
            <a:extLst>
              <a:ext uri="{FF2B5EF4-FFF2-40B4-BE49-F238E27FC236}">
                <a16:creationId xmlns:a16="http://schemas.microsoft.com/office/drawing/2014/main" xmlns="" id="{73578B92-5692-CE44-A042-54927D9DC769}"/>
              </a:ext>
            </a:extLst>
          </p:cNvPr>
          <p:cNvSpPr/>
          <p:nvPr/>
        </p:nvSpPr>
        <p:spPr>
          <a:xfrm>
            <a:off x="2968526" y="4129845"/>
            <a:ext cx="2943922" cy="936703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err="1">
                <a:solidFill>
                  <a:schemeClr val="tx1"/>
                </a:solidFill>
              </a:rPr>
              <a:t>A</a:t>
            </a:r>
            <a:r>
              <a:rPr lang="en-US" sz="3200" dirty="0">
                <a:solidFill>
                  <a:schemeClr val="tx1"/>
                </a:solidFill>
              </a:rPr>
              <a:t> - </a:t>
            </a:r>
            <a:r>
              <a:rPr lang="ru-RU" sz="3200" dirty="0">
                <a:solidFill>
                  <a:schemeClr val="tx1"/>
                </a:solidFill>
              </a:rPr>
              <a:t>верность</a:t>
            </a:r>
          </a:p>
        </p:txBody>
      </p:sp>
      <p:sp>
        <p:nvSpPr>
          <p:cNvPr id="6" name="Скругленный прямоугольник 5">
            <a:extLst>
              <a:ext uri="{FF2B5EF4-FFF2-40B4-BE49-F238E27FC236}">
                <a16:creationId xmlns:a16="http://schemas.microsoft.com/office/drawing/2014/main" xmlns="" id="{0A1B5736-AC48-324A-A299-93C24F426FFB}"/>
              </a:ext>
            </a:extLst>
          </p:cNvPr>
          <p:cNvSpPr/>
          <p:nvPr/>
        </p:nvSpPr>
        <p:spPr>
          <a:xfrm>
            <a:off x="6265568" y="4129844"/>
            <a:ext cx="3064169" cy="936703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C - </a:t>
            </a:r>
            <a:r>
              <a:rPr lang="ru-RU" sz="3200" dirty="0">
                <a:solidFill>
                  <a:schemeClr val="tx1"/>
                </a:solidFill>
              </a:rPr>
              <a:t>преданность</a:t>
            </a:r>
          </a:p>
        </p:txBody>
      </p:sp>
      <p:sp>
        <p:nvSpPr>
          <p:cNvPr id="7" name="Скругленный прямоугольник 6">
            <a:extLst>
              <a:ext uri="{FF2B5EF4-FFF2-40B4-BE49-F238E27FC236}">
                <a16:creationId xmlns:a16="http://schemas.microsoft.com/office/drawing/2014/main" xmlns="" id="{C30A5B6C-338E-294C-8DA7-C622C65C5CF0}"/>
              </a:ext>
            </a:extLst>
          </p:cNvPr>
          <p:cNvSpPr/>
          <p:nvPr/>
        </p:nvSpPr>
        <p:spPr>
          <a:xfrm>
            <a:off x="2968526" y="5207795"/>
            <a:ext cx="2943922" cy="936703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B -</a:t>
            </a:r>
            <a:r>
              <a:rPr lang="ru-RU" sz="3200" dirty="0">
                <a:solidFill>
                  <a:schemeClr val="tx1"/>
                </a:solidFill>
              </a:rPr>
              <a:t> вечность</a:t>
            </a:r>
          </a:p>
        </p:txBody>
      </p:sp>
      <p:sp>
        <p:nvSpPr>
          <p:cNvPr id="8" name="Скругленный прямоугольник 7">
            <a:extLst>
              <a:ext uri="{FF2B5EF4-FFF2-40B4-BE49-F238E27FC236}">
                <a16:creationId xmlns:a16="http://schemas.microsoft.com/office/drawing/2014/main" xmlns="" id="{1EC5163D-ACF6-8B44-8338-F68D7347A138}"/>
              </a:ext>
            </a:extLst>
          </p:cNvPr>
          <p:cNvSpPr/>
          <p:nvPr/>
        </p:nvSpPr>
        <p:spPr>
          <a:xfrm>
            <a:off x="6265569" y="5207794"/>
            <a:ext cx="3064168" cy="936703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chemeClr val="tx1"/>
                </a:solidFill>
              </a:rPr>
              <a:t>D</a:t>
            </a:r>
            <a:r>
              <a:rPr lang="en-US" sz="3200" dirty="0">
                <a:solidFill>
                  <a:schemeClr val="tx1"/>
                </a:solidFill>
              </a:rPr>
              <a:t> -</a:t>
            </a:r>
            <a:r>
              <a:rPr lang="ru-RU" sz="3200" dirty="0">
                <a:solidFill>
                  <a:schemeClr val="tx1"/>
                </a:solidFill>
              </a:rPr>
              <a:t> коварство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6DABDEF4-1387-C90B-2007-790C36A50DD7}"/>
              </a:ext>
            </a:extLst>
          </p:cNvPr>
          <p:cNvSpPr/>
          <p:nvPr/>
        </p:nvSpPr>
        <p:spPr>
          <a:xfrm>
            <a:off x="184576" y="0"/>
            <a:ext cx="986999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2</a:t>
            </a:r>
            <a:endParaRPr lang="ru-RU" sz="72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666092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>
            <a:extLst>
              <a:ext uri="{FF2B5EF4-FFF2-40B4-BE49-F238E27FC236}">
                <a16:creationId xmlns:a16="http://schemas.microsoft.com/office/drawing/2014/main" xmlns="" id="{F32B78C5-E7FE-AF40-8355-4BD3BC91AAC1}"/>
              </a:ext>
            </a:extLst>
          </p:cNvPr>
          <p:cNvSpPr/>
          <p:nvPr/>
        </p:nvSpPr>
        <p:spPr>
          <a:xfrm>
            <a:off x="1545771" y="563136"/>
            <a:ext cx="9100457" cy="2865864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>
                <a:solidFill>
                  <a:schemeClr val="tx1"/>
                </a:solidFill>
              </a:rPr>
              <a:t>Ро</a:t>
            </a:r>
            <a:r>
              <a:rPr lang="ru-RU" sz="3200" dirty="0">
                <a:solidFill>
                  <a:schemeClr val="tx1"/>
                </a:solidFill>
              </a:rPr>
              <a:t>дина </a:t>
            </a:r>
            <a:r>
              <a:rPr lang="ru-RU" sz="3200" dirty="0" smtClean="0">
                <a:solidFill>
                  <a:schemeClr val="tx1"/>
                </a:solidFill>
              </a:rPr>
              <a:t>Снегурочки</a:t>
            </a:r>
            <a:r>
              <a:rPr lang="ru-RU" sz="3200" dirty="0">
                <a:solidFill>
                  <a:schemeClr val="tx1"/>
                </a:solidFill>
              </a:rPr>
              <a:t>?</a:t>
            </a:r>
          </a:p>
          <a:p>
            <a:pPr algn="ctr"/>
            <a:endParaRPr lang="ru-RU" dirty="0"/>
          </a:p>
        </p:txBody>
      </p:sp>
      <p:sp>
        <p:nvSpPr>
          <p:cNvPr id="5" name="Скругленный прямоугольник 4">
            <a:extLst>
              <a:ext uri="{FF2B5EF4-FFF2-40B4-BE49-F238E27FC236}">
                <a16:creationId xmlns:a16="http://schemas.microsoft.com/office/drawing/2014/main" xmlns="" id="{73578B92-5692-CE44-A042-54927D9DC769}"/>
              </a:ext>
            </a:extLst>
          </p:cNvPr>
          <p:cNvSpPr/>
          <p:nvPr/>
        </p:nvSpPr>
        <p:spPr>
          <a:xfrm>
            <a:off x="2968526" y="4129845"/>
            <a:ext cx="2943922" cy="936703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err="1">
                <a:solidFill>
                  <a:schemeClr val="tx1"/>
                </a:solidFill>
              </a:rPr>
              <a:t>A</a:t>
            </a:r>
            <a:r>
              <a:rPr lang="en-US" sz="3200" dirty="0">
                <a:solidFill>
                  <a:schemeClr val="tx1"/>
                </a:solidFill>
              </a:rPr>
              <a:t> - </a:t>
            </a:r>
            <a:r>
              <a:rPr lang="ru-RU" sz="3200" dirty="0">
                <a:solidFill>
                  <a:schemeClr val="tx1"/>
                </a:solidFill>
              </a:rPr>
              <a:t>Москва</a:t>
            </a:r>
          </a:p>
        </p:txBody>
      </p:sp>
      <p:sp>
        <p:nvSpPr>
          <p:cNvPr id="6" name="Скругленный прямоугольник 5">
            <a:extLst>
              <a:ext uri="{FF2B5EF4-FFF2-40B4-BE49-F238E27FC236}">
                <a16:creationId xmlns:a16="http://schemas.microsoft.com/office/drawing/2014/main" xmlns="" id="{0A1B5736-AC48-324A-A299-93C24F426FFB}"/>
              </a:ext>
            </a:extLst>
          </p:cNvPr>
          <p:cNvSpPr/>
          <p:nvPr/>
        </p:nvSpPr>
        <p:spPr>
          <a:xfrm>
            <a:off x="6265569" y="4129844"/>
            <a:ext cx="2943922" cy="936703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C - </a:t>
            </a:r>
            <a:r>
              <a:rPr lang="ru-RU" sz="3200" dirty="0">
                <a:solidFill>
                  <a:schemeClr val="tx1"/>
                </a:solidFill>
              </a:rPr>
              <a:t>Ижевск</a:t>
            </a:r>
          </a:p>
        </p:txBody>
      </p:sp>
      <p:sp>
        <p:nvSpPr>
          <p:cNvPr id="7" name="Скругленный прямоугольник 6">
            <a:extLst>
              <a:ext uri="{FF2B5EF4-FFF2-40B4-BE49-F238E27FC236}">
                <a16:creationId xmlns:a16="http://schemas.microsoft.com/office/drawing/2014/main" xmlns="" id="{C30A5B6C-338E-294C-8DA7-C622C65C5CF0}"/>
              </a:ext>
            </a:extLst>
          </p:cNvPr>
          <p:cNvSpPr/>
          <p:nvPr/>
        </p:nvSpPr>
        <p:spPr>
          <a:xfrm>
            <a:off x="2968526" y="5207795"/>
            <a:ext cx="2943922" cy="936703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B - </a:t>
            </a:r>
            <a:r>
              <a:rPr lang="ru-RU" sz="3200" dirty="0">
                <a:solidFill>
                  <a:schemeClr val="tx1"/>
                </a:solidFill>
              </a:rPr>
              <a:t>Лапландия</a:t>
            </a:r>
          </a:p>
        </p:txBody>
      </p:sp>
      <p:sp>
        <p:nvSpPr>
          <p:cNvPr id="8" name="Скругленный прямоугольник 7">
            <a:extLst>
              <a:ext uri="{FF2B5EF4-FFF2-40B4-BE49-F238E27FC236}">
                <a16:creationId xmlns:a16="http://schemas.microsoft.com/office/drawing/2014/main" xmlns="" id="{1EC5163D-ACF6-8B44-8338-F68D7347A138}"/>
              </a:ext>
            </a:extLst>
          </p:cNvPr>
          <p:cNvSpPr/>
          <p:nvPr/>
        </p:nvSpPr>
        <p:spPr>
          <a:xfrm>
            <a:off x="6265569" y="5207794"/>
            <a:ext cx="2943922" cy="936703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err="1">
                <a:solidFill>
                  <a:schemeClr val="tx1"/>
                </a:solidFill>
              </a:rPr>
              <a:t>D</a:t>
            </a:r>
            <a:r>
              <a:rPr lang="en-US" sz="3200" dirty="0">
                <a:solidFill>
                  <a:schemeClr val="tx1"/>
                </a:solidFill>
              </a:rPr>
              <a:t> - </a:t>
            </a:r>
            <a:r>
              <a:rPr lang="ru-RU" sz="3200" dirty="0">
                <a:solidFill>
                  <a:schemeClr val="tx1"/>
                </a:solidFill>
              </a:rPr>
              <a:t>Кострома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D904BFA5-F291-10C5-E327-3721BE3A00F9}"/>
              </a:ext>
            </a:extLst>
          </p:cNvPr>
          <p:cNvSpPr/>
          <p:nvPr/>
        </p:nvSpPr>
        <p:spPr>
          <a:xfrm>
            <a:off x="184576" y="0"/>
            <a:ext cx="986999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3</a:t>
            </a:r>
            <a:endParaRPr lang="ru-RU" sz="72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189057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>
            <a:extLst>
              <a:ext uri="{FF2B5EF4-FFF2-40B4-BE49-F238E27FC236}">
                <a16:creationId xmlns:a16="http://schemas.microsoft.com/office/drawing/2014/main" xmlns="" id="{F32B78C5-E7FE-AF40-8355-4BD3BC91AAC1}"/>
              </a:ext>
            </a:extLst>
          </p:cNvPr>
          <p:cNvSpPr/>
          <p:nvPr/>
        </p:nvSpPr>
        <p:spPr>
          <a:xfrm>
            <a:off x="1545771" y="563136"/>
            <a:ext cx="9100457" cy="2865864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chemeClr val="tx1"/>
                </a:solidFill>
              </a:rPr>
              <a:t>Что должна была сделать Рукодельница из сказки «Морозко» в доме у Мороза Ивановича</a:t>
            </a:r>
            <a:endParaRPr lang="ru-RU" dirty="0"/>
          </a:p>
        </p:txBody>
      </p:sp>
      <p:sp>
        <p:nvSpPr>
          <p:cNvPr id="5" name="Скругленный прямоугольник 4">
            <a:extLst>
              <a:ext uri="{FF2B5EF4-FFF2-40B4-BE49-F238E27FC236}">
                <a16:creationId xmlns:a16="http://schemas.microsoft.com/office/drawing/2014/main" xmlns="" id="{73578B92-5692-CE44-A042-54927D9DC769}"/>
              </a:ext>
            </a:extLst>
          </p:cNvPr>
          <p:cNvSpPr/>
          <p:nvPr/>
        </p:nvSpPr>
        <p:spPr>
          <a:xfrm>
            <a:off x="2968526" y="4129845"/>
            <a:ext cx="2943922" cy="936703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err="1">
                <a:solidFill>
                  <a:schemeClr val="tx1"/>
                </a:solidFill>
              </a:rPr>
              <a:t>A</a:t>
            </a:r>
            <a:r>
              <a:rPr lang="en-US" sz="3200" dirty="0">
                <a:solidFill>
                  <a:schemeClr val="tx1"/>
                </a:solidFill>
              </a:rPr>
              <a:t> - </a:t>
            </a:r>
            <a:r>
              <a:rPr lang="ru-RU" sz="3200" dirty="0">
                <a:solidFill>
                  <a:schemeClr val="tx1"/>
                </a:solidFill>
              </a:rPr>
              <a:t>взбить перину</a:t>
            </a:r>
          </a:p>
        </p:txBody>
      </p:sp>
      <p:sp>
        <p:nvSpPr>
          <p:cNvPr id="6" name="Скругленный прямоугольник 5">
            <a:extLst>
              <a:ext uri="{FF2B5EF4-FFF2-40B4-BE49-F238E27FC236}">
                <a16:creationId xmlns:a16="http://schemas.microsoft.com/office/drawing/2014/main" xmlns="" id="{0A1B5736-AC48-324A-A299-93C24F426FFB}"/>
              </a:ext>
            </a:extLst>
          </p:cNvPr>
          <p:cNvSpPr/>
          <p:nvPr/>
        </p:nvSpPr>
        <p:spPr>
          <a:xfrm>
            <a:off x="6265569" y="4129844"/>
            <a:ext cx="2943922" cy="936703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C – </a:t>
            </a:r>
            <a:r>
              <a:rPr lang="ru-RU" sz="3200" dirty="0">
                <a:solidFill>
                  <a:schemeClr val="tx1"/>
                </a:solidFill>
              </a:rPr>
              <a:t>полить цветы</a:t>
            </a:r>
          </a:p>
        </p:txBody>
      </p:sp>
      <p:sp>
        <p:nvSpPr>
          <p:cNvPr id="7" name="Скругленный прямоугольник 6">
            <a:extLst>
              <a:ext uri="{FF2B5EF4-FFF2-40B4-BE49-F238E27FC236}">
                <a16:creationId xmlns:a16="http://schemas.microsoft.com/office/drawing/2014/main" xmlns="" id="{C30A5B6C-338E-294C-8DA7-C622C65C5CF0}"/>
              </a:ext>
            </a:extLst>
          </p:cNvPr>
          <p:cNvSpPr/>
          <p:nvPr/>
        </p:nvSpPr>
        <p:spPr>
          <a:xfrm>
            <a:off x="2968526" y="5207795"/>
            <a:ext cx="2943922" cy="936703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B - </a:t>
            </a:r>
            <a:r>
              <a:rPr lang="ru-RU" sz="3200" dirty="0">
                <a:solidFill>
                  <a:schemeClr val="tx1"/>
                </a:solidFill>
              </a:rPr>
              <a:t>приготовить обед</a:t>
            </a:r>
          </a:p>
        </p:txBody>
      </p:sp>
      <p:sp>
        <p:nvSpPr>
          <p:cNvPr id="8" name="Скругленный прямоугольник 7">
            <a:extLst>
              <a:ext uri="{FF2B5EF4-FFF2-40B4-BE49-F238E27FC236}">
                <a16:creationId xmlns:a16="http://schemas.microsoft.com/office/drawing/2014/main" xmlns="" id="{1EC5163D-ACF6-8B44-8338-F68D7347A138}"/>
              </a:ext>
            </a:extLst>
          </p:cNvPr>
          <p:cNvSpPr/>
          <p:nvPr/>
        </p:nvSpPr>
        <p:spPr>
          <a:xfrm>
            <a:off x="6265569" y="5207794"/>
            <a:ext cx="2943922" cy="936703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chemeClr val="tx1"/>
                </a:solidFill>
              </a:rPr>
              <a:t>D</a:t>
            </a:r>
            <a:r>
              <a:rPr lang="en-US" sz="3200" dirty="0">
                <a:solidFill>
                  <a:schemeClr val="tx1"/>
                </a:solidFill>
              </a:rPr>
              <a:t> – </a:t>
            </a:r>
            <a:r>
              <a:rPr lang="ru-RU" sz="3200" dirty="0">
                <a:solidFill>
                  <a:schemeClr val="tx1"/>
                </a:solidFill>
              </a:rPr>
              <a:t>вымыть окна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9865EE8E-9EF8-5AD5-9FA2-7C93B96DFFAD}"/>
              </a:ext>
            </a:extLst>
          </p:cNvPr>
          <p:cNvSpPr/>
          <p:nvPr/>
        </p:nvSpPr>
        <p:spPr>
          <a:xfrm>
            <a:off x="184576" y="0"/>
            <a:ext cx="986999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4</a:t>
            </a:r>
            <a:endParaRPr lang="ru-RU" sz="72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936029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>
            <a:extLst>
              <a:ext uri="{FF2B5EF4-FFF2-40B4-BE49-F238E27FC236}">
                <a16:creationId xmlns:a16="http://schemas.microsoft.com/office/drawing/2014/main" xmlns="" id="{F32B78C5-E7FE-AF40-8355-4BD3BC91AAC1}"/>
              </a:ext>
            </a:extLst>
          </p:cNvPr>
          <p:cNvSpPr/>
          <p:nvPr/>
        </p:nvSpPr>
        <p:spPr>
          <a:xfrm>
            <a:off x="1545771" y="563136"/>
            <a:ext cx="9100457" cy="2865864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chemeClr val="tx1"/>
                </a:solidFill>
              </a:rPr>
              <a:t>Правильный ответ</a:t>
            </a:r>
            <a:r>
              <a:rPr lang="en-US" sz="3200" dirty="0">
                <a:solidFill>
                  <a:schemeClr val="tx1"/>
                </a:solidFill>
              </a:rPr>
              <a:t>: </a:t>
            </a:r>
            <a:r>
              <a:rPr lang="ru-RU" sz="3200" dirty="0">
                <a:solidFill>
                  <a:schemeClr val="tx1"/>
                </a:solidFill>
              </a:rPr>
              <a:t>А</a:t>
            </a:r>
          </a:p>
          <a:p>
            <a:r>
              <a:rPr lang="ru-RU" dirty="0">
                <a:solidFill>
                  <a:schemeClr val="tx1"/>
                </a:solidFill>
              </a:rPr>
              <a:t/>
            </a:r>
            <a:br>
              <a:rPr lang="ru-RU" dirty="0">
                <a:solidFill>
                  <a:schemeClr val="tx1"/>
                </a:solidFill>
              </a:rPr>
            </a:br>
            <a:endParaRPr lang="ru-RU" dirty="0">
              <a:solidFill>
                <a:schemeClr val="tx1"/>
              </a:solidFill>
            </a:endParaRPr>
          </a:p>
          <a:p>
            <a:r>
              <a:rPr lang="ru-RU" dirty="0">
                <a:solidFill>
                  <a:schemeClr val="tx1"/>
                </a:solidFill>
              </a:rPr>
              <a:t>При Петре </a:t>
            </a:r>
            <a:r>
              <a:rPr lang="en-US" dirty="0">
                <a:solidFill>
                  <a:schemeClr val="tx1"/>
                </a:solidFill>
              </a:rPr>
              <a:t>I </a:t>
            </a:r>
            <a:r>
              <a:rPr lang="ru-RU" dirty="0">
                <a:solidFill>
                  <a:schemeClr val="tx1"/>
                </a:solidFill>
              </a:rPr>
              <a:t>в России, начиная с 1700 года от Рождества Христова/«от Христа», </a:t>
            </a:r>
            <a:r>
              <a:rPr lang="ru-RU" b="1" dirty="0">
                <a:solidFill>
                  <a:schemeClr val="tx1"/>
                </a:solidFill>
              </a:rPr>
              <a:t>новый год</a:t>
            </a:r>
            <a:r>
              <a:rPr lang="ru-RU" dirty="0">
                <a:solidFill>
                  <a:schemeClr val="tx1"/>
                </a:solidFill>
              </a:rPr>
              <a:t> стали </a:t>
            </a:r>
            <a:r>
              <a:rPr lang="ru-RU" b="1" dirty="0">
                <a:solidFill>
                  <a:schemeClr val="tx1"/>
                </a:solidFill>
              </a:rPr>
              <a:t>праздновать</a:t>
            </a:r>
            <a:r>
              <a:rPr lang="ru-RU" dirty="0">
                <a:solidFill>
                  <a:schemeClr val="tx1"/>
                </a:solidFill>
              </a:rPr>
              <a:t> ежегодно 1 января.</a:t>
            </a:r>
          </a:p>
          <a:p>
            <a:pPr algn="ctr"/>
            <a:endParaRPr lang="ru-RU" sz="3200" dirty="0">
              <a:solidFill>
                <a:schemeClr val="tx1"/>
              </a:solidFill>
            </a:endParaRPr>
          </a:p>
          <a:p>
            <a:pPr algn="ctr"/>
            <a:endParaRPr lang="ru-RU" dirty="0"/>
          </a:p>
        </p:txBody>
      </p:sp>
      <p:sp>
        <p:nvSpPr>
          <p:cNvPr id="5" name="Скругленный прямоугольник 4">
            <a:extLst>
              <a:ext uri="{FF2B5EF4-FFF2-40B4-BE49-F238E27FC236}">
                <a16:creationId xmlns:a16="http://schemas.microsoft.com/office/drawing/2014/main" xmlns="" id="{73578B92-5692-CE44-A042-54927D9DC769}"/>
              </a:ext>
            </a:extLst>
          </p:cNvPr>
          <p:cNvSpPr/>
          <p:nvPr/>
        </p:nvSpPr>
        <p:spPr>
          <a:xfrm>
            <a:off x="2968526" y="4129845"/>
            <a:ext cx="2943922" cy="936703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err="1">
                <a:solidFill>
                  <a:schemeClr val="tx1"/>
                </a:solidFill>
              </a:rPr>
              <a:t>A</a:t>
            </a:r>
            <a:r>
              <a:rPr lang="en-US" sz="2800" dirty="0">
                <a:solidFill>
                  <a:schemeClr val="tx1"/>
                </a:solidFill>
              </a:rPr>
              <a:t> - </a:t>
            </a:r>
            <a:r>
              <a:rPr lang="ru-RU" sz="2800" dirty="0">
                <a:solidFill>
                  <a:schemeClr val="tx1"/>
                </a:solidFill>
              </a:rPr>
              <a:t>1700</a:t>
            </a:r>
          </a:p>
        </p:txBody>
      </p:sp>
      <p:pic>
        <p:nvPicPr>
          <p:cNvPr id="9" name="Picture 10" descr="Почему император Петр I не оставил после себя наследника? | МирЪ прошлого |  Яндекс Дзен">
            <a:extLst>
              <a:ext uri="{FF2B5EF4-FFF2-40B4-BE49-F238E27FC236}">
                <a16:creationId xmlns:a16="http://schemas.microsoft.com/office/drawing/2014/main" xmlns="" id="{A8D1DBAD-C8A1-0B47-9A96-FA938212FFB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33" b="8359"/>
          <a:stretch/>
        </p:blipFill>
        <p:spPr bwMode="auto">
          <a:xfrm>
            <a:off x="8539941" y="3019820"/>
            <a:ext cx="2752173" cy="346806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7A0F3875-48AE-AA3C-2C62-2DC3779218A4}"/>
              </a:ext>
            </a:extLst>
          </p:cNvPr>
          <p:cNvSpPr/>
          <p:nvPr/>
        </p:nvSpPr>
        <p:spPr>
          <a:xfrm>
            <a:off x="184576" y="0"/>
            <a:ext cx="986999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5248760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xmlns="" id="{EC8A0CB9-5A86-4909-C952-D9A9796721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7924" y="1248936"/>
            <a:ext cx="7296150" cy="54864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sp>
        <p:nvSpPr>
          <p:cNvPr id="4" name="Скругленный прямоугольник 3">
            <a:extLst>
              <a:ext uri="{FF2B5EF4-FFF2-40B4-BE49-F238E27FC236}">
                <a16:creationId xmlns:a16="http://schemas.microsoft.com/office/drawing/2014/main" xmlns="" id="{F32B78C5-E7FE-AF40-8355-4BD3BC91AAC1}"/>
              </a:ext>
            </a:extLst>
          </p:cNvPr>
          <p:cNvSpPr/>
          <p:nvPr/>
        </p:nvSpPr>
        <p:spPr>
          <a:xfrm>
            <a:off x="1545771" y="563136"/>
            <a:ext cx="9100457" cy="2865864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dirty="0">
              <a:solidFill>
                <a:schemeClr val="tx1"/>
              </a:solidFill>
            </a:endParaRPr>
          </a:p>
          <a:p>
            <a:pPr algn="ctr"/>
            <a:endParaRPr lang="ru-RU" sz="3200" dirty="0">
              <a:solidFill>
                <a:schemeClr val="tx1"/>
              </a:solidFill>
            </a:endParaRPr>
          </a:p>
          <a:p>
            <a:pPr algn="ctr"/>
            <a:r>
              <a:rPr lang="ru-RU" sz="3200" dirty="0">
                <a:solidFill>
                  <a:schemeClr val="tx1"/>
                </a:solidFill>
              </a:rPr>
              <a:t>Правильный ответ</a:t>
            </a:r>
            <a:r>
              <a:rPr lang="en-US" sz="3200" dirty="0">
                <a:solidFill>
                  <a:schemeClr val="tx1"/>
                </a:solidFill>
              </a:rPr>
              <a:t>: B</a:t>
            </a:r>
            <a:endParaRPr lang="ru-RU" sz="3200" dirty="0">
              <a:solidFill>
                <a:schemeClr val="tx1"/>
              </a:solidFill>
            </a:endParaRPr>
          </a:p>
          <a:p>
            <a:r>
              <a:rPr lang="ru-RU" dirty="0">
                <a:solidFill>
                  <a:schemeClr val="tx1"/>
                </a:solidFill>
              </a:rPr>
              <a:t/>
            </a:r>
            <a:br>
              <a:rPr lang="ru-RU" dirty="0">
                <a:solidFill>
                  <a:schemeClr val="tx1"/>
                </a:solidFill>
              </a:rPr>
            </a:br>
            <a:endParaRPr lang="ru-RU" dirty="0">
              <a:solidFill>
                <a:schemeClr val="tx1"/>
              </a:solidFill>
            </a:endParaRPr>
          </a:p>
          <a:p>
            <a:pPr algn="ctr"/>
            <a:endParaRPr lang="ru-RU" sz="3200" dirty="0">
              <a:solidFill>
                <a:schemeClr val="tx1"/>
              </a:solidFill>
            </a:endParaRPr>
          </a:p>
          <a:p>
            <a:pPr algn="ctr"/>
            <a:endParaRPr lang="ru-RU" sz="3200" dirty="0">
              <a:solidFill>
                <a:schemeClr val="tx1"/>
              </a:solidFill>
            </a:endParaRPr>
          </a:p>
          <a:p>
            <a:pPr algn="ctr"/>
            <a:endParaRPr lang="ru-RU" dirty="0"/>
          </a:p>
        </p:txBody>
      </p:sp>
      <p:sp>
        <p:nvSpPr>
          <p:cNvPr id="7" name="Скругленный прямоугольник 6">
            <a:extLst>
              <a:ext uri="{FF2B5EF4-FFF2-40B4-BE49-F238E27FC236}">
                <a16:creationId xmlns:a16="http://schemas.microsoft.com/office/drawing/2014/main" xmlns="" id="{A6C9F71C-91EB-8347-96D4-ECE0087949D3}"/>
              </a:ext>
            </a:extLst>
          </p:cNvPr>
          <p:cNvSpPr/>
          <p:nvPr/>
        </p:nvSpPr>
        <p:spPr>
          <a:xfrm>
            <a:off x="4624038" y="2157414"/>
            <a:ext cx="2943922" cy="936703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ru-RU" sz="3200" dirty="0">
                <a:solidFill>
                  <a:schemeClr val="tx1"/>
                </a:solidFill>
              </a:rPr>
              <a:t>вечность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F2175FB2-03E3-03A9-0824-DFB434191A3C}"/>
              </a:ext>
            </a:extLst>
          </p:cNvPr>
          <p:cNvSpPr/>
          <p:nvPr/>
        </p:nvSpPr>
        <p:spPr>
          <a:xfrm>
            <a:off x="184576" y="0"/>
            <a:ext cx="986999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2</a:t>
            </a:r>
            <a:endParaRPr lang="ru-RU" sz="72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18964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>
            <a:extLst>
              <a:ext uri="{FF2B5EF4-FFF2-40B4-BE49-F238E27FC236}">
                <a16:creationId xmlns:a16="http://schemas.microsoft.com/office/drawing/2014/main" xmlns="" id="{F32B78C5-E7FE-AF40-8355-4BD3BC91AAC1}"/>
              </a:ext>
            </a:extLst>
          </p:cNvPr>
          <p:cNvSpPr/>
          <p:nvPr/>
        </p:nvSpPr>
        <p:spPr>
          <a:xfrm>
            <a:off x="1545771" y="563136"/>
            <a:ext cx="9100457" cy="2865864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chemeClr val="tx1"/>
                </a:solidFill>
              </a:rPr>
              <a:t>Правильный ответ</a:t>
            </a:r>
            <a:r>
              <a:rPr lang="en-US" sz="3200" dirty="0">
                <a:solidFill>
                  <a:schemeClr val="tx1"/>
                </a:solidFill>
              </a:rPr>
              <a:t>: </a:t>
            </a:r>
            <a:r>
              <a:rPr lang="ru-RU" sz="3200" dirty="0" err="1">
                <a:solidFill>
                  <a:schemeClr val="tx1"/>
                </a:solidFill>
              </a:rPr>
              <a:t>D</a:t>
            </a:r>
            <a:endParaRPr lang="ru-RU" sz="3200" dirty="0">
              <a:solidFill>
                <a:schemeClr val="tx1"/>
              </a:solidFill>
            </a:endParaRPr>
          </a:p>
          <a:p>
            <a:pPr algn="ctr"/>
            <a:endParaRPr lang="ru-RU" sz="3200" dirty="0">
              <a:solidFill>
                <a:schemeClr val="tx1"/>
              </a:solidFill>
            </a:endParaRPr>
          </a:p>
          <a:p>
            <a:r>
              <a:rPr lang="ru-RU" dirty="0">
                <a:solidFill>
                  <a:schemeClr val="tx1"/>
                </a:solidFill>
              </a:rPr>
              <a:t>Снегурочка живет в бревенчатом Тереме, на живописном берегу Волги. Живет она не одна, а со своими помощниками-домовыми и котом </a:t>
            </a:r>
            <a:r>
              <a:rPr lang="ru-RU" dirty="0" err="1">
                <a:solidFill>
                  <a:schemeClr val="tx1"/>
                </a:solidFill>
              </a:rPr>
              <a:t>Баюном</a:t>
            </a:r>
            <a:r>
              <a:rPr lang="ru-RU" dirty="0">
                <a:solidFill>
                  <a:schemeClr val="tx1"/>
                </a:solidFill>
              </a:rPr>
              <a:t>. Сам Дедушка Мороз каждый год навещает любимую внучку и привозит подарки</a:t>
            </a:r>
            <a:r>
              <a:rPr lang="en-US" dirty="0">
                <a:solidFill>
                  <a:schemeClr val="tx1"/>
                </a:solidFill>
              </a:rPr>
              <a:t>.</a:t>
            </a:r>
            <a:endParaRPr lang="ru-RU" sz="3200" dirty="0">
              <a:solidFill>
                <a:schemeClr val="tx1"/>
              </a:solidFill>
            </a:endParaRPr>
          </a:p>
          <a:p>
            <a:pPr algn="ctr"/>
            <a:endParaRPr lang="ru-RU" sz="3200" dirty="0">
              <a:solidFill>
                <a:schemeClr val="tx1"/>
              </a:solidFill>
            </a:endParaRPr>
          </a:p>
          <a:p>
            <a:pPr algn="ctr"/>
            <a:endParaRPr lang="ru-RU" dirty="0"/>
          </a:p>
        </p:txBody>
      </p:sp>
      <p:sp>
        <p:nvSpPr>
          <p:cNvPr id="5" name="Скругленный прямоугольник 4">
            <a:extLst>
              <a:ext uri="{FF2B5EF4-FFF2-40B4-BE49-F238E27FC236}">
                <a16:creationId xmlns:a16="http://schemas.microsoft.com/office/drawing/2014/main" xmlns="" id="{9A1FFE8F-F0D9-174D-85B7-168A64944DC5}"/>
              </a:ext>
            </a:extLst>
          </p:cNvPr>
          <p:cNvSpPr/>
          <p:nvPr/>
        </p:nvSpPr>
        <p:spPr>
          <a:xfrm>
            <a:off x="6265569" y="5207794"/>
            <a:ext cx="2943922" cy="936703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err="1">
                <a:solidFill>
                  <a:schemeClr val="tx1"/>
                </a:solidFill>
              </a:rPr>
              <a:t>D</a:t>
            </a:r>
            <a:r>
              <a:rPr lang="en-US" sz="3200" dirty="0">
                <a:solidFill>
                  <a:schemeClr val="tx1"/>
                </a:solidFill>
              </a:rPr>
              <a:t> - </a:t>
            </a:r>
            <a:r>
              <a:rPr lang="ru-RU" sz="3200" dirty="0">
                <a:solidFill>
                  <a:schemeClr val="tx1"/>
                </a:solidFill>
              </a:rPr>
              <a:t>Кострома</a:t>
            </a:r>
          </a:p>
        </p:txBody>
      </p:sp>
      <p:pic>
        <p:nvPicPr>
          <p:cNvPr id="8198" name="Picture 6" descr="Снегурочка, вектор и растр">
            <a:extLst>
              <a:ext uri="{FF2B5EF4-FFF2-40B4-BE49-F238E27FC236}">
                <a16:creationId xmlns:a16="http://schemas.microsoft.com/office/drawing/2014/main" xmlns="" id="{69399495-B294-E745-BCB5-AB2F1F6D23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9491" y="2409284"/>
            <a:ext cx="1866900" cy="3885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59BE33AC-4472-887D-5997-35690003584C}"/>
              </a:ext>
            </a:extLst>
          </p:cNvPr>
          <p:cNvSpPr/>
          <p:nvPr/>
        </p:nvSpPr>
        <p:spPr>
          <a:xfrm>
            <a:off x="184576" y="0"/>
            <a:ext cx="986999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3</a:t>
            </a:r>
            <a:endParaRPr lang="ru-RU" sz="72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375075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xmlns="" id="{B05925C8-BDA9-E16F-FBFC-40636E31A25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894"/>
          <a:stretch/>
        </p:blipFill>
        <p:spPr bwMode="auto">
          <a:xfrm>
            <a:off x="3439885" y="3429000"/>
            <a:ext cx="5503237" cy="330928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sp>
        <p:nvSpPr>
          <p:cNvPr id="4" name="Скругленный прямоугольник 3">
            <a:extLst>
              <a:ext uri="{FF2B5EF4-FFF2-40B4-BE49-F238E27FC236}">
                <a16:creationId xmlns:a16="http://schemas.microsoft.com/office/drawing/2014/main" xmlns="" id="{F32B78C5-E7FE-AF40-8355-4BD3BC91AAC1}"/>
              </a:ext>
            </a:extLst>
          </p:cNvPr>
          <p:cNvSpPr/>
          <p:nvPr/>
        </p:nvSpPr>
        <p:spPr>
          <a:xfrm>
            <a:off x="1545771" y="563136"/>
            <a:ext cx="9100457" cy="2865864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chemeClr val="tx1"/>
                </a:solidFill>
              </a:rPr>
              <a:t>Правильный ответ</a:t>
            </a:r>
            <a:r>
              <a:rPr lang="en-US" sz="3200" dirty="0">
                <a:solidFill>
                  <a:schemeClr val="tx1"/>
                </a:solidFill>
              </a:rPr>
              <a:t>: </a:t>
            </a:r>
            <a:r>
              <a:rPr lang="ru-RU" sz="3200" dirty="0">
                <a:solidFill>
                  <a:schemeClr val="tx1"/>
                </a:solidFill>
              </a:rPr>
              <a:t>А</a:t>
            </a:r>
          </a:p>
          <a:p>
            <a:pPr algn="ctr"/>
            <a:endParaRPr lang="ru-RU" sz="3200" dirty="0">
              <a:solidFill>
                <a:schemeClr val="tx1"/>
              </a:solidFill>
            </a:endParaRPr>
          </a:p>
          <a:p>
            <a:pPr algn="ctr"/>
            <a:endParaRPr lang="ru-RU" sz="3200" dirty="0">
              <a:solidFill>
                <a:schemeClr val="tx1"/>
              </a:solidFill>
            </a:endParaRPr>
          </a:p>
          <a:p>
            <a:pPr algn="ctr"/>
            <a:endParaRPr lang="ru-RU" dirty="0"/>
          </a:p>
        </p:txBody>
      </p:sp>
      <p:sp>
        <p:nvSpPr>
          <p:cNvPr id="5" name="Скругленный прямоугольник 4">
            <a:extLst>
              <a:ext uri="{FF2B5EF4-FFF2-40B4-BE49-F238E27FC236}">
                <a16:creationId xmlns:a16="http://schemas.microsoft.com/office/drawing/2014/main" xmlns="" id="{9A1FFE8F-F0D9-174D-85B7-168A64944DC5}"/>
              </a:ext>
            </a:extLst>
          </p:cNvPr>
          <p:cNvSpPr/>
          <p:nvPr/>
        </p:nvSpPr>
        <p:spPr>
          <a:xfrm>
            <a:off x="4465344" y="1996068"/>
            <a:ext cx="2943922" cy="936703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chemeClr val="tx1"/>
                </a:solidFill>
              </a:rPr>
              <a:t>А</a:t>
            </a:r>
            <a:r>
              <a:rPr lang="en-US" sz="3200" dirty="0">
                <a:solidFill>
                  <a:schemeClr val="tx1"/>
                </a:solidFill>
              </a:rPr>
              <a:t> – </a:t>
            </a:r>
            <a:r>
              <a:rPr lang="ru-RU" sz="3200" dirty="0">
                <a:solidFill>
                  <a:schemeClr val="tx1"/>
                </a:solidFill>
              </a:rPr>
              <a:t>взбить перину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706FDDDB-0458-5400-AA56-168008E44ED1}"/>
              </a:ext>
            </a:extLst>
          </p:cNvPr>
          <p:cNvSpPr/>
          <p:nvPr/>
        </p:nvSpPr>
        <p:spPr>
          <a:xfrm>
            <a:off x="184576" y="0"/>
            <a:ext cx="986999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4</a:t>
            </a:r>
            <a:endParaRPr lang="ru-RU" sz="72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407824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862EC031-7192-D340-9643-7D2AE93A21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24334" y="2373580"/>
            <a:ext cx="818520" cy="78739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99B0BCB-5F92-AE46-94A6-782CB72C446E}"/>
              </a:ext>
            </a:extLst>
          </p:cNvPr>
          <p:cNvSpPr txBox="1"/>
          <p:nvPr/>
        </p:nvSpPr>
        <p:spPr>
          <a:xfrm>
            <a:off x="1059543" y="2767280"/>
            <a:ext cx="104648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dirty="0">
                <a:solidFill>
                  <a:srgbClr val="0070C0"/>
                </a:solidFill>
                <a:latin typeface="AEROPORT-LIGHT" panose="02000000000000000000" pitchFamily="2" charset="0"/>
              </a:rPr>
              <a:t>Раунд 2</a:t>
            </a:r>
          </a:p>
          <a:p>
            <a:pPr algn="ctr"/>
            <a:r>
              <a:rPr lang="ru-RU" sz="8000" dirty="0" smtClean="0">
                <a:solidFill>
                  <a:srgbClr val="0070C0"/>
                </a:solidFill>
                <a:latin typeface="AEROPORT-LIGHT" panose="02000000000000000000" pitchFamily="2" charset="0"/>
              </a:rPr>
              <a:t>«Кино»</a:t>
            </a:r>
            <a:endParaRPr lang="ru-RU" sz="8000" dirty="0">
              <a:solidFill>
                <a:srgbClr val="0070C0"/>
              </a:solidFill>
              <a:latin typeface="AEROPORT-LIGHT" panose="02000000000000000000" pitchFamily="2" charset="0"/>
            </a:endParaRPr>
          </a:p>
        </p:txBody>
      </p:sp>
      <p:pic>
        <p:nvPicPr>
          <p:cNvPr id="1026" name="Picture 2" descr="Снежинка PNG фото">
            <a:extLst>
              <a:ext uri="{FF2B5EF4-FFF2-40B4-BE49-F238E27FC236}">
                <a16:creationId xmlns:a16="http://schemas.microsoft.com/office/drawing/2014/main" xmlns="" id="{CABBF315-5CA0-1749-B58E-298A2A6700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9067" y="2177142"/>
            <a:ext cx="4642933" cy="4680857"/>
          </a:xfrm>
          <a:prstGeom prst="rect">
            <a:avLst/>
          </a:prstGeom>
          <a:noFill/>
          <a:effectLst>
            <a:glow rad="25400">
              <a:schemeClr val="bg1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1826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extLst>
              <a:ext uri="{FF2B5EF4-FFF2-40B4-BE49-F238E27FC236}">
                <a16:creationId xmlns:a16="http://schemas.microsoft.com/office/drawing/2014/main" xmlns="" id="{6BC7A77D-5257-AAC2-0723-CDC922275F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4313" y="-392027"/>
            <a:ext cx="12515901" cy="7578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Снежинка PNG фото">
            <a:extLst>
              <a:ext uri="{FF2B5EF4-FFF2-40B4-BE49-F238E27FC236}">
                <a16:creationId xmlns:a16="http://schemas.microsoft.com/office/drawing/2014/main" xmlns="" id="{CABBF315-5CA0-1749-B58E-298A2A6700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9067" y="2177142"/>
            <a:ext cx="4642933" cy="4680857"/>
          </a:xfrm>
          <a:prstGeom prst="rect">
            <a:avLst/>
          </a:prstGeom>
          <a:noFill/>
          <a:effectLst>
            <a:glow rad="25400">
              <a:schemeClr val="bg1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862EC031-7192-D340-9643-7D2AE93A21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01814" y="105158"/>
            <a:ext cx="818520" cy="78739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8A1991C7-C7C9-C7E4-59CD-414896D59DC9}"/>
              </a:ext>
            </a:extLst>
          </p:cNvPr>
          <p:cNvSpPr txBox="1"/>
          <p:nvPr/>
        </p:nvSpPr>
        <p:spPr>
          <a:xfrm>
            <a:off x="5767388" y="1853976"/>
            <a:ext cx="418704" cy="64633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ru-RU" sz="3600" b="1" dirty="0"/>
              <a:t>5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CD91B89B-89F9-0337-7A65-76A8CCDCAE7F}"/>
              </a:ext>
            </a:extLst>
          </p:cNvPr>
          <p:cNvSpPr txBox="1"/>
          <p:nvPr/>
        </p:nvSpPr>
        <p:spPr>
          <a:xfrm>
            <a:off x="4224230" y="2514589"/>
            <a:ext cx="418704" cy="64633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ru-RU" sz="3600" b="1" dirty="0"/>
              <a:t>5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7EE15151-6250-AE89-C3AB-94E62DE332A1}"/>
              </a:ext>
            </a:extLst>
          </p:cNvPr>
          <p:cNvSpPr/>
          <p:nvPr/>
        </p:nvSpPr>
        <p:spPr>
          <a:xfrm>
            <a:off x="6915150" y="2514589"/>
            <a:ext cx="2281624" cy="64633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/>
              <a:t>120 секунд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4FC1714-EA3A-8729-209D-73F057E5F42E}"/>
              </a:ext>
            </a:extLst>
          </p:cNvPr>
          <p:cNvSpPr txBox="1"/>
          <p:nvPr/>
        </p:nvSpPr>
        <p:spPr>
          <a:xfrm rot="198429">
            <a:off x="4820371" y="506544"/>
            <a:ext cx="2960248" cy="92333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ru-RU" sz="5400" b="1" dirty="0">
                <a:solidFill>
                  <a:schemeClr val="bg1"/>
                </a:solidFill>
              </a:rPr>
              <a:t>ВТОРОГО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1B3FB267-5AC9-6496-8072-9C56F6221A34}"/>
              </a:ext>
            </a:extLst>
          </p:cNvPr>
          <p:cNvSpPr/>
          <p:nvPr/>
        </p:nvSpPr>
        <p:spPr>
          <a:xfrm>
            <a:off x="3571876" y="3300413"/>
            <a:ext cx="4914900" cy="987177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7E10FA77-3437-290F-3D38-AB6063408F8B}"/>
              </a:ext>
            </a:extLst>
          </p:cNvPr>
          <p:cNvSpPr/>
          <p:nvPr/>
        </p:nvSpPr>
        <p:spPr>
          <a:xfrm>
            <a:off x="2157413" y="3370517"/>
            <a:ext cx="7562921" cy="987177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/>
              <a:t>- Напишите </a:t>
            </a:r>
            <a:r>
              <a:rPr lang="ru-RU" sz="3200" b="1" dirty="0"/>
              <a:t>НАЗВАНИЕ </a:t>
            </a:r>
            <a:r>
              <a:rPr lang="ru-RU" sz="3200" dirty="0"/>
              <a:t>фильма в бланке ответов</a:t>
            </a:r>
          </a:p>
        </p:txBody>
      </p:sp>
    </p:spTree>
    <p:extLst>
      <p:ext uri="{BB962C8B-B14F-4D97-AF65-F5344CB8AC3E}">
        <p14:creationId xmlns:p14="http://schemas.microsoft.com/office/powerpoint/2010/main" val="9534086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>
            <a:extLst>
              <a:ext uri="{FF2B5EF4-FFF2-40B4-BE49-F238E27FC236}">
                <a16:creationId xmlns:a16="http://schemas.microsoft.com/office/drawing/2014/main" xmlns="" id="{F32B78C5-E7FE-AF40-8355-4BD3BC91AAC1}"/>
              </a:ext>
            </a:extLst>
          </p:cNvPr>
          <p:cNvSpPr/>
          <p:nvPr/>
        </p:nvSpPr>
        <p:spPr>
          <a:xfrm>
            <a:off x="1814286" y="3992136"/>
            <a:ext cx="8831941" cy="2553807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chemeClr val="tx1"/>
                </a:solidFill>
              </a:rPr>
              <a:t>Угадайте фильм по кадру</a:t>
            </a:r>
          </a:p>
          <a:p>
            <a:pPr algn="ctr"/>
            <a:endParaRPr lang="ru-RU" dirty="0"/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xmlns="" id="{08D16A4E-E5F7-D49F-DEB1-2644AD114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4099" y="53548"/>
            <a:ext cx="7452314" cy="39385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2DEAB4F0-B50E-88B6-290A-EAF7DB99C400}"/>
              </a:ext>
            </a:extLst>
          </p:cNvPr>
          <p:cNvSpPr/>
          <p:nvPr/>
        </p:nvSpPr>
        <p:spPr>
          <a:xfrm>
            <a:off x="184576" y="0"/>
            <a:ext cx="986999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1</a:t>
            </a:r>
            <a:endParaRPr lang="ru-RU" sz="72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130227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>
            <a:extLst>
              <a:ext uri="{FF2B5EF4-FFF2-40B4-BE49-F238E27FC236}">
                <a16:creationId xmlns:a16="http://schemas.microsoft.com/office/drawing/2014/main" xmlns="" id="{F32B78C5-E7FE-AF40-8355-4BD3BC91AAC1}"/>
              </a:ext>
            </a:extLst>
          </p:cNvPr>
          <p:cNvSpPr/>
          <p:nvPr/>
        </p:nvSpPr>
        <p:spPr>
          <a:xfrm>
            <a:off x="1814286" y="3992136"/>
            <a:ext cx="8831941" cy="2553807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dirty="0">
              <a:solidFill>
                <a:schemeClr val="tx1"/>
              </a:solidFill>
            </a:endParaRPr>
          </a:p>
          <a:p>
            <a:pPr algn="ctr"/>
            <a:r>
              <a:rPr lang="ru-RU" sz="3200" dirty="0">
                <a:solidFill>
                  <a:schemeClr val="tx1"/>
                </a:solidFill>
              </a:rPr>
              <a:t>Угадайте фильм по кадру</a:t>
            </a:r>
          </a:p>
          <a:p>
            <a:pPr algn="ctr"/>
            <a:endParaRPr lang="ru-RU" sz="3200" dirty="0">
              <a:solidFill>
                <a:schemeClr val="tx1"/>
              </a:solidFill>
            </a:endParaRPr>
          </a:p>
          <a:p>
            <a:pPr algn="ctr"/>
            <a:endParaRPr lang="ru-RU" dirty="0"/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xmlns="" id="{17711F75-70BD-65FE-E667-98809B8592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1316" y="0"/>
            <a:ext cx="6749368" cy="45019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EF82FE10-6D14-F672-0379-D3DFE1F1B2B2}"/>
              </a:ext>
            </a:extLst>
          </p:cNvPr>
          <p:cNvSpPr/>
          <p:nvPr/>
        </p:nvSpPr>
        <p:spPr>
          <a:xfrm>
            <a:off x="184576" y="0"/>
            <a:ext cx="986999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2</a:t>
            </a:r>
            <a:endParaRPr lang="ru-RU" sz="72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158777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>
            <a:extLst>
              <a:ext uri="{FF2B5EF4-FFF2-40B4-BE49-F238E27FC236}">
                <a16:creationId xmlns:a16="http://schemas.microsoft.com/office/drawing/2014/main" xmlns="" id="{F32B78C5-E7FE-AF40-8355-4BD3BC91AAC1}"/>
              </a:ext>
            </a:extLst>
          </p:cNvPr>
          <p:cNvSpPr/>
          <p:nvPr/>
        </p:nvSpPr>
        <p:spPr>
          <a:xfrm>
            <a:off x="1814286" y="3992136"/>
            <a:ext cx="8831941" cy="2553807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dirty="0">
              <a:solidFill>
                <a:schemeClr val="tx1"/>
              </a:solidFill>
            </a:endParaRPr>
          </a:p>
          <a:p>
            <a:pPr algn="ctr"/>
            <a:r>
              <a:rPr lang="ru-RU" sz="3200" dirty="0">
                <a:solidFill>
                  <a:schemeClr val="tx1"/>
                </a:solidFill>
              </a:rPr>
              <a:t>Угадайте фильм по кадру</a:t>
            </a:r>
          </a:p>
          <a:p>
            <a:pPr algn="ctr"/>
            <a:endParaRPr lang="ru-RU" dirty="0"/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xmlns="" id="{85D316FD-AB00-BAA7-EC5B-19F70E033F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4631" y="0"/>
            <a:ext cx="6191250" cy="47339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BD92AC45-3A6D-667F-1E77-185C0B309FA9}"/>
              </a:ext>
            </a:extLst>
          </p:cNvPr>
          <p:cNvSpPr/>
          <p:nvPr/>
        </p:nvSpPr>
        <p:spPr>
          <a:xfrm>
            <a:off x="184576" y="0"/>
            <a:ext cx="986999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3</a:t>
            </a:r>
            <a:endParaRPr lang="ru-RU" sz="72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266086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>
            <a:extLst>
              <a:ext uri="{FF2B5EF4-FFF2-40B4-BE49-F238E27FC236}">
                <a16:creationId xmlns:a16="http://schemas.microsoft.com/office/drawing/2014/main" xmlns="" id="{F32B78C5-E7FE-AF40-8355-4BD3BC91AAC1}"/>
              </a:ext>
            </a:extLst>
          </p:cNvPr>
          <p:cNvSpPr/>
          <p:nvPr/>
        </p:nvSpPr>
        <p:spPr>
          <a:xfrm>
            <a:off x="1814286" y="3992136"/>
            <a:ext cx="8831941" cy="2553807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chemeClr val="tx1"/>
                </a:solidFill>
              </a:rPr>
              <a:t>Верно! Фильм «Один дома</a:t>
            </a:r>
            <a:r>
              <a:rPr lang="ru-RU" sz="3200" dirty="0" smtClean="0">
                <a:solidFill>
                  <a:schemeClr val="tx1"/>
                </a:solidFill>
              </a:rPr>
              <a:t>»</a:t>
            </a:r>
            <a:r>
              <a:rPr lang="en-US" sz="3200" dirty="0" smtClean="0">
                <a:solidFill>
                  <a:schemeClr val="tx1"/>
                </a:solidFill>
              </a:rPr>
              <a:t> </a:t>
            </a:r>
            <a:endParaRPr lang="ru-RU" sz="3200" dirty="0">
              <a:solidFill>
                <a:schemeClr val="tx1"/>
              </a:solidFill>
            </a:endParaRPr>
          </a:p>
          <a:p>
            <a:pPr algn="ctr"/>
            <a:endParaRPr lang="ru-RU" dirty="0"/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xmlns="" id="{BB7064DA-6B62-C5F1-EB35-44B4576DC7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1245" y="177373"/>
            <a:ext cx="7218021" cy="38147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21F543BD-63B6-76D8-A4DF-F7DE7F0556A8}"/>
              </a:ext>
            </a:extLst>
          </p:cNvPr>
          <p:cNvSpPr/>
          <p:nvPr/>
        </p:nvSpPr>
        <p:spPr>
          <a:xfrm>
            <a:off x="184576" y="0"/>
            <a:ext cx="986999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1</a:t>
            </a:r>
            <a:endParaRPr lang="ru-RU" sz="72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179927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>
            <a:extLst>
              <a:ext uri="{FF2B5EF4-FFF2-40B4-BE49-F238E27FC236}">
                <a16:creationId xmlns:a16="http://schemas.microsoft.com/office/drawing/2014/main" xmlns="" id="{F32B78C5-E7FE-AF40-8355-4BD3BC91AAC1}"/>
              </a:ext>
            </a:extLst>
          </p:cNvPr>
          <p:cNvSpPr/>
          <p:nvPr/>
        </p:nvSpPr>
        <p:spPr>
          <a:xfrm>
            <a:off x="1814286" y="3992136"/>
            <a:ext cx="8831941" cy="2553807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chemeClr val="tx1"/>
                </a:solidFill>
              </a:rPr>
              <a:t>Верно! Фильм «Ёлки»</a:t>
            </a:r>
          </a:p>
          <a:p>
            <a:pPr algn="ctr"/>
            <a:endParaRPr lang="ru-RU" sz="3200" dirty="0">
              <a:solidFill>
                <a:schemeClr val="tx1"/>
              </a:solidFill>
            </a:endParaRPr>
          </a:p>
          <a:p>
            <a:pPr algn="ctr"/>
            <a:endParaRPr lang="ru-RU" dirty="0"/>
          </a:p>
        </p:txBody>
      </p:sp>
      <p:pic>
        <p:nvPicPr>
          <p:cNvPr id="11266" name="Picture 2" descr="Комедия Елки. Все серии смотреть онлайн на НТК">
            <a:extLst>
              <a:ext uri="{FF2B5EF4-FFF2-40B4-BE49-F238E27FC236}">
                <a16:creationId xmlns:a16="http://schemas.microsoft.com/office/drawing/2014/main" xmlns="" id="{EDC350DC-E577-0F46-8AC3-A45E362A78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8056" y="108608"/>
            <a:ext cx="6727373" cy="3774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071B5559-5013-F5D8-84AB-EB90BA30A39A}"/>
              </a:ext>
            </a:extLst>
          </p:cNvPr>
          <p:cNvSpPr/>
          <p:nvPr/>
        </p:nvSpPr>
        <p:spPr>
          <a:xfrm>
            <a:off x="184576" y="0"/>
            <a:ext cx="986999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2</a:t>
            </a:r>
            <a:endParaRPr lang="ru-RU" sz="72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5526130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>
            <a:extLst>
              <a:ext uri="{FF2B5EF4-FFF2-40B4-BE49-F238E27FC236}">
                <a16:creationId xmlns:a16="http://schemas.microsoft.com/office/drawing/2014/main" xmlns="" id="{F32B78C5-E7FE-AF40-8355-4BD3BC91AAC1}"/>
              </a:ext>
            </a:extLst>
          </p:cNvPr>
          <p:cNvSpPr/>
          <p:nvPr/>
        </p:nvSpPr>
        <p:spPr>
          <a:xfrm>
            <a:off x="1814286" y="3992136"/>
            <a:ext cx="8831941" cy="2553807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dirty="0">
              <a:solidFill>
                <a:schemeClr val="tx1"/>
              </a:solidFill>
            </a:endParaRPr>
          </a:p>
          <a:p>
            <a:pPr algn="ctr"/>
            <a:r>
              <a:rPr lang="ru-RU" sz="3200" dirty="0">
                <a:solidFill>
                  <a:schemeClr val="tx1"/>
                </a:solidFill>
              </a:rPr>
              <a:t>Верно! Фильм «Морозко</a:t>
            </a:r>
            <a:r>
              <a:rPr lang="ru-RU" sz="3200" dirty="0" smtClean="0">
                <a:solidFill>
                  <a:schemeClr val="tx1"/>
                </a:solidFill>
              </a:rPr>
              <a:t>»</a:t>
            </a:r>
            <a:r>
              <a:rPr lang="en-US" sz="3200" dirty="0" smtClean="0">
                <a:solidFill>
                  <a:schemeClr val="tx1"/>
                </a:solidFill>
              </a:rPr>
              <a:t> </a:t>
            </a:r>
            <a:endParaRPr lang="ru-RU" sz="3200" dirty="0">
              <a:solidFill>
                <a:schemeClr val="tx1"/>
              </a:solidFill>
            </a:endParaRPr>
          </a:p>
          <a:p>
            <a:pPr algn="ctr"/>
            <a:endParaRPr lang="ru-RU" dirty="0"/>
          </a:p>
        </p:txBody>
      </p:sp>
      <p:pic>
        <p:nvPicPr>
          <p:cNvPr id="5124" name="Picture 4">
            <a:extLst>
              <a:ext uri="{FF2B5EF4-FFF2-40B4-BE49-F238E27FC236}">
                <a16:creationId xmlns:a16="http://schemas.microsoft.com/office/drawing/2014/main" xmlns="" id="{911A7B40-7963-51F9-8418-B57DE03DB0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375" y="0"/>
            <a:ext cx="6191250" cy="4733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00A60081-E2EA-2011-5C54-FCD71D9AE1A2}"/>
              </a:ext>
            </a:extLst>
          </p:cNvPr>
          <p:cNvSpPr/>
          <p:nvPr/>
        </p:nvSpPr>
        <p:spPr>
          <a:xfrm>
            <a:off x="184576" y="0"/>
            <a:ext cx="986999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3</a:t>
            </a:r>
            <a:endParaRPr lang="ru-RU" sz="72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316175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862EC031-7192-D340-9643-7D2AE93A21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11420" y="2373580"/>
            <a:ext cx="818520" cy="78739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99B0BCB-5F92-AE46-94A6-782CB72C446E}"/>
              </a:ext>
            </a:extLst>
          </p:cNvPr>
          <p:cNvSpPr txBox="1"/>
          <p:nvPr/>
        </p:nvSpPr>
        <p:spPr>
          <a:xfrm>
            <a:off x="1059543" y="2767280"/>
            <a:ext cx="104648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dirty="0">
                <a:solidFill>
                  <a:srgbClr val="0070C0"/>
                </a:solidFill>
                <a:latin typeface="AEROPORT-LIGHT" panose="02000000000000000000" pitchFamily="2" charset="0"/>
              </a:rPr>
              <a:t>Раунд </a:t>
            </a:r>
            <a:r>
              <a:rPr lang="ru-RU" sz="8000" dirty="0" smtClean="0">
                <a:solidFill>
                  <a:srgbClr val="0070C0"/>
                </a:solidFill>
                <a:latin typeface="AEROPORT-LIGHT" panose="02000000000000000000" pitchFamily="2" charset="0"/>
              </a:rPr>
              <a:t>3</a:t>
            </a:r>
            <a:endParaRPr lang="ru-RU" sz="8000" dirty="0">
              <a:solidFill>
                <a:srgbClr val="0070C0"/>
              </a:solidFill>
              <a:latin typeface="AEROPORT-LIGHT" panose="02000000000000000000" pitchFamily="2" charset="0"/>
            </a:endParaRPr>
          </a:p>
          <a:p>
            <a:pPr algn="ctr"/>
            <a:r>
              <a:rPr lang="ru-RU" sz="8000" dirty="0" smtClean="0">
                <a:solidFill>
                  <a:srgbClr val="0070C0"/>
                </a:solidFill>
                <a:latin typeface="AEROPORT-LIGHT" panose="02000000000000000000" pitchFamily="2" charset="0"/>
              </a:rPr>
              <a:t>«Музыкальный»</a:t>
            </a:r>
            <a:endParaRPr lang="ru-RU" sz="8000" dirty="0">
              <a:solidFill>
                <a:srgbClr val="0070C0"/>
              </a:solidFill>
              <a:latin typeface="AEROPORT-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792019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extLst>
              <a:ext uri="{FF2B5EF4-FFF2-40B4-BE49-F238E27FC236}">
                <a16:creationId xmlns:a16="http://schemas.microsoft.com/office/drawing/2014/main" xmlns="" id="{6BC7A77D-5257-AAC2-0723-CDC922275F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4313" y="-392027"/>
            <a:ext cx="12515901" cy="7578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Снежинка PNG фото">
            <a:extLst>
              <a:ext uri="{FF2B5EF4-FFF2-40B4-BE49-F238E27FC236}">
                <a16:creationId xmlns:a16="http://schemas.microsoft.com/office/drawing/2014/main" xmlns="" id="{CABBF315-5CA0-1749-B58E-298A2A6700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9067" y="2177142"/>
            <a:ext cx="4642933" cy="4680857"/>
          </a:xfrm>
          <a:prstGeom prst="rect">
            <a:avLst/>
          </a:prstGeom>
          <a:noFill/>
          <a:effectLst>
            <a:glow rad="25400">
              <a:schemeClr val="bg1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862EC031-7192-D340-9643-7D2AE93A21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01814" y="105158"/>
            <a:ext cx="818520" cy="78739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8A1991C7-C7C9-C7E4-59CD-414896D59DC9}"/>
              </a:ext>
            </a:extLst>
          </p:cNvPr>
          <p:cNvSpPr txBox="1"/>
          <p:nvPr/>
        </p:nvSpPr>
        <p:spPr>
          <a:xfrm>
            <a:off x="5767388" y="1853976"/>
            <a:ext cx="418704" cy="64633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ru-RU" sz="3600" b="1" dirty="0"/>
              <a:t>5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CD91B89B-89F9-0337-7A65-76A8CCDCAE7F}"/>
              </a:ext>
            </a:extLst>
          </p:cNvPr>
          <p:cNvSpPr txBox="1"/>
          <p:nvPr/>
        </p:nvSpPr>
        <p:spPr>
          <a:xfrm>
            <a:off x="4224230" y="2514589"/>
            <a:ext cx="418704" cy="64633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ru-RU" sz="3600" b="1" dirty="0"/>
              <a:t>5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7EE15151-6250-AE89-C3AB-94E62DE332A1}"/>
              </a:ext>
            </a:extLst>
          </p:cNvPr>
          <p:cNvSpPr/>
          <p:nvPr/>
        </p:nvSpPr>
        <p:spPr>
          <a:xfrm>
            <a:off x="6915150" y="2514589"/>
            <a:ext cx="2281624" cy="64633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/>
              <a:t>120 секунд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4FC1714-EA3A-8729-209D-73F057E5F42E}"/>
              </a:ext>
            </a:extLst>
          </p:cNvPr>
          <p:cNvSpPr txBox="1"/>
          <p:nvPr/>
        </p:nvSpPr>
        <p:spPr>
          <a:xfrm rot="198429">
            <a:off x="4825178" y="620484"/>
            <a:ext cx="2990763" cy="707886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ru-RU" sz="4000" b="1" dirty="0">
                <a:solidFill>
                  <a:schemeClr val="bg1"/>
                </a:solidFill>
              </a:rPr>
              <a:t>ЧЕТВЕРТОГО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1B3FB267-5AC9-6496-8072-9C56F6221A34}"/>
              </a:ext>
            </a:extLst>
          </p:cNvPr>
          <p:cNvSpPr/>
          <p:nvPr/>
        </p:nvSpPr>
        <p:spPr>
          <a:xfrm>
            <a:off x="3571876" y="3300413"/>
            <a:ext cx="4914900" cy="987177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E774EE5A-FB52-EBDA-A97D-A659B9455DD0}"/>
              </a:ext>
            </a:extLst>
          </p:cNvPr>
          <p:cNvSpPr/>
          <p:nvPr/>
        </p:nvSpPr>
        <p:spPr>
          <a:xfrm>
            <a:off x="2157413" y="3370517"/>
            <a:ext cx="7562921" cy="987177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/>
              <a:t>- Напишите </a:t>
            </a:r>
            <a:r>
              <a:rPr lang="ru-RU" sz="3200" b="1" dirty="0"/>
              <a:t>НАЗВАНИЕ фильма/мультфильма</a:t>
            </a:r>
            <a:r>
              <a:rPr lang="ru-RU" sz="3200" dirty="0"/>
              <a:t> в бланке ответов</a:t>
            </a:r>
          </a:p>
        </p:txBody>
      </p:sp>
    </p:spTree>
    <p:extLst>
      <p:ext uri="{BB962C8B-B14F-4D97-AF65-F5344CB8AC3E}">
        <p14:creationId xmlns:p14="http://schemas.microsoft.com/office/powerpoint/2010/main" val="354165316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>
            <a:extLst>
              <a:ext uri="{FF2B5EF4-FFF2-40B4-BE49-F238E27FC236}">
                <a16:creationId xmlns:a16="http://schemas.microsoft.com/office/drawing/2014/main" xmlns="" id="{F32B78C5-E7FE-AF40-8355-4BD3BC91AAC1}"/>
              </a:ext>
            </a:extLst>
          </p:cNvPr>
          <p:cNvSpPr/>
          <p:nvPr/>
        </p:nvSpPr>
        <p:spPr>
          <a:xfrm>
            <a:off x="1545771" y="563136"/>
            <a:ext cx="9100457" cy="2865864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tx1"/>
                </a:solidFill>
              </a:rPr>
              <a:t>Угадайте фильм/мультфильм по песне</a:t>
            </a:r>
          </a:p>
        </p:txBody>
      </p:sp>
      <p:pic>
        <p:nvPicPr>
          <p:cNvPr id="2" name="умка">
            <a:hlinkClick r:id="" action="ppaction://media"/>
            <a:extLst>
              <a:ext uri="{FF2B5EF4-FFF2-40B4-BE49-F238E27FC236}">
                <a16:creationId xmlns:a16="http://schemas.microsoft.com/office/drawing/2014/main" xmlns="" id="{B80E4D50-DD9A-28DB-43E6-A8CE06220F00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0842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289095" y="4011585"/>
            <a:ext cx="2283279" cy="2283279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5CF29751-95BD-4722-5A7E-CC821FC40322}"/>
              </a:ext>
            </a:extLst>
          </p:cNvPr>
          <p:cNvSpPr/>
          <p:nvPr/>
        </p:nvSpPr>
        <p:spPr>
          <a:xfrm>
            <a:off x="184576" y="0"/>
            <a:ext cx="986999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717676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99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>
            <a:extLst>
              <a:ext uri="{FF2B5EF4-FFF2-40B4-BE49-F238E27FC236}">
                <a16:creationId xmlns:a16="http://schemas.microsoft.com/office/drawing/2014/main" xmlns="" id="{F32B78C5-E7FE-AF40-8355-4BD3BC91AAC1}"/>
              </a:ext>
            </a:extLst>
          </p:cNvPr>
          <p:cNvSpPr/>
          <p:nvPr/>
        </p:nvSpPr>
        <p:spPr>
          <a:xfrm>
            <a:off x="1545771" y="563136"/>
            <a:ext cx="9100457" cy="2865864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tx1"/>
                </a:solidFill>
              </a:rPr>
              <a:t>Угадайте фильм/мультфильм по песне</a:t>
            </a:r>
          </a:p>
        </p:txBody>
      </p:sp>
      <p:pic>
        <p:nvPicPr>
          <p:cNvPr id="3" name="маша и медведь">
            <a:hlinkClick r:id="" action="ppaction://media"/>
            <a:extLst>
              <a:ext uri="{FF2B5EF4-FFF2-40B4-BE49-F238E27FC236}">
                <a16:creationId xmlns:a16="http://schemas.microsoft.com/office/drawing/2014/main" xmlns="" id="{37AFC910-3590-C9CC-E7F3-16BA0BA48AE0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40859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757738" y="3743325"/>
            <a:ext cx="2671762" cy="2671762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3BB6B80E-23FD-683E-AE6E-9F487644E2A8}"/>
              </a:ext>
            </a:extLst>
          </p:cNvPr>
          <p:cNvSpPr/>
          <p:nvPr/>
        </p:nvSpPr>
        <p:spPr>
          <a:xfrm>
            <a:off x="184576" y="0"/>
            <a:ext cx="986999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2</a:t>
            </a:r>
            <a:endParaRPr lang="ru-RU" sz="72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34287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761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>
            <a:extLst>
              <a:ext uri="{FF2B5EF4-FFF2-40B4-BE49-F238E27FC236}">
                <a16:creationId xmlns:a16="http://schemas.microsoft.com/office/drawing/2014/main" xmlns="" id="{F32B78C5-E7FE-AF40-8355-4BD3BC91AAC1}"/>
              </a:ext>
            </a:extLst>
          </p:cNvPr>
          <p:cNvSpPr/>
          <p:nvPr/>
        </p:nvSpPr>
        <p:spPr>
          <a:xfrm>
            <a:off x="1545771" y="563136"/>
            <a:ext cx="9100457" cy="2865864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tx1"/>
                </a:solidFill>
              </a:rPr>
              <a:t>Угадайте фильм/мультфильм по песне</a:t>
            </a:r>
          </a:p>
        </p:txBody>
      </p:sp>
      <p:pic>
        <p:nvPicPr>
          <p:cNvPr id="2" name="ну погоди">
            <a:hlinkClick r:id="" action="ppaction://media"/>
            <a:extLst>
              <a:ext uri="{FF2B5EF4-FFF2-40B4-BE49-F238E27FC236}">
                <a16:creationId xmlns:a16="http://schemas.microsoft.com/office/drawing/2014/main" xmlns="" id="{4F61C450-C991-5E5D-01B2-AC4FC2D99AF9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5148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952999" y="4008864"/>
            <a:ext cx="2286000" cy="2286000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70B2091B-770D-DD10-7C6D-18DC952B73E0}"/>
              </a:ext>
            </a:extLst>
          </p:cNvPr>
          <p:cNvSpPr/>
          <p:nvPr/>
        </p:nvSpPr>
        <p:spPr>
          <a:xfrm>
            <a:off x="184576" y="0"/>
            <a:ext cx="986999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3</a:t>
            </a:r>
            <a:endParaRPr lang="ru-RU" sz="72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37006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265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5CCF1D1-17C9-ACE2-C306-0C02007E38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2446CD3-8BAA-8A87-8B8A-9D20C94AC9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4" name="Picture 2">
            <a:extLst>
              <a:ext uri="{FF2B5EF4-FFF2-40B4-BE49-F238E27FC236}">
                <a16:creationId xmlns:a16="http://schemas.microsoft.com/office/drawing/2014/main" xmlns="" id="{E05CDA7F-C390-BA3F-C85D-9A99C09768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0050" y="-112515"/>
            <a:ext cx="12592050" cy="7083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6">
            <a:extLst>
              <a:ext uri="{FF2B5EF4-FFF2-40B4-BE49-F238E27FC236}">
                <a16:creationId xmlns:a16="http://schemas.microsoft.com/office/drawing/2014/main" xmlns="" id="{BBAD8034-88CA-5D10-58E0-99B4C38A8ED6}"/>
              </a:ext>
            </a:extLst>
          </p:cNvPr>
          <p:cNvSpPr/>
          <p:nvPr/>
        </p:nvSpPr>
        <p:spPr>
          <a:xfrm>
            <a:off x="8409878" y="5375197"/>
            <a:ext cx="2943922" cy="936703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chemeClr val="tx1"/>
                </a:solidFill>
              </a:rPr>
              <a:t>Умка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515F17BA-8C46-0D43-28D4-01109DD6CA69}"/>
              </a:ext>
            </a:extLst>
          </p:cNvPr>
          <p:cNvSpPr/>
          <p:nvPr/>
        </p:nvSpPr>
        <p:spPr>
          <a:xfrm>
            <a:off x="184576" y="0"/>
            <a:ext cx="986999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42172732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>
            <a:extLst>
              <a:ext uri="{FF2B5EF4-FFF2-40B4-BE49-F238E27FC236}">
                <a16:creationId xmlns:a16="http://schemas.microsoft.com/office/drawing/2014/main" xmlns="" id="{673E07E9-E045-684A-5870-F3BC27EC81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6">
            <a:extLst>
              <a:ext uri="{FF2B5EF4-FFF2-40B4-BE49-F238E27FC236}">
                <a16:creationId xmlns:a16="http://schemas.microsoft.com/office/drawing/2014/main" xmlns="" id="{BBAD8034-88CA-5D10-58E0-99B4C38A8ED6}"/>
              </a:ext>
            </a:extLst>
          </p:cNvPr>
          <p:cNvSpPr/>
          <p:nvPr/>
        </p:nvSpPr>
        <p:spPr>
          <a:xfrm>
            <a:off x="8409878" y="5375197"/>
            <a:ext cx="2943922" cy="936703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chemeClr val="tx1"/>
                </a:solidFill>
              </a:rPr>
              <a:t>Маша и Медведь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D378CC0E-960F-9D5C-789B-1DFA6A04B207}"/>
              </a:ext>
            </a:extLst>
          </p:cNvPr>
          <p:cNvSpPr/>
          <p:nvPr/>
        </p:nvSpPr>
        <p:spPr>
          <a:xfrm>
            <a:off x="184576" y="0"/>
            <a:ext cx="986999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2</a:t>
            </a:r>
            <a:endParaRPr lang="ru-RU" sz="72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5634458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>
            <a:extLst>
              <a:ext uri="{FF2B5EF4-FFF2-40B4-BE49-F238E27FC236}">
                <a16:creationId xmlns:a16="http://schemas.microsoft.com/office/drawing/2014/main" xmlns="" id="{AE81B892-4064-51B4-76EE-E33A48E658A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03"/>
          <a:stretch/>
        </p:blipFill>
        <p:spPr bwMode="auto">
          <a:xfrm>
            <a:off x="138112" y="-191556"/>
            <a:ext cx="11915775" cy="8487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6">
            <a:extLst>
              <a:ext uri="{FF2B5EF4-FFF2-40B4-BE49-F238E27FC236}">
                <a16:creationId xmlns:a16="http://schemas.microsoft.com/office/drawing/2014/main" xmlns="" id="{BBAD8034-88CA-5D10-58E0-99B4C38A8ED6}"/>
              </a:ext>
            </a:extLst>
          </p:cNvPr>
          <p:cNvSpPr/>
          <p:nvPr/>
        </p:nvSpPr>
        <p:spPr>
          <a:xfrm>
            <a:off x="8007733" y="5279565"/>
            <a:ext cx="4127263" cy="1248702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chemeClr val="tx1"/>
                </a:solidFill>
              </a:rPr>
              <a:t>Ну, погоди!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09F3388B-D801-F578-8AA9-2AF09F2CDD20}"/>
              </a:ext>
            </a:extLst>
          </p:cNvPr>
          <p:cNvSpPr/>
          <p:nvPr/>
        </p:nvSpPr>
        <p:spPr>
          <a:xfrm>
            <a:off x="184576" y="0"/>
            <a:ext cx="986999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3</a:t>
            </a:r>
            <a:endParaRPr lang="ru-RU" sz="72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6957861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862EC031-7192-D340-9643-7D2AE93A21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14191" y="2373580"/>
            <a:ext cx="818520" cy="78739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99B0BCB-5F92-AE46-94A6-782CB72C446E}"/>
              </a:ext>
            </a:extLst>
          </p:cNvPr>
          <p:cNvSpPr txBox="1"/>
          <p:nvPr/>
        </p:nvSpPr>
        <p:spPr>
          <a:xfrm>
            <a:off x="1172277" y="2767280"/>
            <a:ext cx="10464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dirty="0">
                <a:solidFill>
                  <a:srgbClr val="0070C0"/>
                </a:solidFill>
                <a:latin typeface="AEROPORT-LIGHT" panose="02000000000000000000" pitchFamily="2" charset="0"/>
              </a:rPr>
              <a:t>Конец!</a:t>
            </a:r>
          </a:p>
        </p:txBody>
      </p:sp>
    </p:spTree>
    <p:extLst>
      <p:ext uri="{BB962C8B-B14F-4D97-AF65-F5344CB8AC3E}">
        <p14:creationId xmlns:p14="http://schemas.microsoft.com/office/powerpoint/2010/main" val="291840700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348</TotalTime>
  <Words>285</Words>
  <Application>Microsoft Office PowerPoint</Application>
  <PresentationFormat>Широкоэкранный</PresentationFormat>
  <Paragraphs>99</Paragraphs>
  <Slides>28</Slides>
  <Notes>6</Notes>
  <HiddenSlides>0</HiddenSlides>
  <MMClips>3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3" baseType="lpstr">
      <vt:lpstr>AEROPORT-LIGHT</vt:lpstr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Алина Koрнеева</dc:creator>
  <cp:lastModifiedBy>Пользователь</cp:lastModifiedBy>
  <cp:revision>128</cp:revision>
  <dcterms:created xsi:type="dcterms:W3CDTF">2020-12-25T13:08:50Z</dcterms:created>
  <dcterms:modified xsi:type="dcterms:W3CDTF">2025-12-26T08:09:53Z</dcterms:modified>
</cp:coreProperties>
</file>