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1"/>
  </p:notesMasterIdLst>
  <p:sldIdLst>
    <p:sldId id="256" r:id="rId2"/>
    <p:sldId id="267" r:id="rId3"/>
    <p:sldId id="257" r:id="rId4"/>
    <p:sldId id="266" r:id="rId5"/>
    <p:sldId id="268" r:id="rId6"/>
    <p:sldId id="263" r:id="rId7"/>
    <p:sldId id="265" r:id="rId8"/>
    <p:sldId id="269" r:id="rId9"/>
    <p:sldId id="278" r:id="rId10"/>
    <p:sldId id="270" r:id="rId11"/>
    <p:sldId id="272" r:id="rId12"/>
    <p:sldId id="276" r:id="rId13"/>
    <p:sldId id="273" r:id="rId14"/>
    <p:sldId id="274" r:id="rId15"/>
    <p:sldId id="275" r:id="rId16"/>
    <p:sldId id="277" r:id="rId17"/>
    <p:sldId id="262" r:id="rId18"/>
    <p:sldId id="261" r:id="rId19"/>
    <p:sldId id="27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E00"/>
    <a:srgbClr val="003300"/>
    <a:srgbClr val="009900"/>
    <a:srgbClr val="006600"/>
    <a:srgbClr val="660066"/>
    <a:srgbClr val="FF99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34" autoAdjust="0"/>
    <p:restoredTop sz="94660"/>
  </p:normalViewPr>
  <p:slideViewPr>
    <p:cSldViewPr>
      <p:cViewPr>
        <p:scale>
          <a:sx n="70" d="100"/>
          <a:sy n="70" d="100"/>
        </p:scale>
        <p:origin x="-121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96E2A-45CD-4890-AD3E-E9D47160B632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4331C-D1D6-48F9-A343-E3F17E0E4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48;&#1083;&#1100;&#1103;\Desktop\&#1084;&#1072;&#1084;&#1072;%20&#1088;&#1072;&#1073;&#1086;&#1090;&#1072;\IMG_5683.MOV" TargetMode="External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zabota110.msp.midural.ru/upload/gallery/2019/06/07/VnRHf3dWL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9144000" cy="47251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77281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Экологический </a:t>
            </a:r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 старшей группе «Ручеёк»</a:t>
            </a:r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«По страницам Красной книги» </a:t>
            </a:r>
            <a:endParaRPr lang="ru-RU" b="1" dirty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733256"/>
            <a:ext cx="6400800" cy="936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МБДОУ- </a:t>
            </a:r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детский сад №94 города </a:t>
            </a:r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Орла</a:t>
            </a:r>
          </a:p>
          <a:p>
            <a:r>
              <a:rPr lang="ru-RU" sz="24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Логвинова</a:t>
            </a:r>
            <a:r>
              <a:rPr lang="ru-RU" sz="2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Ольга Анатольевна</a:t>
            </a:r>
          </a:p>
          <a:p>
            <a:endParaRPr lang="ru-RU" sz="2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2" name="Picture 14" descr="https://www.invest4land.com/wp-content/uploads/2020/02/invest4land-out-role-in-the-world-.jpg"/>
          <p:cNvPicPr>
            <a:picLocks noChangeAspect="1" noChangeArrowheads="1"/>
          </p:cNvPicPr>
          <p:nvPr/>
        </p:nvPicPr>
        <p:blipFill>
          <a:blip r:embed="rId2" cstate="print"/>
          <a:srcRect r="7720"/>
          <a:stretch>
            <a:fillRect/>
          </a:stretch>
        </p:blipFill>
        <p:spPr bwMode="auto">
          <a:xfrm>
            <a:off x="0" y="-315416"/>
            <a:ext cx="9468544" cy="837446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3528" y="260648"/>
            <a:ext cx="97930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cs typeface="Aharoni" pitchFamily="2" charset="-79"/>
              </a:rPr>
              <a:t>Актуальность</a:t>
            </a:r>
            <a:r>
              <a:rPr lang="ru-RU" sz="3600" b="1" dirty="0" smtClean="0">
                <a:solidFill>
                  <a:srgbClr val="FF0000"/>
                </a:solidFill>
                <a:cs typeface="Aharoni" pitchFamily="2" charset="-79"/>
              </a:rPr>
              <a:t>  </a:t>
            </a:r>
            <a:r>
              <a:rPr lang="ru-RU" sz="3600" b="1" dirty="0" smtClean="0">
                <a:solidFill>
                  <a:srgbClr val="FF9900"/>
                </a:solidFill>
                <a:cs typeface="Aharoni" pitchFamily="2" charset="-79"/>
              </a:rPr>
              <a:t> </a:t>
            </a:r>
          </a:p>
        </p:txBody>
      </p:sp>
      <p:pic>
        <p:nvPicPr>
          <p:cNvPr id="21506" name="Picture 2" descr="https://detsad59.odinedu.ru/assets/img/detsad59/1496464518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140968"/>
            <a:ext cx="3385406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3068960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    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1052736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Дерево, трава, цветок и птица</a:t>
            </a:r>
          </a:p>
          <a:p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Не всегда умеют защититься.</a:t>
            </a:r>
          </a:p>
          <a:p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Если будут уничтожены они,</a:t>
            </a:r>
          </a:p>
          <a:p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На планете мы останемся одни!</a:t>
            </a:r>
          </a:p>
          <a:p>
            <a:endParaRPr lang="ru-RU" sz="32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3140968"/>
            <a:ext cx="23608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В. Берестов</a:t>
            </a:r>
            <a:endParaRPr lang="ru-RU" sz="2400" dirty="0"/>
          </a:p>
        </p:txBody>
      </p:sp>
      <p:sp>
        <p:nvSpPr>
          <p:cNvPr id="17414" name="AutoShape 6" descr="https://reikirays.com/wp-content/uploads/2020/03/freereiki-e1585162250524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2010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476672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cs typeface="Aharoni" pitchFamily="2" charset="-79"/>
              </a:rPr>
              <a:t>Цель проекта: </a:t>
            </a:r>
            <a:r>
              <a:rPr lang="ru-RU" sz="3600" b="1" dirty="0" smtClean="0">
                <a:solidFill>
                  <a:srgbClr val="FF9900"/>
                </a:solidFill>
                <a:cs typeface="Aharoni" pitchFamily="2" charset="-79"/>
              </a:rPr>
              <a:t> 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Формировать у детей активную жизненную позицию 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«Человек - часть природы и он должен беречь, охранять, и защищать ее».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Познакомить детей с Красной книгой.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2010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7544" y="476672"/>
            <a:ext cx="820891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cs typeface="Aharoni" pitchFamily="2" charset="-79"/>
              </a:rPr>
              <a:t>Задачи проекта: </a:t>
            </a:r>
            <a:r>
              <a:rPr lang="ru-RU" sz="3600" b="1" dirty="0" smtClean="0">
                <a:solidFill>
                  <a:srgbClr val="FF9900"/>
                </a:solidFill>
                <a:cs typeface="Aharoni" pitchFamily="2" charset="-79"/>
              </a:rPr>
              <a:t> 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Сформировать у дошкольника представление о Красной книге как документе об исчезающих видах животных и растений;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Сформировать представление о редких животных нашего края, занесенных в КРАСНУЮ книгу;  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Воспитывать гуманное отношение к животным, желание сберечь и сохранить их;  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Развивать эффективное творческое и познавательное мышление.  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Пробудить интерес к предлагаемой деятельности (создание индивидуальных семейных проектов).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/>
              <a:t>                     </a:t>
            </a:r>
          </a:p>
          <a:p>
            <a:r>
              <a:rPr lang="ru-RU" sz="2400" dirty="0" smtClean="0"/>
              <a:t>                     </a:t>
            </a:r>
          </a:p>
          <a:p>
            <a:pPr>
              <a:buFont typeface="Wingdings" pitchFamily="2" charset="2"/>
              <a:buChar char="§"/>
            </a:pP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6314"/>
            <a:ext cx="9144000" cy="736431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836712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800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дети овладели средствами общения и способами взаимодействия                                                  со взрослыми и сверстниками;                                                                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сформировалось осознанно правильное   отношение детей к животным и растениям;                                                   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у детей развились навыки наблюдательности, навыки исследовательской работы при изучении отдельных видов растений и животных;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 воспитание любознательности, бережного отношения к природе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60648"/>
            <a:ext cx="77768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Ожидаемые результаты</a:t>
            </a:r>
            <a:r>
              <a:rPr lang="ru-RU" sz="3200" dirty="0" smtClean="0">
                <a:solidFill>
                  <a:srgbClr val="FF0000"/>
                </a:solidFill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18436" name="Picture 4" descr="https://zelenina-ekaterina.1c-umi.ru/images/cms/data/93086951.png"/>
          <p:cNvPicPr>
            <a:picLocks noChangeAspect="1" noChangeArrowheads="1"/>
          </p:cNvPicPr>
          <p:nvPr/>
        </p:nvPicPr>
        <p:blipFill>
          <a:blip r:embed="rId3" cstate="print"/>
          <a:srcRect r="69712" b="18333"/>
          <a:stretch>
            <a:fillRect/>
          </a:stretch>
        </p:blipFill>
        <p:spPr bwMode="auto">
          <a:xfrm flipH="1">
            <a:off x="539552" y="3617640"/>
            <a:ext cx="1653244" cy="3240360"/>
          </a:xfrm>
          <a:prstGeom prst="rect">
            <a:avLst/>
          </a:prstGeom>
          <a:noFill/>
        </p:spPr>
      </p:pic>
      <p:pic>
        <p:nvPicPr>
          <p:cNvPr id="9" name="Picture 2" descr="http://62hotkovo.detkin-club.ru/images/custom_6/sm_full_5c6643af256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043608" y="3861048"/>
            <a:ext cx="2045479" cy="3212976"/>
          </a:xfrm>
          <a:prstGeom prst="rect">
            <a:avLst/>
          </a:prstGeom>
          <a:noFill/>
        </p:spPr>
      </p:pic>
      <p:pic>
        <p:nvPicPr>
          <p:cNvPr id="10" name="Picture 2" descr="https://bel.cultreg.ru/uploads/0faae5f6916afc808b690e5a8048f5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988840"/>
            <a:ext cx="4032448" cy="2181207"/>
          </a:xfrm>
          <a:prstGeom prst="rect">
            <a:avLst/>
          </a:prstGeom>
          <a:noFill/>
        </p:spPr>
      </p:pic>
      <p:pic>
        <p:nvPicPr>
          <p:cNvPr id="12" name="Picture 12" descr="https://cdn2.vectorstock.com/i/1000x1000/02/26/newlyweds-vector-1350226.jpg"/>
          <p:cNvPicPr>
            <a:picLocks noChangeAspect="1" noChangeArrowheads="1"/>
          </p:cNvPicPr>
          <p:nvPr/>
        </p:nvPicPr>
        <p:blipFill>
          <a:blip r:embed="rId6" cstate="print"/>
          <a:srcRect l="9524" t="-4368" r="9524" b="5375"/>
          <a:stretch>
            <a:fillRect/>
          </a:stretch>
        </p:blipFill>
        <p:spPr bwMode="auto">
          <a:xfrm>
            <a:off x="6804248" y="3744262"/>
            <a:ext cx="2088232" cy="3329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251520" y="126876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+mj-lt"/>
              </a:rPr>
              <a:t>Участники проекта:</a:t>
            </a:r>
            <a:endParaRPr lang="ru-RU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2996952"/>
            <a:ext cx="2699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Воспитатели группы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19872" y="4221088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Дети логопедической группы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88224" y="334089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Родители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260648"/>
            <a:ext cx="89644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Вид проекта</a:t>
            </a:r>
            <a:r>
              <a:rPr lang="ru-RU" sz="2800" b="1" dirty="0" smtClean="0">
                <a:solidFill>
                  <a:srgbClr val="FF0000"/>
                </a:solidFill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информационно-исследовательский, 		  творческий, долгосрочный, групповой.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078" name="Picture 6" descr="http://72hotkovo.detkin-club.ru/images/custom_4/%20tehnologii%201_5dbfcfcdaee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2267744" cy="3645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6" descr="https://1.bp.blogspot.com/-2jQQOYAjkHQ/XrUKRPvHTSI/AAAAAAAAxgk/Sk0_6ap6ZkA6M8ykHP1Zvk4YBp1lUdHMwCLcBGAsYHQ/s1600/%25D1%2588%25D0%25BA%25D0%25BE%25D0%25BB%25D1%258C%25D0%25BD%25D0%25B8%25D0%25BA%25D0%25B8_DoV%2B%252821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933056"/>
            <a:ext cx="7213271" cy="3083923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275856" y="0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Реализация проекта: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34076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483768" y="692696"/>
            <a:ext cx="6660232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/>
            <a:r>
              <a:rPr lang="ru-RU" sz="2800" b="1" dirty="0" smtClean="0">
                <a:solidFill>
                  <a:srgbClr val="003300"/>
                </a:solidFill>
              </a:rPr>
              <a:t>Подготовительный этап:</a:t>
            </a:r>
            <a:r>
              <a:rPr lang="ru-RU" sz="900" b="1" dirty="0" smtClean="0">
                <a:solidFill>
                  <a:srgbClr val="003300"/>
                </a:solidFill>
              </a:rPr>
              <a:t> </a:t>
            </a:r>
          </a:p>
          <a:p>
            <a:pPr marL="571500" indent="-571500">
              <a:buFont typeface="Wingdings" pitchFamily="2" charset="2"/>
              <a:buChar char="Ø"/>
            </a:pPr>
            <a:endParaRPr lang="ru-RU" sz="900" b="1" dirty="0" smtClean="0">
              <a:solidFill>
                <a:srgbClr val="003300"/>
              </a:solidFill>
            </a:endParaRPr>
          </a:p>
          <a:p>
            <a:pPr marL="571500" indent="-571500">
              <a:buFont typeface="+mj-lt"/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Подбор и анализ научной и  художественной литературы.</a:t>
            </a:r>
          </a:p>
          <a:p>
            <a:pPr marL="571500" indent="-571500">
              <a:buFont typeface="+mj-lt"/>
              <a:buAutoNum type="arabicPeriod"/>
            </a:pP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Подбор иллюстраций по данной теме.</a:t>
            </a:r>
          </a:p>
          <a:p>
            <a:pPr marL="571500" indent="-571500">
              <a:buFont typeface="+mj-lt"/>
              <a:buAutoNum type="arabicPeriod"/>
            </a:pP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Беседа с детьми по принципу трёх вопросов.</a:t>
            </a:r>
          </a:p>
          <a:p>
            <a:pPr marL="571500" indent="-571500">
              <a:buFont typeface="+mj-lt"/>
              <a:buAutoNum type="arabicPeriod"/>
            </a:pP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Вовлечение родителей в совместную деятельность по экологическому воспитанию детей группы.</a:t>
            </a:r>
          </a:p>
          <a:p>
            <a:pPr marL="571500" indent="-571500">
              <a:buFont typeface="+mj-lt"/>
              <a:buAutoNum type="arabicPeriod"/>
            </a:pPr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Разработка плана работы над проектом.</a:t>
            </a:r>
          </a:p>
          <a:p>
            <a:pPr marL="571500" indent="-571500">
              <a:buFont typeface="+mj-lt"/>
              <a:buAutoNum type="arabicPeriod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-13648" y="-26866"/>
            <a:ext cx="9144000" cy="70294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3300"/>
                </a:solidFill>
              </a:rPr>
              <a:t>Основной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включает комплексную работу по всем видам детской деятельности.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512" y="980728"/>
            <a:ext cx="62646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7030A0"/>
                </a:solidFill>
              </a:rPr>
              <a:t>Познавательная деятельность</a:t>
            </a:r>
          </a:p>
          <a:p>
            <a:pPr algn="r"/>
            <a:endParaRPr lang="ru-RU" sz="2000" b="1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Рассказы воспитателя:  «Что такое Красная книга», «Природа в опасности» , «Обитатели Красной книги»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Знакомство с  научной  литературой</a:t>
            </a:r>
          </a:p>
        </p:txBody>
      </p:sp>
      <p:pic>
        <p:nvPicPr>
          <p:cNvPr id="2057" name="Picture 9" descr="C:\Users\Илья\Desktop\проект\1008759070.jpg"/>
          <p:cNvPicPr>
            <a:picLocks noChangeAspect="1" noChangeArrowheads="1"/>
          </p:cNvPicPr>
          <p:nvPr/>
        </p:nvPicPr>
        <p:blipFill>
          <a:blip r:embed="rId3" cstate="print"/>
          <a:srcRect l="4558" t="3720" r="8846" b="3271"/>
          <a:stretch>
            <a:fillRect/>
          </a:stretch>
        </p:blipFill>
        <p:spPr bwMode="auto">
          <a:xfrm rot="21341517">
            <a:off x="6372200" y="1268760"/>
            <a:ext cx="1368152" cy="1800200"/>
          </a:xfrm>
          <a:prstGeom prst="rect">
            <a:avLst/>
          </a:prstGeom>
          <a:noFill/>
        </p:spPr>
      </p:pic>
      <p:pic>
        <p:nvPicPr>
          <p:cNvPr id="14" name="Picture 8" descr="C:\Users\Илья\Desktop\проект\2626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41409">
            <a:off x="7596336" y="908720"/>
            <a:ext cx="1338410" cy="1717626"/>
          </a:xfrm>
          <a:prstGeom prst="rect">
            <a:avLst/>
          </a:prstGeom>
          <a:noFill/>
        </p:spPr>
      </p:pic>
      <p:pic>
        <p:nvPicPr>
          <p:cNvPr id="16" name="Picture 4" descr="https://i.mycdn.me/i?r=AyH4iRPQ2q0otWIFepML2LxRWwe1-MsU0fLIAQ8RrNCtMg"/>
          <p:cNvPicPr>
            <a:picLocks noChangeAspect="1" noChangeArrowheads="1"/>
          </p:cNvPicPr>
          <p:nvPr/>
        </p:nvPicPr>
        <p:blipFill>
          <a:blip r:embed="rId5" cstate="print"/>
          <a:srcRect t="18039"/>
          <a:stretch>
            <a:fillRect/>
          </a:stretch>
        </p:blipFill>
        <p:spPr bwMode="auto">
          <a:xfrm>
            <a:off x="0" y="3140968"/>
            <a:ext cx="3401344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https://i.mycdn.me/i?r=AyH4iRPQ2q0otWIFepML2LxRoidlkGduPwWPMMmmmu-aKw"/>
          <p:cNvPicPr>
            <a:picLocks noChangeAspect="1" noChangeArrowheads="1"/>
          </p:cNvPicPr>
          <p:nvPr/>
        </p:nvPicPr>
        <p:blipFill>
          <a:blip r:embed="rId6" cstate="print"/>
          <a:srcRect b="4193"/>
          <a:stretch>
            <a:fillRect/>
          </a:stretch>
        </p:blipFill>
        <p:spPr bwMode="auto">
          <a:xfrm>
            <a:off x="6263680" y="3178614"/>
            <a:ext cx="2880320" cy="3679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6" descr="https://i.mycdn.me/i?r=AyH4iRPQ2q0otWIFepML2LxRkwD69nY57NXSvvvUROK2g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636912"/>
            <a:ext cx="2211710" cy="2948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8" descr="https://i.mycdn.me/i?r=AyH4iRPQ2q0otWIFepML2LxRzdPUtc8tbFGgonLRZ33Kkg"/>
          <p:cNvPicPr>
            <a:picLocks noChangeAspect="1" noChangeArrowheads="1"/>
          </p:cNvPicPr>
          <p:nvPr/>
        </p:nvPicPr>
        <p:blipFill>
          <a:blip r:embed="rId8" cstate="print"/>
          <a:srcRect b="11364"/>
          <a:stretch>
            <a:fillRect/>
          </a:stretch>
        </p:blipFill>
        <p:spPr bwMode="auto">
          <a:xfrm>
            <a:off x="4139952" y="4134788"/>
            <a:ext cx="2304256" cy="2723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" name="Picture 7" descr="https://avatars.mds.yandex.net/get-zen_doc/931568/pub_5d2cc530bc228f00aec361c4_5d2cc81fc0dcf200ae4e5b5b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808312" cy="186050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771800" y="260648"/>
            <a:ext cx="63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Виртуальное путешествие в заповедник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Илья\Desktop\мама работа\все с телефона\DCIM\105APPLE\IMG_55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836712"/>
            <a:ext cx="403244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3" descr="C:\Users\Илья\Desktop\мама работа\все с телефона\DCIM\105APPLE\IMG_5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251520" y="764704"/>
            <a:ext cx="4104456" cy="3078342"/>
          </a:xfrm>
          <a:prstGeom prst="rect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12" name="Picture 4" descr="C:\Users\Илья\Desktop\мама работа\все с телефона\DCIM\105APPLE\IMG_5548.JPG"/>
          <p:cNvPicPr>
            <a:picLocks noChangeAspect="1" noChangeArrowheads="1"/>
          </p:cNvPicPr>
          <p:nvPr/>
        </p:nvPicPr>
        <p:blipFill>
          <a:blip r:embed="rId6" cstate="print"/>
          <a:srcRect l="8333" b="9734"/>
          <a:stretch>
            <a:fillRect/>
          </a:stretch>
        </p:blipFill>
        <p:spPr bwMode="auto">
          <a:xfrm rot="10800000">
            <a:off x="251520" y="4005064"/>
            <a:ext cx="4104456" cy="30313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5" descr="C:\Users\Илья\Desktop\мама работа\все с телефона\DCIM\105APPLE\IMG_5553.JPG"/>
          <p:cNvPicPr>
            <a:picLocks noChangeAspect="1" noChangeArrowheads="1"/>
          </p:cNvPicPr>
          <p:nvPr/>
        </p:nvPicPr>
        <p:blipFill>
          <a:blip r:embed="rId7" cstate="print"/>
          <a:srcRect r="1994" b="8298"/>
          <a:stretch>
            <a:fillRect/>
          </a:stretch>
        </p:blipFill>
        <p:spPr bwMode="auto">
          <a:xfrm>
            <a:off x="4788024" y="4005064"/>
            <a:ext cx="4176464" cy="3002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074" name="Picture 2" descr="C:\Users\Илья\Desktop\мама работа\все с телефона\DCIM\105APPLE\IMG_55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60648"/>
            <a:ext cx="3888432" cy="2916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5" name="Picture 3" descr="C:\Users\Илья\Desktop\мама работа\все с телефона\DCIM\105APPLE\IMG_55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484784"/>
            <a:ext cx="3542284" cy="2656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6" name="Picture 4" descr="C:\Users\Илья\Desktop\мама работа\все с телефона\DCIM\105APPLE\IMG_55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124744"/>
            <a:ext cx="3625874" cy="27194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8" name="Picture 6" descr="C:\Users\Илья\Desktop\мама работа\все с телефона\DCIM\105APPLE\IMG_56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149080"/>
            <a:ext cx="3384376" cy="25382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9" name="Picture 7" descr="C:\Users\Илья\Desktop\мама работа\все с телефона\DCIM\105APPLE\IMG_56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3459299" y="4613709"/>
            <a:ext cx="2564904" cy="1923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81" name="Picture 9" descr="C:\Users\Илья\Desktop\мама работа\все с телефона\DCIM\105APPLE\IMG_5823.JPG"/>
          <p:cNvPicPr>
            <a:picLocks noChangeAspect="1" noChangeArrowheads="1"/>
          </p:cNvPicPr>
          <p:nvPr/>
        </p:nvPicPr>
        <p:blipFill>
          <a:blip r:embed="rId8" cstate="print"/>
          <a:srcRect l="2231" t="2974"/>
          <a:stretch>
            <a:fillRect/>
          </a:stretch>
        </p:blipFill>
        <p:spPr bwMode="auto">
          <a:xfrm>
            <a:off x="5796136" y="4509120"/>
            <a:ext cx="3155843" cy="2348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79512" y="260648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НОД  «Природе нужна твоя помощь»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4098" name="Picture 2" descr="https://i.mycdn.me/i?r=AyH4iRPQ2q0otWIFepML2LxRvtQSO7qrY1CdjSkzXMPRq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717032"/>
            <a:ext cx="2232248" cy="2976332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2" name="Picture 6" descr="https://i.mycdn.me/i?r=AyH4iRPQ2q0otWIFepML2LxRDoGvBdZoRoKfyfX23YFQyQ"/>
          <p:cNvPicPr>
            <a:picLocks noChangeAspect="1" noChangeArrowheads="1"/>
          </p:cNvPicPr>
          <p:nvPr/>
        </p:nvPicPr>
        <p:blipFill>
          <a:blip r:embed="rId4" cstate="print"/>
          <a:srcRect t="36667" b="13333"/>
          <a:stretch>
            <a:fillRect/>
          </a:stretch>
        </p:blipFill>
        <p:spPr bwMode="auto">
          <a:xfrm>
            <a:off x="4211960" y="332656"/>
            <a:ext cx="4752528" cy="3168352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4" name="Picture 8" descr="https://i.mycdn.me/i?r=AyH4iRPQ2q0otWIFepML2LxRGB-cMVobAEpTtGI9mPlu6Q"/>
          <p:cNvPicPr>
            <a:picLocks noChangeAspect="1" noChangeArrowheads="1"/>
          </p:cNvPicPr>
          <p:nvPr/>
        </p:nvPicPr>
        <p:blipFill>
          <a:blip r:embed="rId5" cstate="print"/>
          <a:srcRect r="13514" b="14036"/>
          <a:stretch>
            <a:fillRect/>
          </a:stretch>
        </p:blipFill>
        <p:spPr bwMode="auto">
          <a:xfrm rot="21272436">
            <a:off x="329150" y="1809771"/>
            <a:ext cx="2433364" cy="299449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6" name="Picture 10" descr="https://i.mycdn.me/image?id=893299102062&amp;t=3&amp;plc=API&amp;viewToken=JOGVlnkRfeTwlsha-oYC0w&amp;tkn=*CyLNobJzAyOqyT2w1n7K5I_lx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3717031"/>
            <a:ext cx="2232248" cy="2976331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23528" y="980728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Лепка « Жаворонок – птичка из Красной книги»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https://i.mycdn.me/image?id=893299101550&amp;t=3&amp;plc=API&amp;viewToken=s64yi4m_INpAclsGrLFZOg&amp;tkn=*uvJrVfA5Kf71peZGszlQotgp7fc"/>
          <p:cNvPicPr>
            <a:picLocks noChangeAspect="1" noChangeArrowheads="1"/>
          </p:cNvPicPr>
          <p:nvPr/>
        </p:nvPicPr>
        <p:blipFill>
          <a:blip r:embed="rId7" cstate="print"/>
          <a:srcRect t="30820" r="35115"/>
          <a:stretch>
            <a:fillRect/>
          </a:stretch>
        </p:blipFill>
        <p:spPr bwMode="auto">
          <a:xfrm>
            <a:off x="1907704" y="3789039"/>
            <a:ext cx="2304256" cy="292625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51520" y="18864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Художественно-продуктивная деятельность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28674" name="Picture 2" descr="C:\Users\Илья\Desktop\мама работа\все с телефона\DCIM\105APPLE\JUDD43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249149"/>
            <a:ext cx="2808312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5" name="Picture 3" descr="C:\Users\Илья\Desktop\мама работа\все с телефона\DCIM\105APPLE\LJWM48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113584"/>
            <a:ext cx="2808312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C:\Users\Илья\Desktop\мама работа\все с телефона\DCIM\105APPLE\WSJO1319.JPG"/>
          <p:cNvPicPr>
            <a:picLocks noChangeAspect="1" noChangeArrowheads="1"/>
          </p:cNvPicPr>
          <p:nvPr/>
        </p:nvPicPr>
        <p:blipFill>
          <a:blip r:embed="rId5" cstate="print"/>
          <a:srcRect t="47655"/>
          <a:stretch>
            <a:fillRect/>
          </a:stretch>
        </p:blipFill>
        <p:spPr bwMode="auto">
          <a:xfrm>
            <a:off x="5292080" y="0"/>
            <a:ext cx="3528392" cy="3173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7" name="Picture 5" descr="C:\Users\Илья\Desktop\мама работа\все с телефона\DCIM\105APPLE\FULG876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061536"/>
            <a:ext cx="2808312" cy="379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83568" y="908720"/>
            <a:ext cx="446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мини-проека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совместно с родителями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«Мое любимое животное»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26627" name="Picture 3" descr="C:\Users\Илья\Desktop\мама работа\все с телефона\DCIM\105APPLE\IMG_5686.JPG"/>
          <p:cNvPicPr>
            <a:picLocks noChangeAspect="1" noChangeArrowheads="1"/>
          </p:cNvPicPr>
          <p:nvPr/>
        </p:nvPicPr>
        <p:blipFill>
          <a:blip r:embed="rId3" cstate="print"/>
          <a:srcRect l="9615" r="7692"/>
          <a:stretch>
            <a:fillRect/>
          </a:stretch>
        </p:blipFill>
        <p:spPr bwMode="auto">
          <a:xfrm>
            <a:off x="179512" y="332656"/>
            <a:ext cx="2952328" cy="2677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6628" name="Picture 4" descr="C:\Users\Илья\Desktop\мама работа\все с телефона\DCIM\105APPLE\IMG_5689.JPG"/>
          <p:cNvPicPr>
            <a:picLocks noChangeAspect="1" noChangeArrowheads="1"/>
          </p:cNvPicPr>
          <p:nvPr/>
        </p:nvPicPr>
        <p:blipFill>
          <a:blip r:embed="rId4" cstate="print"/>
          <a:srcRect l="3750" r="8125"/>
          <a:stretch>
            <a:fillRect/>
          </a:stretch>
        </p:blipFill>
        <p:spPr bwMode="auto">
          <a:xfrm>
            <a:off x="2771800" y="836712"/>
            <a:ext cx="3143149" cy="2675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6630" name="Picture 6" descr="C:\Users\Илья\Desktop\мама работа\все с телефона\DCIM\105APPLE\IMG_56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44524" y="4085692"/>
            <a:ext cx="3168352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32" name="Picture 8" descr="C:\Users\Илья\Desktop\мама работа\все с телефона\DCIM\105APPLE\IMG_5696.JPG"/>
          <p:cNvPicPr>
            <a:picLocks noChangeAspect="1" noChangeArrowheads="1"/>
          </p:cNvPicPr>
          <p:nvPr/>
        </p:nvPicPr>
        <p:blipFill>
          <a:blip r:embed="rId6" cstate="print"/>
          <a:srcRect l="9483" t="13265" r="20878"/>
          <a:stretch>
            <a:fillRect/>
          </a:stretch>
        </p:blipFill>
        <p:spPr bwMode="auto">
          <a:xfrm>
            <a:off x="5940152" y="1700808"/>
            <a:ext cx="2880320" cy="2690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1" name="Picture 5" descr="C:\Users\Илья\Desktop\мама работа\все с телефона\DCIM\105APPLE\IMG_5687.JPG"/>
          <p:cNvPicPr>
            <a:picLocks noChangeAspect="1" noChangeArrowheads="1"/>
          </p:cNvPicPr>
          <p:nvPr/>
        </p:nvPicPr>
        <p:blipFill>
          <a:blip r:embed="rId7" cstate="print"/>
          <a:srcRect l="48077" t="16360" b="6717"/>
          <a:stretch>
            <a:fillRect/>
          </a:stretch>
        </p:blipFill>
        <p:spPr bwMode="auto">
          <a:xfrm>
            <a:off x="5508104" y="4077072"/>
            <a:ext cx="2502835" cy="27809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7" descr="C:\Users\Илья\Desktop\мама работа\все с телефона\DCIM\105APPLE\IMG_5694.JPG"/>
          <p:cNvPicPr>
            <a:picLocks noChangeAspect="1" noChangeArrowheads="1"/>
          </p:cNvPicPr>
          <p:nvPr/>
        </p:nvPicPr>
        <p:blipFill>
          <a:blip r:embed="rId8" cstate="print"/>
          <a:srcRect l="2226" t="5028"/>
          <a:stretch>
            <a:fillRect/>
          </a:stretch>
        </p:blipFill>
        <p:spPr bwMode="auto">
          <a:xfrm rot="5400000">
            <a:off x="2486441" y="4124369"/>
            <a:ext cx="3163006" cy="230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5724128" y="476672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Коммуникация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3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" name="IMG_5683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99992" y="161256"/>
            <a:ext cx="4464496" cy="66967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76672"/>
            <a:ext cx="38164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Описательный рассказ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 Синий кит- моё любимое животное» 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воспитанник логопедической группы 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Маркауцан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Михаил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 лет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27650" name="Picture 2" descr="C:\Users\Илья\Desktop\мама работа\все с телефона\DCIM\105APPLE\IMG_5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92696"/>
            <a:ext cx="3888432" cy="2916324"/>
          </a:xfrm>
          <a:prstGeom prst="rect">
            <a:avLst/>
          </a:prstGeom>
          <a:noFill/>
        </p:spPr>
      </p:pic>
      <p:pic>
        <p:nvPicPr>
          <p:cNvPr id="27651" name="Picture 3" descr="C:\Users\Илья\Desktop\мама работа\все с телефона\DCIM\105APPLE\IMG_57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692696"/>
            <a:ext cx="3798568" cy="2848926"/>
          </a:xfrm>
          <a:prstGeom prst="rect">
            <a:avLst/>
          </a:prstGeom>
          <a:noFill/>
        </p:spPr>
      </p:pic>
      <p:pic>
        <p:nvPicPr>
          <p:cNvPr id="27653" name="Picture 5" descr="C:\Users\Илья\Desktop\мама работа\все с телефона\DCIM\105APPLE\IMG_57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005064"/>
            <a:ext cx="3338936" cy="250420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7654" name="Picture 6" descr="C:\Users\Илья\Desktop\мама работа\все с телефона\DCIM\105APPLE\IMG_57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6965" y="4077072"/>
            <a:ext cx="3427035" cy="25702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Picture 4" descr="C:\Users\Илья\Desktop\мама работа\все с телефона\DCIM\105APPLE\IMG_57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501008"/>
            <a:ext cx="3462530" cy="2596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339752" y="6093296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Акция </a:t>
            </a:r>
          </a:p>
          <a:p>
            <a:pPr algn="ctr"/>
            <a:r>
              <a:rPr lang="ru-RU" b="1" i="1" dirty="0" smtClean="0"/>
              <a:t>«Принеси книгу о природе»</a:t>
            </a:r>
            <a:endParaRPr lang="ru-RU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788024" y="188640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0066"/>
                </a:solidFill>
              </a:rPr>
              <a:t>Игровая деятельность</a:t>
            </a:r>
            <a:endParaRPr lang="ru-RU" sz="2000" b="1" dirty="0">
              <a:solidFill>
                <a:srgbClr val="66006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2606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</a:t>
            </a:r>
            <a:r>
              <a:rPr lang="en-US" b="1" dirty="0" smtClean="0"/>
              <a:t>/</a:t>
            </a:r>
            <a:r>
              <a:rPr lang="ru-RU" b="1" dirty="0" smtClean="0"/>
              <a:t>И «Кто где живёт»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pic>
        <p:nvPicPr>
          <p:cNvPr id="3075" name="Picture 3" descr="https://cs1.clodo.ru/v1/CLODO_d91c9134e75c9ddda296d624614f75d0/upload-9757a5486dd072a4bf22fa412c77a612/iblock/42e/42e9a0d0d0a03ef847849dc602814b87/img_20200204_wa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98031">
            <a:off x="286466" y="2042063"/>
            <a:ext cx="1849447" cy="1244694"/>
          </a:xfrm>
          <a:prstGeom prst="rect">
            <a:avLst/>
          </a:prstGeom>
          <a:noFill/>
        </p:spPr>
      </p:pic>
      <p:pic>
        <p:nvPicPr>
          <p:cNvPr id="3077" name="Picture 5" descr="https://cs1.clodo.ru/v1/CLODO_d91c9134e75c9ddda296d624614f75d0/upload-9757a5486dd072a4bf22fa412c77a612/iblock/9c0/9c03572ff273968357a11097e23763e4/kumushbaev-nurg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48680"/>
            <a:ext cx="1728192" cy="2535477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51520" y="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Выставка рисунков «Покормите плиц зимой»</a:t>
            </a:r>
            <a:endParaRPr lang="ru-RU" dirty="0"/>
          </a:p>
        </p:txBody>
      </p:sp>
      <p:pic>
        <p:nvPicPr>
          <p:cNvPr id="3079" name="Picture 7" descr="https://best-press.ru/wp-content/uploads/cfdb7_uploads/1582969228-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07923">
            <a:off x="88529" y="545905"/>
            <a:ext cx="1954635" cy="1381341"/>
          </a:xfrm>
          <a:prstGeom prst="rect">
            <a:avLst/>
          </a:prstGeom>
          <a:noFill/>
        </p:spPr>
      </p:pic>
      <p:pic>
        <p:nvPicPr>
          <p:cNvPr id="3081" name="Picture 9" descr="https://cs1.clodo.ru/v1/CLODO_d91c9134e75c9ddda296d624614f75d0/upload-9757a5486dd072a4bf22fa412c77a612/iblock/db3/db3e0f7ae685c4fbfbac28422b2b9063/img_20200207_160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82416">
            <a:off x="3508992" y="865522"/>
            <a:ext cx="1611500" cy="241725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5436096" y="0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Взаимодействие с родителями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21" name="Picture 2" descr="C:\Users\Илья\Desktop\мама работа\все с телефона\DCIM\105APPLE\IMG_5643.JPG"/>
          <p:cNvPicPr>
            <a:picLocks noChangeAspect="1" noChangeArrowheads="1"/>
          </p:cNvPicPr>
          <p:nvPr/>
        </p:nvPicPr>
        <p:blipFill>
          <a:blip r:embed="rId7" cstate="print"/>
          <a:srcRect t="10480"/>
          <a:stretch>
            <a:fillRect/>
          </a:stretch>
        </p:blipFill>
        <p:spPr bwMode="auto">
          <a:xfrm>
            <a:off x="2123728" y="4149080"/>
            <a:ext cx="1944216" cy="2460336"/>
          </a:xfrm>
          <a:prstGeom prst="rect">
            <a:avLst/>
          </a:prstGeom>
          <a:noFill/>
        </p:spPr>
      </p:pic>
      <p:pic>
        <p:nvPicPr>
          <p:cNvPr id="22" name="Picture 10" descr="https://ds04.infourok.ru/uploads/ex/002a/0018f2e1-2fe2427e/hello_html_25f387d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3789040"/>
            <a:ext cx="1835696" cy="2596343"/>
          </a:xfrm>
          <a:prstGeom prst="rect">
            <a:avLst/>
          </a:prstGeom>
          <a:noFill/>
        </p:spPr>
      </p:pic>
      <p:pic>
        <p:nvPicPr>
          <p:cNvPr id="23" name="Picture 12" descr="https://ds04.infourok.ru/uploads/ex/1361/00056a90-1c913bfc/hello_html_5841f5ef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3356992"/>
            <a:ext cx="1812576" cy="2563643"/>
          </a:xfrm>
          <a:prstGeom prst="rect">
            <a:avLst/>
          </a:prstGeom>
          <a:noFill/>
        </p:spPr>
      </p:pic>
      <p:pic>
        <p:nvPicPr>
          <p:cNvPr id="24" name="Picture 8" descr="https://ds04.infourok.ru/uploads/ex/05ef/0016aeb6-47cc6c83/hello_html_m78f5b19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2924944"/>
            <a:ext cx="1944216" cy="2592288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5364088" y="1124744"/>
            <a:ext cx="3779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Консультации и памятки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Совместное творчество</a:t>
            </a:r>
          </a:p>
          <a:p>
            <a:pPr>
              <a:buFont typeface="Wingdings" pitchFamily="2" charset="2"/>
              <a:buChar char="§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39552" y="548680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Оформление презентации</a:t>
            </a: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Изготовление макета «Красная книга»</a:t>
            </a:r>
          </a:p>
        </p:txBody>
      </p:sp>
      <p:pic>
        <p:nvPicPr>
          <p:cNvPr id="9" name="Picture 5" descr="C:\Users\Илья\Desktop\мама работа\все с телефона\DCIM\106APPLE\IMG_6098.JPG"/>
          <p:cNvPicPr>
            <a:picLocks noChangeAspect="1" noChangeArrowheads="1"/>
          </p:cNvPicPr>
          <p:nvPr/>
        </p:nvPicPr>
        <p:blipFill>
          <a:blip r:embed="rId3" cstate="print"/>
          <a:srcRect t="4717" r="8389"/>
          <a:stretch>
            <a:fillRect/>
          </a:stretch>
        </p:blipFill>
        <p:spPr bwMode="auto">
          <a:xfrm rot="6994371">
            <a:off x="4405779" y="4655750"/>
            <a:ext cx="2241952" cy="1657788"/>
          </a:xfrm>
          <a:prstGeom prst="rect">
            <a:avLst/>
          </a:prstGeom>
          <a:noFill/>
        </p:spPr>
      </p:pic>
      <p:pic>
        <p:nvPicPr>
          <p:cNvPr id="10" name="Picture 6" descr="C:\Users\Илья\Desktop\мама работа\все с телефона\DCIM\106APPLE\IMG_6099.JPG"/>
          <p:cNvPicPr>
            <a:picLocks noChangeAspect="1" noChangeArrowheads="1"/>
          </p:cNvPicPr>
          <p:nvPr/>
        </p:nvPicPr>
        <p:blipFill>
          <a:blip r:embed="rId4" cstate="print"/>
          <a:srcRect t="3383" r="4643"/>
          <a:stretch>
            <a:fillRect/>
          </a:stretch>
        </p:blipFill>
        <p:spPr bwMode="auto">
          <a:xfrm rot="5982934">
            <a:off x="3015293" y="3707748"/>
            <a:ext cx="2279916" cy="1686256"/>
          </a:xfrm>
          <a:prstGeom prst="rect">
            <a:avLst/>
          </a:prstGeom>
          <a:noFill/>
        </p:spPr>
      </p:pic>
      <p:pic>
        <p:nvPicPr>
          <p:cNvPr id="11" name="Picture 4" descr="C:\Users\Илья\Desktop\мама работа\все с телефона\DCIM\106APPLE\IMG_60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09890">
            <a:off x="1306278" y="3605944"/>
            <a:ext cx="2392545" cy="1794409"/>
          </a:xfrm>
          <a:prstGeom prst="rect">
            <a:avLst/>
          </a:prstGeom>
          <a:noFill/>
        </p:spPr>
      </p:pic>
      <p:pic>
        <p:nvPicPr>
          <p:cNvPr id="12" name="Picture 3" descr="C:\Users\Илья\Desktop\мама работа\все с телефона\DCIM\106APPLE\IMG_609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421600">
            <a:off x="680" y="4259469"/>
            <a:ext cx="2238237" cy="167867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547664" y="609329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Картотеки: </a:t>
            </a:r>
            <a:r>
              <a:rPr lang="ru-RU" dirty="0" err="1" smtClean="0"/>
              <a:t>д</a:t>
            </a:r>
            <a:r>
              <a:rPr lang="ru-RU" dirty="0" smtClean="0"/>
              <a:t>/игры, беседы, стихи , творческие рассказы</a:t>
            </a:r>
            <a:endParaRPr lang="ru-RU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424179" y="1136661"/>
            <a:ext cx="3551718" cy="2663788"/>
          </a:xfrm>
          <a:prstGeom prst="rect">
            <a:avLst/>
          </a:prstGeom>
          <a:ln>
            <a:noFill/>
          </a:ln>
          <a:effectLst>
            <a:glow rad="101600">
              <a:srgbClr val="FF0000">
                <a:alpha val="6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611560" y="26064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00"/>
                </a:solidFill>
              </a:rPr>
              <a:t>Заключительный этап: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2348880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Пополнение уголка природы в группе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thumbs.dreamstime.com/b/%D0%BA%D0%BD%D0%B8%D0%B3%D0%B0-%D0%BE%D1%82%D0%BA%D1%80%D1%8B%D1%82%D0%B0%D1%8F-43222380.jpg"/>
          <p:cNvPicPr>
            <a:picLocks noChangeAspect="1" noChangeArrowheads="1"/>
          </p:cNvPicPr>
          <p:nvPr/>
        </p:nvPicPr>
        <p:blipFill>
          <a:blip r:embed="rId2" cstate="print"/>
          <a:srcRect b="31249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808312" cy="210623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b="18750"/>
          <a:stretch>
            <a:fillRect/>
          </a:stretch>
        </p:blipFill>
        <p:spPr bwMode="auto">
          <a:xfrm>
            <a:off x="3203848" y="188640"/>
            <a:ext cx="3072341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420888"/>
            <a:ext cx="6192688" cy="4644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144174" y="488674"/>
            <a:ext cx="2400267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009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780245" y="2588907"/>
            <a:ext cx="2496277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357198" y="4736764"/>
            <a:ext cx="2424270" cy="1818202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www.culture.ru/storage/images/de17fed64e83dd46e62a4fb4dc40a11c/da0c19dc050352836d5acc7817e755f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9512" y="476672"/>
            <a:ext cx="35283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1E00"/>
                </a:solidFill>
                <a:latin typeface="Times New Roman" pitchFamily="18" charset="0"/>
                <a:cs typeface="Times New Roman" pitchFamily="18" charset="0"/>
              </a:rPr>
              <a:t>Если мы сохраним природу, то всё вокруг можно созерцать не по картинкам, </a:t>
            </a:r>
          </a:p>
          <a:p>
            <a:pPr algn="ctr"/>
            <a:r>
              <a:rPr lang="ru-RU" sz="2800" b="1" i="1" dirty="0" smtClean="0">
                <a:solidFill>
                  <a:srgbClr val="001E00"/>
                </a:solidFill>
                <a:latin typeface="Times New Roman" pitchFamily="18" charset="0"/>
                <a:cs typeface="Times New Roman" pitchFamily="18" charset="0"/>
              </a:rPr>
              <a:t>а наяву!</a:t>
            </a:r>
            <a:endParaRPr lang="ru-RU" sz="2800" b="1" i="1" dirty="0">
              <a:solidFill>
                <a:srgbClr val="001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00192" y="4365104"/>
            <a:ext cx="2664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1815</TotalTime>
  <Words>289</Words>
  <Application>Microsoft Office PowerPoint</Application>
  <PresentationFormat>Экран (4:3)</PresentationFormat>
  <Paragraphs>85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Экологический проект  в старшей группе «Ручеёк» «По страницам Красной книги»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Илья</dc:creator>
  <cp:lastModifiedBy>Илья</cp:lastModifiedBy>
  <cp:revision>170</cp:revision>
  <dcterms:created xsi:type="dcterms:W3CDTF">2020-10-29T13:29:05Z</dcterms:created>
  <dcterms:modified xsi:type="dcterms:W3CDTF">2022-04-29T12:17:40Z</dcterms:modified>
</cp:coreProperties>
</file>