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8" r:id="rId5"/>
    <p:sldId id="267" r:id="rId6"/>
    <p:sldId id="268" r:id="rId7"/>
    <p:sldId id="269" r:id="rId8"/>
    <p:sldId id="285" r:id="rId9"/>
    <p:sldId id="270" r:id="rId10"/>
    <p:sldId id="277" r:id="rId11"/>
    <p:sldId id="274" r:id="rId12"/>
    <p:sldId id="271" r:id="rId13"/>
    <p:sldId id="287" r:id="rId14"/>
    <p:sldId id="261" r:id="rId15"/>
    <p:sldId id="275" r:id="rId16"/>
    <p:sldId id="272" r:id="rId17"/>
    <p:sldId id="273" r:id="rId18"/>
    <p:sldId id="276" r:id="rId19"/>
    <p:sldId id="278" r:id="rId20"/>
    <p:sldId id="280" r:id="rId21"/>
    <p:sldId id="281" r:id="rId22"/>
    <p:sldId id="282" r:id="rId23"/>
    <p:sldId id="283" r:id="rId24"/>
    <p:sldId id="284" r:id="rId25"/>
    <p:sldId id="286" r:id="rId26"/>
    <p:sldId id="26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B9EC"/>
    <a:srgbClr val="4CD7F4"/>
    <a:srgbClr val="3ECBF2"/>
    <a:srgbClr val="D69F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-702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с одним скругленным углом 13"/>
          <p:cNvSpPr/>
          <p:nvPr userDrawn="1"/>
        </p:nvSpPr>
        <p:spPr>
          <a:xfrm>
            <a:off x="392394" y="365125"/>
            <a:ext cx="11407211" cy="6206591"/>
          </a:xfrm>
          <a:prstGeom prst="round1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pic>
        <p:nvPicPr>
          <p:cNvPr id="1028" name="Picture 4" descr="http://nwlife.ru/wp-content/gallery/detskij-art/%D0%B4%D0%B5%D1%82%D1%81%D0%BA%D0%B8%D0%B9-%D0%90%D1%80%D1%82_3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94236" y="357881"/>
            <a:ext cx="2373579" cy="214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fera.fm/content/9dd5ba22208ac59fde245b35bc8192bc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036" y="4480622"/>
            <a:ext cx="2386855" cy="209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94389" y="4480622"/>
            <a:ext cx="1982314" cy="20851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53902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lytmdou5.edumsko.ru/uploads/2000/1121/section/258376/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626" y="182671"/>
            <a:ext cx="837670" cy="80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546" y="5988277"/>
            <a:ext cx="582356" cy="5738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1452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двумя скругленными противолежащими углами 8"/>
          <p:cNvSpPr/>
          <p:nvPr userDrawn="1"/>
        </p:nvSpPr>
        <p:spPr>
          <a:xfrm>
            <a:off x="392394" y="365125"/>
            <a:ext cx="11407211" cy="6206591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1" name="Picture 4" descr="http://nwlife.ru/wp-content/gallery/detskij-art/%D0%B4%D0%B5%D1%82%D1%81%D0%BA%D0%B8%D0%B9-%D0%90%D1%80%D1%82_3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365125"/>
            <a:ext cx="1089816" cy="98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0931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nwlife.ru/wp-content/gallery/detskij-art/%D0%B4%D0%B5%D1%82%D1%81%D0%BA%D0%B8%D0%B9-%D0%90%D1%80%D1%82_3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94236" y="357881"/>
            <a:ext cx="2373579" cy="214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083" y="490611"/>
            <a:ext cx="2266742" cy="238427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478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392394" y="365125"/>
            <a:ext cx="11407211" cy="62065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546" y="5997865"/>
            <a:ext cx="582356" cy="5738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6426" y="369953"/>
            <a:ext cx="1085312" cy="11415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382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972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2611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6188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121" y="5638800"/>
            <a:ext cx="954572" cy="940632"/>
          </a:xfrm>
          <a:prstGeom prst="rect">
            <a:avLst/>
          </a:prstGeom>
        </p:spPr>
      </p:pic>
      <p:pic>
        <p:nvPicPr>
          <p:cNvPr id="9" name="Picture 2" descr="https://lytmdou5.edumsko.ru/uploads/2000/1121/section/258376/1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626" y="182671"/>
            <a:ext cx="837670" cy="80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0261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95112" y="91156"/>
            <a:ext cx="970542" cy="10208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6516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6480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2446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углом 8"/>
          <p:cNvSpPr/>
          <p:nvPr userDrawn="1"/>
        </p:nvSpPr>
        <p:spPr>
          <a:xfrm>
            <a:off x="392394" y="365125"/>
            <a:ext cx="11407211" cy="6206591"/>
          </a:xfrm>
          <a:prstGeom prst="snip1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11252319" y="6611779"/>
            <a:ext cx="9396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Bickham Script Two" panose="03000207080000090004" pitchFamily="66" charset="0"/>
              </a:rPr>
              <a:t>В. Полшкова</a:t>
            </a:r>
            <a:endParaRPr lang="ru-RU" sz="1000" b="0" dirty="0">
              <a:solidFill>
                <a:schemeClr val="tx1">
                  <a:lumMod val="50000"/>
                  <a:lumOff val="50000"/>
                </a:schemeClr>
              </a:solidFill>
              <a:latin typeface="ChinaCyr" panose="04030505020802020C04" pitchFamily="82" charset="-52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F060D-2084-4F0F-BCF2-9D8D168619D3}" type="datetimeFigureOut">
              <a:rPr lang="ru-RU" smtClean="0"/>
              <a:pPr/>
              <a:t>27.09.2024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1F8C3-87A9-4385-A7F7-F005887D0B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2752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GReverance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10" Type="http://schemas.openxmlformats.org/officeDocument/2006/relationships/image" Target="../media/image37.jpeg"/><Relationship Id="rId4" Type="http://schemas.openxmlformats.org/officeDocument/2006/relationships/image" Target="../media/image34.jpeg"/><Relationship Id="rId9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1577" y="1225394"/>
            <a:ext cx="9144000" cy="2387600"/>
          </a:xfrm>
        </p:spPr>
        <p:txBody>
          <a:bodyPr/>
          <a:lstStyle/>
          <a:p>
            <a:r>
              <a:rPr lang="ru-RU" b="1" dirty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Волонтёрский проект</a:t>
            </a:r>
            <a:br>
              <a:rPr lang="ru-RU" b="1" dirty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«Свет души»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86315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Участники проекта: ученики 1- 4 классов Семёновской православной гимназии</a:t>
            </a:r>
          </a:p>
          <a:p>
            <a:r>
              <a:rPr lang="ru-RU" dirty="0"/>
              <a:t>Руководители: учителя начальных классов –</a:t>
            </a:r>
          </a:p>
          <a:p>
            <a:r>
              <a:rPr lang="ru-RU" dirty="0"/>
              <a:t>Большова Н.В., </a:t>
            </a:r>
            <a:r>
              <a:rPr lang="ru-RU" dirty="0" err="1"/>
              <a:t>Молодцова</a:t>
            </a:r>
            <a:r>
              <a:rPr lang="ru-RU" dirty="0"/>
              <a:t> С.В., Булатова К.Г., Кузнецова Т.П.</a:t>
            </a:r>
          </a:p>
          <a:p>
            <a:endParaRPr lang="ru-RU" dirty="0"/>
          </a:p>
          <a:p>
            <a:r>
              <a:rPr lang="ru-RU" dirty="0"/>
              <a:t>г.Семёнов </a:t>
            </a:r>
          </a:p>
          <a:p>
            <a:r>
              <a:rPr lang="ru-RU" dirty="0"/>
              <a:t>2024 год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21438" y="579063"/>
            <a:ext cx="67513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ЧОУРО «Семёновская православная гимназия имени святого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             апостола и евангелиста Луки»</a:t>
            </a:r>
          </a:p>
        </p:txBody>
      </p:sp>
    </p:spTree>
    <p:extLst>
      <p:ext uri="{BB962C8B-B14F-4D97-AF65-F5344CB8AC3E}">
        <p14:creationId xmlns:p14="http://schemas.microsoft.com/office/powerpoint/2010/main" xmlns="" val="347450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60927" y="300731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b="1" dirty="0"/>
              <a:t>Цель:</a:t>
            </a:r>
            <a:r>
              <a:rPr lang="ru-RU" sz="3200" dirty="0"/>
              <a:t> Приобщение детей к </a:t>
            </a:r>
            <a:r>
              <a:rPr lang="ru-RU" sz="3200" dirty="0" err="1"/>
              <a:t>доброделанию</a:t>
            </a:r>
            <a:r>
              <a:rPr lang="ru-RU" sz="3200" dirty="0"/>
              <a:t>, формирование у них желания участвовать в волонтёрской работе. 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1514901"/>
            <a:ext cx="10515600" cy="4662062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Задачи:</a:t>
            </a: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 1) Приобщать детей к участливому  позитивному отношению к жизни.</a:t>
            </a:r>
          </a:p>
          <a:p>
            <a:pPr>
              <a:buNone/>
            </a:pPr>
            <a:r>
              <a:rPr lang="ru-RU" dirty="0"/>
              <a:t>2) Формировать потребность совершать добрые дела.</a:t>
            </a:r>
          </a:p>
          <a:p>
            <a:pPr>
              <a:buNone/>
            </a:pPr>
            <a:r>
              <a:rPr lang="ru-RU" dirty="0"/>
              <a:t>3) Воспитывать подлинные православные ценности.</a:t>
            </a:r>
          </a:p>
          <a:p>
            <a:pPr>
              <a:buNone/>
            </a:pPr>
            <a:r>
              <a:rPr lang="ru-RU" dirty="0"/>
              <a:t>4) Развивать коммуникативные умения.</a:t>
            </a:r>
          </a:p>
          <a:p>
            <a:pPr>
              <a:buNone/>
            </a:pPr>
            <a:r>
              <a:rPr lang="ru-RU" dirty="0"/>
              <a:t>5) Формировать уважительное и бережное отношение ко всему окружающему.</a:t>
            </a:r>
          </a:p>
          <a:p>
            <a:pPr>
              <a:buNone/>
            </a:pPr>
            <a:r>
              <a:rPr lang="ru-RU" dirty="0"/>
              <a:t>6) Формировать у детей умение анализировать ситуацию и определять в соответствии с ней собственное поведение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7) Формировать желание жить с верой в Бога и соблюдать его заповеди.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1216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Направления деятельности: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1). </a:t>
            </a:r>
            <a:r>
              <a:rPr lang="ru-RU" dirty="0" smtClean="0"/>
              <a:t>Учимся быть волонтёрами.</a:t>
            </a:r>
          </a:p>
          <a:p>
            <a:r>
              <a:rPr lang="ru-RU" dirty="0" smtClean="0"/>
              <a:t>2)</a:t>
            </a:r>
            <a:r>
              <a:rPr lang="ru-RU" dirty="0" smtClean="0"/>
              <a:t> </a:t>
            </a:r>
            <a:r>
              <a:rPr lang="ru-RU" dirty="0" smtClean="0"/>
              <a:t>Уважение к старшим.</a:t>
            </a:r>
          </a:p>
          <a:p>
            <a:r>
              <a:rPr lang="ru-RU" dirty="0" smtClean="0"/>
              <a:t>3</a:t>
            </a:r>
            <a:r>
              <a:rPr lang="ru-RU" dirty="0" smtClean="0"/>
              <a:t>).  </a:t>
            </a:r>
            <a:r>
              <a:rPr lang="ru-RU" dirty="0" smtClean="0"/>
              <a:t>Дарите радость людям.</a:t>
            </a:r>
          </a:p>
          <a:p>
            <a:r>
              <a:rPr lang="ru-RU" dirty="0" smtClean="0"/>
              <a:t>4</a:t>
            </a:r>
            <a:r>
              <a:rPr lang="ru-RU" dirty="0" smtClean="0"/>
              <a:t>).  </a:t>
            </a:r>
            <a:r>
              <a:rPr lang="ru-RU" dirty="0" smtClean="0"/>
              <a:t>Сделай этот мир лучше.</a:t>
            </a:r>
          </a:p>
          <a:p>
            <a:r>
              <a:rPr lang="ru-RU" dirty="0" smtClean="0"/>
              <a:t>5</a:t>
            </a:r>
            <a:r>
              <a:rPr lang="ru-RU" dirty="0" smtClean="0"/>
              <a:t>).  </a:t>
            </a:r>
            <a:r>
              <a:rPr lang="ru-RU" dirty="0" smtClean="0"/>
              <a:t>Мы за мир.</a:t>
            </a:r>
          </a:p>
          <a:p>
            <a:r>
              <a:rPr lang="ru-RU" dirty="0" smtClean="0"/>
              <a:t>6</a:t>
            </a:r>
            <a:r>
              <a:rPr lang="ru-RU" dirty="0" smtClean="0"/>
              <a:t>).  </a:t>
            </a:r>
            <a:r>
              <a:rPr lang="ru-RU" dirty="0" smtClean="0"/>
              <a:t>Помоги братьям нашим меньшим.</a:t>
            </a:r>
          </a:p>
          <a:p>
            <a:r>
              <a:rPr lang="ru-RU" dirty="0" smtClean="0"/>
              <a:t>7</a:t>
            </a:r>
            <a:r>
              <a:rPr lang="ru-RU" dirty="0" smtClean="0"/>
              <a:t>).  </a:t>
            </a:r>
            <a:r>
              <a:rPr lang="ru-RU" dirty="0" smtClean="0"/>
              <a:t>Берем пример…</a:t>
            </a:r>
          </a:p>
          <a:p>
            <a:r>
              <a:rPr lang="ru-RU" dirty="0" smtClean="0"/>
              <a:t>8</a:t>
            </a:r>
            <a:r>
              <a:rPr lang="ru-RU" dirty="0" smtClean="0"/>
              <a:t>). </a:t>
            </a:r>
            <a:r>
              <a:rPr lang="ru-RU" dirty="0" smtClean="0"/>
              <a:t>Под покровом Богородицы.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716" y="269591"/>
            <a:ext cx="11818962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1-е </a:t>
            </a:r>
            <a:r>
              <a:rPr lang="ru-RU" b="1" dirty="0" smtClean="0">
                <a:solidFill>
                  <a:srgbClr val="00B050"/>
                </a:solidFill>
              </a:rPr>
              <a:t>направление</a:t>
            </a:r>
            <a:r>
              <a:rPr lang="ru-RU" b="1" dirty="0" smtClean="0">
                <a:solidFill>
                  <a:srgbClr val="00B050"/>
                </a:solidFill>
              </a:rPr>
              <a:t>: Учимся быть волонтёрами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1722" y="1266067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Ребята узнают, кто такие волонтёры, знакомятся с лучшими практиками волонтёрской работы, изучают опыт работы волонтёрского отряда старшеклассников нашей гимназии  «Белый парус», предлагают свои направления.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вол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204717" y="2975212"/>
            <a:ext cx="4985982" cy="3582537"/>
          </a:xfrm>
          <a:prstGeom prst="rect">
            <a:avLst/>
          </a:prstGeom>
        </p:spPr>
      </p:pic>
      <p:pic>
        <p:nvPicPr>
          <p:cNvPr id="5" name="Рисунок 4" descr="волонтёры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308979" y="2879677"/>
            <a:ext cx="3246746" cy="3671248"/>
          </a:xfrm>
          <a:prstGeom prst="rect">
            <a:avLst/>
          </a:prstGeom>
        </p:spPr>
      </p:pic>
      <p:pic>
        <p:nvPicPr>
          <p:cNvPr id="6" name="Рисунок 5" descr="волонтер 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8693624" y="2825087"/>
            <a:ext cx="3057098" cy="36935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0761" y="1030310"/>
            <a:ext cx="11191740" cy="514665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/>
              <a:t>Для своих дедушек и бабушек ребята проводят праздники, конкурсы, изготавливают подарки. Также они успевают навещать пожилых людей из Дома милосердия и подопечных дневного отделения Соцзащиты, выступая с театрализациями, декламацией стихов, показывая видеоролики о родном городе, снятые самостоятельно и с помощью родителей</a:t>
            </a:r>
            <a:r>
              <a:rPr lang="ru-RU" sz="2400" dirty="0" smtClean="0"/>
              <a:t>.</a:t>
            </a:r>
          </a:p>
          <a:p>
            <a:pPr>
              <a:buNone/>
            </a:pPr>
            <a:r>
              <a:rPr lang="ru-RU" sz="2400" dirty="0" smtClean="0"/>
              <a:t>см</a:t>
            </a:r>
            <a:endParaRPr lang="ru-RU" sz="24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8034" y="1"/>
            <a:ext cx="10825766" cy="1275008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2</a:t>
            </a:r>
            <a:r>
              <a:rPr lang="ru-RU" b="1" dirty="0" smtClean="0">
                <a:solidFill>
                  <a:srgbClr val="00B050"/>
                </a:solidFill>
              </a:rPr>
              <a:t>-ое </a:t>
            </a:r>
            <a:r>
              <a:rPr lang="ru-RU" b="1" dirty="0">
                <a:solidFill>
                  <a:srgbClr val="00B050"/>
                </a:solidFill>
              </a:rPr>
              <a:t>направление: Уважение к старшим.</a:t>
            </a:r>
          </a:p>
        </p:txBody>
      </p:sp>
      <p:pic>
        <p:nvPicPr>
          <p:cNvPr id="6" name="Рисунок 5" descr="выступление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45005" y="2472743"/>
            <a:ext cx="3649011" cy="3979572"/>
          </a:xfrm>
          <a:prstGeom prst="rect">
            <a:avLst/>
          </a:prstGeom>
        </p:spPr>
      </p:pic>
      <p:pic>
        <p:nvPicPr>
          <p:cNvPr id="7" name="Рисунок 6" descr="соцзащита 2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>
          <a:xfrm>
            <a:off x="5203065" y="3612524"/>
            <a:ext cx="2936385" cy="2794716"/>
          </a:xfrm>
          <a:prstGeom prst="rect">
            <a:avLst/>
          </a:prstGeom>
        </p:spPr>
      </p:pic>
      <p:pic>
        <p:nvPicPr>
          <p:cNvPr id="8" name="Рисунок 7" descr="соцзащита.jpg"/>
          <p:cNvPicPr>
            <a:picLocks noChangeAspect="1"/>
          </p:cNvPicPr>
          <p:nvPr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-1" y="2794715"/>
            <a:ext cx="5228823" cy="38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674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1972" y="553792"/>
            <a:ext cx="11031828" cy="5623171"/>
          </a:xfrm>
        </p:spPr>
        <p:txBody>
          <a:bodyPr/>
          <a:lstStyle/>
          <a:p>
            <a:pPr>
              <a:buNone/>
            </a:pPr>
            <a:r>
              <a:rPr lang="ru-RU" dirty="0"/>
              <a:t>А недавно пожилые люди захотели побывать в нашей гимназии и</a:t>
            </a:r>
          </a:p>
          <a:p>
            <a:pPr>
              <a:buNone/>
            </a:pPr>
            <a:r>
              <a:rPr lang="ru-RU" dirty="0"/>
              <a:t>организовали ответный визит, посетив библиотеку и некоторые классы. Для них была организована экскурсия и выступления силами младших учеников.</a:t>
            </a:r>
          </a:p>
        </p:txBody>
      </p:sp>
      <p:pic>
        <p:nvPicPr>
          <p:cNvPr id="4" name="Рисунок 3" descr="соцзащита   2.jpg"/>
          <p:cNvPicPr>
            <a:picLocks noChangeAspect="1"/>
          </p:cNvPicPr>
          <p:nvPr/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417690" y="2279561"/>
            <a:ext cx="5905838" cy="4230710"/>
          </a:xfrm>
          <a:prstGeom prst="rect">
            <a:avLst/>
          </a:prstGeom>
        </p:spPr>
      </p:pic>
      <p:pic>
        <p:nvPicPr>
          <p:cNvPr id="5" name="Рисунок 4" descr="соцзащита      4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6709893" y="1906073"/>
            <a:ext cx="4958365" cy="45269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оцзащита     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643944" y="241523"/>
            <a:ext cx="4481848" cy="2862285"/>
          </a:xfrm>
        </p:spPr>
      </p:pic>
      <p:pic>
        <p:nvPicPr>
          <p:cNvPr id="5" name="Рисунок 4" descr="соцзащита 3 класс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>
          <a:xfrm>
            <a:off x="686875" y="3290631"/>
            <a:ext cx="5327559" cy="34322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 descr="соцзащита    6.jpg"/>
          <p:cNvPicPr>
            <a:picLocks noChangeAspect="1"/>
          </p:cNvPicPr>
          <p:nvPr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5477814" y="321971"/>
            <a:ext cx="4812406" cy="3155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соцзащита  11111.jpg"/>
          <p:cNvPicPr>
            <a:picLocks noChangeAspect="1"/>
          </p:cNvPicPr>
          <p:nvPr/>
        </p:nvPicPr>
        <p:blipFill>
          <a:blip r:embed="rId5" cstate="email">
            <a:lum contrast="20000"/>
          </a:blip>
          <a:stretch>
            <a:fillRect/>
          </a:stretch>
        </p:blipFill>
        <p:spPr>
          <a:xfrm>
            <a:off x="6310648" y="3567448"/>
            <a:ext cx="4421745" cy="3103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бабушки\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 bwMode="auto">
          <a:xfrm>
            <a:off x="4600727" y="1047704"/>
            <a:ext cx="3263503" cy="4351338"/>
          </a:xfrm>
          <a:prstGeom prst="rect">
            <a:avLst/>
          </a:prstGeom>
          <a:noFill/>
        </p:spPr>
      </p:pic>
      <p:pic>
        <p:nvPicPr>
          <p:cNvPr id="36867" name="Picture 3" descr="D:\бабушки\15.jpg"/>
          <p:cNvPicPr>
            <a:picLocks noChangeAspect="1" noChangeArrowheads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 bwMode="auto">
          <a:xfrm>
            <a:off x="8284191" y="1269242"/>
            <a:ext cx="3442790" cy="4694830"/>
          </a:xfrm>
          <a:prstGeom prst="rect">
            <a:avLst/>
          </a:prstGeom>
          <a:noFill/>
        </p:spPr>
      </p:pic>
      <p:pic>
        <p:nvPicPr>
          <p:cNvPr id="9" name="Рисунок 8" descr="12.jpg"/>
          <p:cNvPicPr>
            <a:picLocks noChangeAspect="1"/>
          </p:cNvPicPr>
          <p:nvPr/>
        </p:nvPicPr>
        <p:blipFill>
          <a:blip r:embed="rId4" cstate="email">
            <a:lum contrast="20000"/>
          </a:blip>
          <a:srcRect/>
          <a:stretch>
            <a:fillRect/>
          </a:stretch>
        </p:blipFill>
        <p:spPr>
          <a:xfrm>
            <a:off x="166900" y="218364"/>
            <a:ext cx="4227679" cy="63939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24886" y="5837409"/>
            <a:ext cx="34381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Конкурсы и подарки для своих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любимых дедушек и бабушек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28034" y="1249251"/>
            <a:ext cx="11294772" cy="5344731"/>
          </a:xfrm>
        </p:spPr>
        <p:txBody>
          <a:bodyPr/>
          <a:lstStyle/>
          <a:p>
            <a:pPr>
              <a:buNone/>
            </a:pPr>
            <a:r>
              <a:rPr lang="ru-RU" dirty="0"/>
              <a:t> Это направление реализуется с помощи выступлений театра кукол. А каких кукол у нас только нет: перчаточные, пальчиковые, куклы «живой руки», ростовые куклы, картинные. Все самодельные и очень красивые. В детские сады, приют, Дом милосердия, Соцзащиту, на школьные праздники и собрания мы несём с их помощью радость.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53792" y="159063"/>
            <a:ext cx="10800008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3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>
                <a:solidFill>
                  <a:srgbClr val="00B050"/>
                </a:solidFill>
              </a:rPr>
              <a:t>направление: Дарите радость людям</a:t>
            </a:r>
          </a:p>
        </p:txBody>
      </p:sp>
      <p:pic>
        <p:nvPicPr>
          <p:cNvPr id="4" name="Рисунок 3" descr="софа.jpg"/>
          <p:cNvPicPr>
            <a:picLocks noChangeAspect="1"/>
          </p:cNvPicPr>
          <p:nvPr/>
        </p:nvPicPr>
        <p:blipFill>
          <a:blip r:embed="rId2" cstate="email">
            <a:lum bright="-10000" contrast="10000"/>
          </a:blip>
          <a:stretch>
            <a:fillRect/>
          </a:stretch>
        </p:blipFill>
        <p:spPr>
          <a:xfrm>
            <a:off x="682580" y="3361386"/>
            <a:ext cx="4623516" cy="3271234"/>
          </a:xfrm>
          <a:prstGeom prst="rect">
            <a:avLst/>
          </a:prstGeom>
        </p:spPr>
      </p:pic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5486400" y="3160889"/>
            <a:ext cx="6023020" cy="3697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lum bright="-10000" contrast="20000"/>
          </a:blip>
          <a:stretch>
            <a:fillRect/>
          </a:stretch>
        </p:blipFill>
        <p:spPr>
          <a:xfrm>
            <a:off x="301682" y="1866568"/>
            <a:ext cx="3263504" cy="4351338"/>
          </a:xfr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34018" y="365125"/>
            <a:ext cx="8719781" cy="1325563"/>
          </a:xfrm>
        </p:spPr>
        <p:txBody>
          <a:bodyPr>
            <a:normAutofit/>
          </a:bodyPr>
          <a:lstStyle/>
          <a:p>
            <a:r>
              <a:rPr lang="ru-RU" sz="2800" smtClean="0"/>
              <a:t>  Интересно </a:t>
            </a:r>
            <a:r>
              <a:rPr lang="ru-RU" sz="2800" dirty="0" smtClean="0"/>
              <a:t>расскажем о своей Родине</a:t>
            </a:r>
            <a:br>
              <a:rPr lang="ru-RU" sz="2800" dirty="0" smtClean="0"/>
            </a:br>
            <a:r>
              <a:rPr lang="ru-RU" sz="2800" dirty="0" smtClean="0"/>
              <a:t>(сценки по легендам и видеофрагменты)</a:t>
            </a:r>
            <a:endParaRPr lang="ru-RU" sz="2800" dirty="0"/>
          </a:p>
        </p:txBody>
      </p:sp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3" cstate="email">
            <a:lum bright="-20000" contrast="20000"/>
          </a:blip>
          <a:stretch>
            <a:fillRect/>
          </a:stretch>
        </p:blipFill>
        <p:spPr>
          <a:xfrm>
            <a:off x="3493828" y="1760561"/>
            <a:ext cx="3495248" cy="492684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4" cstate="email">
            <a:lum bright="-10000" contrast="20000"/>
          </a:blip>
          <a:stretch>
            <a:fillRect/>
          </a:stretch>
        </p:blipFill>
        <p:spPr>
          <a:xfrm>
            <a:off x="7001300" y="1760561"/>
            <a:ext cx="4750843" cy="509743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выступлений</a:t>
            </a:r>
            <a:endParaRPr lang="ru-RU" dirty="0"/>
          </a:p>
        </p:txBody>
      </p:sp>
      <p:pic>
        <p:nvPicPr>
          <p:cNvPr id="4" name="Объект 3" descr="с кукл.jpg">
            <a:extLst>
              <a:ext uri="{FF2B5EF4-FFF2-40B4-BE49-F238E27FC236}">
                <a16:creationId xmlns:a16="http://schemas.microsoft.com/office/drawing/2014/main" xmlns="" id="{36B9D897-EE29-4266-86C3-E4E890BFF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552961" y="1519707"/>
            <a:ext cx="4534193" cy="3258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мы с пальчиками.jpg">
            <a:extLst>
              <a:ext uri="{FF2B5EF4-FFF2-40B4-BE49-F238E27FC236}">
                <a16:creationId xmlns:a16="http://schemas.microsoft.com/office/drawing/2014/main" xmlns="" id="{81DF8E57-5E20-4133-8664-83EEA99FBB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>
          <a:xfrm>
            <a:off x="5678755" y="217470"/>
            <a:ext cx="6072230" cy="351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ж р б нос.jpg">
            <a:extLst>
              <a:ext uri="{FF2B5EF4-FFF2-40B4-BE49-F238E27FC236}">
                <a16:creationId xmlns:a16="http://schemas.microsoft.com/office/drawing/2014/main" xmlns="" id="{0407C887-1104-4232-A3B6-CF9B78957B1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549190" y="4789437"/>
            <a:ext cx="2088232" cy="1781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ж.р. бабка.jpg">
            <a:extLst>
              <a:ext uri="{FF2B5EF4-FFF2-40B4-BE49-F238E27FC236}">
                <a16:creationId xmlns:a16="http://schemas.microsoft.com/office/drawing/2014/main" xmlns="" id="{BC68E5BE-1D35-46C9-B370-CEB3078D1B76}"/>
              </a:ext>
            </a:extLst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706343" y="4357670"/>
            <a:ext cx="1996256" cy="2500330"/>
          </a:xfrm>
          <a:prstGeom prst="rect">
            <a:avLst/>
          </a:prstGeom>
        </p:spPr>
      </p:pic>
      <p:pic>
        <p:nvPicPr>
          <p:cNvPr id="8" name="Рисунок 7" descr="ж р 2.jpg">
            <a:extLst>
              <a:ext uri="{FF2B5EF4-FFF2-40B4-BE49-F238E27FC236}">
                <a16:creationId xmlns:a16="http://schemas.microsoft.com/office/drawing/2014/main" xmlns="" id="{290B7C1C-3E48-4443-A7FE-BE1C23EAF3D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lum contrast="20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4812692" y="4511032"/>
            <a:ext cx="1785918" cy="2143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2 класс.jpg"/>
          <p:cNvPicPr>
            <a:picLocks noChangeAspect="1"/>
          </p:cNvPicPr>
          <p:nvPr/>
        </p:nvPicPr>
        <p:blipFill>
          <a:blip r:embed="rId10" cstate="email">
            <a:lum bright="-10000" contrast="20000"/>
          </a:blip>
          <a:srcRect r="-2391"/>
          <a:stretch>
            <a:fillRect/>
          </a:stretch>
        </p:blipFill>
        <p:spPr>
          <a:xfrm>
            <a:off x="6761408" y="3734873"/>
            <a:ext cx="5430592" cy="31231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66670" y="1184856"/>
            <a:ext cx="11178862" cy="5486399"/>
          </a:xfrm>
        </p:spPr>
        <p:txBody>
          <a:bodyPr/>
          <a:lstStyle/>
          <a:p>
            <a:pPr>
              <a:buNone/>
            </a:pPr>
            <a:r>
              <a:rPr lang="ru-RU" dirty="0"/>
              <a:t>Мы стараемся облагородить вверенную нам территорию. Так у здания</a:t>
            </a:r>
          </a:p>
          <a:p>
            <a:pPr>
              <a:buNone/>
            </a:pPr>
            <a:r>
              <a:rPr lang="ru-RU" dirty="0"/>
              <a:t>гимназии мы посадили тюльпаны и гортензии(они еще только всходят после зимы), а в каждом классе есть зелёные уголки.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9549" y="0"/>
            <a:ext cx="10774251" cy="1325563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4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>
                <a:solidFill>
                  <a:srgbClr val="00B050"/>
                </a:solidFill>
              </a:rPr>
              <a:t>направление: Сделай этот мир лучше</a:t>
            </a:r>
          </a:p>
        </p:txBody>
      </p:sp>
      <p:pic>
        <p:nvPicPr>
          <p:cNvPr id="4" name="Рисунок 3" descr="уголок 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62111" y="2601532"/>
            <a:ext cx="3301552" cy="4101922"/>
          </a:xfrm>
          <a:prstGeom prst="rect">
            <a:avLst/>
          </a:prstGeom>
        </p:spPr>
      </p:pic>
      <p:pic>
        <p:nvPicPr>
          <p:cNvPr id="5" name="Рисунок 4" descr="уголок 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92450" y="2627290"/>
            <a:ext cx="4636395" cy="3934496"/>
          </a:xfrm>
          <a:prstGeom prst="rect">
            <a:avLst/>
          </a:prstGeom>
        </p:spPr>
      </p:pic>
      <p:pic>
        <p:nvPicPr>
          <p:cNvPr id="6" name="Рисунок 5" descr="уголок 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8757633" y="2585474"/>
            <a:ext cx="3258355" cy="4295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ортензии общие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482141" y="2138218"/>
            <a:ext cx="5227718" cy="3726151"/>
          </a:xfr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гортензия 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72954" y="1194178"/>
            <a:ext cx="3220872" cy="46538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гортензия 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8789158" y="1132764"/>
            <a:ext cx="3166281" cy="47084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143534" y="509840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Цветы у входа в гимназию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гортензии. Пока они  ещё только маленькие росточки. Но пока мы учимся, они успеют превратиться в шикарные кусты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52" y="206062"/>
            <a:ext cx="10515600" cy="1325563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5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>
                <a:solidFill>
                  <a:srgbClr val="00B050"/>
                </a:solidFill>
              </a:rPr>
              <a:t>направление:   Мы за мир!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89398" y="1310470"/>
            <a:ext cx="5795492" cy="485851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/>
              <a:t>Мы оказываем посильную помощь бойцам СВО. Участвовали в фасовке для них сухих каш, напитков, супов, сухариков. Писали письма поддержки, вместе с родителями собирали посылочки из продуктов и хозяйственных принадлежностей, вязали носочки зимой, изготавливали блиндажные свечи, сдавали денежки на приобретение самого необходимого защитникам, участвовали в погрузке</a:t>
            </a:r>
          </a:p>
        </p:txBody>
      </p:sp>
      <p:pic>
        <p:nvPicPr>
          <p:cNvPr id="6" name="Рисунок 5" descr="сво 3 класс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6387921" y="1365160"/>
            <a:ext cx="5318976" cy="3812148"/>
          </a:xfrm>
          <a:prstGeom prst="rect">
            <a:avLst/>
          </a:prstGeom>
        </p:spPr>
      </p:pic>
      <p:pic>
        <p:nvPicPr>
          <p:cNvPr id="5" name="Содержимое 4" descr="письма 2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7881871" y="5272150"/>
            <a:ext cx="2331076" cy="1513268"/>
          </a:xfrm>
          <a:prstGeom prst="rect">
            <a:avLst/>
          </a:prstGeom>
          <a:ln>
            <a:solidFill>
              <a:schemeClr val="tx1"/>
            </a:solidFill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4584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2 класс еще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-1" y="267282"/>
            <a:ext cx="3052293" cy="3222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сво - 3    2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2984252" y="0"/>
            <a:ext cx="3263504" cy="3400023"/>
          </a:xfrm>
          <a:ln>
            <a:solidFill>
              <a:schemeClr val="tx1"/>
            </a:solidFill>
          </a:ln>
        </p:spPr>
      </p:pic>
      <p:pic>
        <p:nvPicPr>
          <p:cNvPr id="7" name="Рисунок 6" descr="погрузка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117464" y="0"/>
            <a:ext cx="6074536" cy="6858000"/>
          </a:xfrm>
          <a:prstGeom prst="rect">
            <a:avLst/>
          </a:prstGeom>
        </p:spPr>
      </p:pic>
      <p:pic>
        <p:nvPicPr>
          <p:cNvPr id="8" name="Рисунок 7" descr="погрузка 2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0" y="3503053"/>
            <a:ext cx="6697014" cy="35094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продукты сво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44966" y="386367"/>
            <a:ext cx="3161119" cy="3425780"/>
          </a:xfrm>
        </p:spPr>
      </p:pic>
      <p:pic>
        <p:nvPicPr>
          <p:cNvPr id="6" name="Содержимое 5" descr="Мы - общая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 b="-16659"/>
          <a:stretch>
            <a:fillRect/>
          </a:stretch>
        </p:blipFill>
        <p:spPr>
          <a:xfrm>
            <a:off x="4507314" y="386367"/>
            <a:ext cx="4321075" cy="3618964"/>
          </a:xfrm>
        </p:spPr>
      </p:pic>
      <p:pic>
        <p:nvPicPr>
          <p:cNvPr id="7" name="Рисунок 6" descr="молоко сво.jpg"/>
          <p:cNvPicPr>
            <a:picLocks noChangeAspect="1"/>
          </p:cNvPicPr>
          <p:nvPr/>
        </p:nvPicPr>
        <p:blipFill>
          <a:blip r:embed="rId4" cstate="email">
            <a:lum contrast="10000"/>
          </a:blip>
          <a:stretch>
            <a:fillRect/>
          </a:stretch>
        </p:blipFill>
        <p:spPr>
          <a:xfrm>
            <a:off x="207136" y="3889420"/>
            <a:ext cx="4542285" cy="2762518"/>
          </a:xfrm>
          <a:prstGeom prst="rect">
            <a:avLst/>
          </a:prstGeom>
        </p:spPr>
      </p:pic>
      <p:pic>
        <p:nvPicPr>
          <p:cNvPr id="9" name="Рисунок 8" descr="письма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898392" y="3567447"/>
            <a:ext cx="4115873" cy="3020096"/>
          </a:xfrm>
          <a:prstGeom prst="rect">
            <a:avLst/>
          </a:prstGeom>
        </p:spPr>
      </p:pic>
      <p:pic>
        <p:nvPicPr>
          <p:cNvPr id="10" name="Рисунок 9" descr="СВО 1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9157648" y="1764406"/>
            <a:ext cx="3034352" cy="4282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6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>
                <a:solidFill>
                  <a:srgbClr val="00B050"/>
                </a:solidFill>
              </a:rPr>
              <a:t>направление: Помоги братьям    </a:t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b="1" dirty="0">
                <a:solidFill>
                  <a:srgbClr val="00B050"/>
                </a:solidFill>
              </a:rPr>
              <a:t>                                          нашим меньшим.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31672" y="1133340"/>
            <a:ext cx="2627290" cy="572465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ru-RU" dirty="0" smtClean="0"/>
              <a:t>    Ребята </a:t>
            </a:r>
            <a:r>
              <a:rPr lang="ru-RU" dirty="0"/>
              <a:t>с классным руководителем и со своими родителями постоянно посещают приют для бездомных животных «Доброе сердце». Проводят время с кошками и собаками, привозят им корма, жертву-ют денежки.</a:t>
            </a:r>
          </a:p>
        </p:txBody>
      </p:sp>
      <p:pic>
        <p:nvPicPr>
          <p:cNvPr id="5" name="Содержимое 4" descr="с собаками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2997599" y="1091528"/>
            <a:ext cx="3094108" cy="5553971"/>
          </a:xfrm>
          <a:ln>
            <a:solidFill>
              <a:schemeClr val="tx1"/>
            </a:solidFill>
          </a:ln>
        </p:spPr>
      </p:pic>
      <p:pic>
        <p:nvPicPr>
          <p:cNvPr id="6" name="Рисунок 5" descr="у кошек.jpg"/>
          <p:cNvPicPr>
            <a:picLocks noChangeAspect="1"/>
          </p:cNvPicPr>
          <p:nvPr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6890197" y="4211393"/>
            <a:ext cx="4026159" cy="26466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096000" y="1646941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Комментарии о нас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ВК от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имени организаторов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приюта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«4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класс,православная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гимназия.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Эти ребята не первый раз в гостях у нас 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Всех кошек(кого достали, а кто и сам на ручки забрался)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обласкали,собак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нагладили.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Вообщем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все были согласны уехать домой с кошечкой)).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Огромное спасибо родителям за поддержку идеи педагога. Всегда мамы, папы сопровождают и активно принимают участие в сборе подарков для наших хвостиков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с собаками 2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contrast="20000"/>
          </a:blip>
          <a:stretch>
            <a:fillRect/>
          </a:stretch>
        </p:blipFill>
        <p:spPr>
          <a:xfrm>
            <a:off x="566670" y="317254"/>
            <a:ext cx="6047716" cy="4351338"/>
          </a:xfrm>
        </p:spPr>
      </p:pic>
      <p:pic>
        <p:nvPicPr>
          <p:cNvPr id="5" name="Содержимое 4" descr="корма.jpg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532586" y="4211392"/>
            <a:ext cx="4043967" cy="2646608"/>
          </a:xfrm>
        </p:spPr>
      </p:pic>
      <p:pic>
        <p:nvPicPr>
          <p:cNvPr id="7" name="Рисунок 6" descr="денежки.jpg"/>
          <p:cNvPicPr>
            <a:picLocks noChangeAspect="1"/>
          </p:cNvPicPr>
          <p:nvPr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7105650" y="476518"/>
            <a:ext cx="4408063" cy="5834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рабочий стол 2022\в сборник\кормушки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69242" y="368490"/>
            <a:ext cx="9744502" cy="582759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20683" y="6233193"/>
            <a:ext cx="4865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Акция «Готовимся к встрече зимних гостей»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7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 smtClean="0">
                <a:solidFill>
                  <a:srgbClr val="00B050"/>
                </a:solidFill>
              </a:rPr>
              <a:t>направление:  Берем пример…</a:t>
            </a:r>
            <a:br>
              <a:rPr lang="ru-RU" b="1" dirty="0" smtClean="0">
                <a:solidFill>
                  <a:srgbClr val="00B050"/>
                </a:solidFill>
              </a:rPr>
            </a:br>
            <a:endParaRPr lang="ru-RU" dirty="0"/>
          </a:p>
        </p:txBody>
      </p:sp>
      <p:pic>
        <p:nvPicPr>
          <p:cNvPr id="5" name="Picture 2" descr="https://academyhome.ru/wp-content/uploads/2021/11/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lum bright="-10000" contrast="10000"/>
          </a:blip>
          <a:srcRect/>
          <a:stretch>
            <a:fillRect/>
          </a:stretch>
        </p:blipFill>
        <p:spPr bwMode="auto">
          <a:xfrm>
            <a:off x="614149" y="2033516"/>
            <a:ext cx="2691821" cy="337009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326679" y="1842448"/>
            <a:ext cx="26434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endParaRPr lang="ru-RU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Василий Александрович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Сухомлинский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(1918 – 1970 г.)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58439" y="1087987"/>
            <a:ext cx="4393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С лучших учителей</a:t>
            </a:r>
            <a:endParaRPr lang="ru-RU" sz="3600" dirty="0"/>
          </a:p>
        </p:txBody>
      </p:sp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05015" y="2060814"/>
            <a:ext cx="2456597" cy="32481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Прямоугольник 11"/>
          <p:cNvSpPr/>
          <p:nvPr/>
        </p:nvSpPr>
        <p:spPr>
          <a:xfrm>
            <a:off x="8644519" y="2439114"/>
            <a:ext cx="2362378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Лев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Николаевич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Толстой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(1828 – 1910 г.</a:t>
            </a:r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12887" y="5659987"/>
            <a:ext cx="109887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Проводился открытый урок по теме «Нравственный подвиг», где ребята, работая в группах, рассказы-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вали  о лучших педагогах России и смотрели фильм об истории учительской профессии.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С людей, чья жизнь стала примером </a:t>
            </a:r>
            <a:b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жертвенного служения людям и Богу</a:t>
            </a:r>
            <a:endParaRPr lang="ru-RU" dirty="0"/>
          </a:p>
        </p:txBody>
      </p:sp>
      <p:pic>
        <p:nvPicPr>
          <p:cNvPr id="7" name="Содержимое 6" descr="глинка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032311" y="1678675"/>
            <a:ext cx="3057099" cy="3616657"/>
          </a:xfrm>
        </p:spPr>
      </p:pic>
      <p:pic>
        <p:nvPicPr>
          <p:cNvPr id="5" name="Picture 2" descr="https://avatars.mds.yandex.net/i?id=a82ab15b2ccb583a0e694defe247f6bf-4740783-images-thumbs&amp;n=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 bwMode="auto">
          <a:xfrm>
            <a:off x="734303" y="1661852"/>
            <a:ext cx="2582103" cy="325134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457207" y="2097922"/>
            <a:ext cx="2485873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Елизавета 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Фёдоровна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Карякина –</a:t>
            </a:r>
          </a:p>
          <a:p>
            <a:pPr>
              <a:buFontTx/>
              <a:buChar char="-"/>
            </a:pPr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мать маршала</a:t>
            </a:r>
          </a:p>
          <a:p>
            <a:pPr>
              <a:buFontTx/>
              <a:buChar char="-"/>
            </a:pPr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Чуйкова</a:t>
            </a:r>
          </a:p>
          <a:p>
            <a:pPr>
              <a:buFontTx/>
              <a:buChar char="-"/>
            </a:pPr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1865 – 1958 г.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261807" y="2275343"/>
            <a:ext cx="2131546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Елизавета 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Петровна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Глинка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1962 – 2016 г.</a:t>
            </a:r>
            <a:endParaRPr lang="ru-RU" sz="2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3231" y="5414328"/>
            <a:ext cx="111514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Знакомились с биографией, обсуждали  интересные, очень значимые и волнующие эпизоды, выступали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перед родителями и учениками других начальных классов, выполняли творческие работы, стали призё-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рами  конкурса эссе регионального уровня (в Арзамасе – 1 место, в Нижнем Новгороде – 3 место)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С почётных граждан родного города</a:t>
            </a:r>
            <a:endParaRPr lang="ru-RU" dirty="0"/>
          </a:p>
        </p:txBody>
      </p:sp>
      <p:pic>
        <p:nvPicPr>
          <p:cNvPr id="5" name="Содержимое 4" descr="отец игорь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627693" y="1446662"/>
            <a:ext cx="2661417" cy="3611184"/>
          </a:xfrm>
        </p:spPr>
      </p:pic>
      <p:pic>
        <p:nvPicPr>
          <p:cNvPr id="7" name="Содержимое 6" descr="Н.П.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5940669" y="1392071"/>
            <a:ext cx="2616478" cy="3794079"/>
          </a:xfrm>
        </p:spPr>
      </p:pic>
      <p:sp>
        <p:nvSpPr>
          <p:cNvPr id="6" name="Прямоугольник 5"/>
          <p:cNvSpPr/>
          <p:nvPr/>
        </p:nvSpPr>
        <p:spPr>
          <a:xfrm>
            <a:off x="3439201" y="1524716"/>
            <a:ext cx="2167709" cy="42473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Иудин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Игорь 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Анатольевич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1940 г. –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основатель и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первый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духовник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нашей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гимназии</a:t>
            </a:r>
          </a:p>
          <a:p>
            <a:endParaRPr lang="ru-RU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822828" y="1511069"/>
            <a:ext cx="2403287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Александрова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Наталья</a:t>
            </a:r>
          </a:p>
          <a:p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Петровна –</a:t>
            </a:r>
          </a:p>
          <a:p>
            <a:pPr>
              <a:buFontTx/>
              <a:buChar char="-"/>
            </a:pPr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врач-педиатр</a:t>
            </a:r>
          </a:p>
          <a:p>
            <a:pPr>
              <a:buFontTx/>
              <a:buChar char="-"/>
            </a:pPr>
            <a:r>
              <a:rPr lang="ru-RU" sz="2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1942 год</a:t>
            </a:r>
            <a:endParaRPr lang="ru-RU" sz="2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8266" y="5305146"/>
            <a:ext cx="113863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Состоялись встречи с некоторыми почётными гражданами, беседы, подарки для них. Затем ребята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знакомились с историей улиц, названных в честь знаменитых земляков и выполняли творческие </a:t>
            </a: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видеопроекты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Во Всероссийском конкурсе «Добро пожаловать в мой город» 6 человек из класса получили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Дипломы 1-ой степени и двое стали обладателями грамот Гран-при.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96286" y="376282"/>
            <a:ext cx="103586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Встречи с людьми, которые прославили нашу малую Родину своими талантами</a:t>
            </a:r>
            <a:endParaRPr lang="ru-RU" dirty="0"/>
          </a:p>
        </p:txBody>
      </p:sp>
      <p:pic>
        <p:nvPicPr>
          <p:cNvPr id="6" name="Объект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lum bright="-10000" contrast="20000"/>
          </a:blip>
          <a:srcRect/>
          <a:stretch>
            <a:fillRect/>
          </a:stretch>
        </p:blipFill>
        <p:spPr>
          <a:xfrm>
            <a:off x="423081" y="1828801"/>
            <a:ext cx="2406295" cy="3002506"/>
          </a:xfrm>
        </p:spPr>
      </p:pic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3" cstate="email">
            <a:lum contrast="10000"/>
          </a:blip>
          <a:srcRect/>
          <a:stretch>
            <a:fillRect/>
          </a:stretch>
        </p:blipFill>
        <p:spPr bwMode="auto">
          <a:xfrm>
            <a:off x="2203544" y="2497539"/>
            <a:ext cx="1413113" cy="2033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email">
            <a:lum contrast="20000"/>
          </a:blip>
          <a:srcRect/>
          <a:stretch>
            <a:fillRect/>
          </a:stretch>
        </p:blipFill>
        <p:spPr bwMode="auto">
          <a:xfrm>
            <a:off x="7492622" y="1692322"/>
            <a:ext cx="4148918" cy="35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732024" y="5032191"/>
            <a:ext cx="16482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Михайловна</a:t>
            </a: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Балдина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писательница</a:t>
            </a:r>
            <a:endParaRPr lang="ru-RU" dirty="0"/>
          </a:p>
        </p:txBody>
      </p:sp>
      <p:pic>
        <p:nvPicPr>
          <p:cNvPr id="1026" name="Picture 2" descr="   Сейчас Вениамин даже не воспринимает прогулки меньше одного дня за настоящие путешествия Анастасия Прибутковская"/>
          <p:cNvPicPr>
            <a:picLocks noChangeAspect="1" noChangeArrowheads="1"/>
          </p:cNvPicPr>
          <p:nvPr/>
        </p:nvPicPr>
        <p:blipFill>
          <a:blip r:embed="rId5" cstate="email">
            <a:lum contrast="20000"/>
          </a:blip>
          <a:srcRect/>
          <a:stretch>
            <a:fillRect/>
          </a:stretch>
        </p:blipFill>
        <p:spPr bwMode="auto">
          <a:xfrm>
            <a:off x="3794076" y="1726442"/>
            <a:ext cx="3425590" cy="36507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825923" y="5494193"/>
            <a:ext cx="33118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Вениамин Сиротин –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мастер  деревообработки 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путешественник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063120" y="5427976"/>
            <a:ext cx="28660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Наталья  Владимировна 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Остафийчук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писательница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:\Users\Nataly\Desktop\Семёнов - столица золотой хохломы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lum contrast="20000"/>
          </a:blip>
          <a:srcRect/>
          <a:stretch>
            <a:fillRect/>
          </a:stretch>
        </p:blipFill>
        <p:spPr bwMode="auto">
          <a:xfrm>
            <a:off x="272955" y="791570"/>
            <a:ext cx="5540991" cy="50503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845" name="Picture 5" descr="G:\Серафим 2023\Лэпбуки о добродетелях.jpg"/>
          <p:cNvPicPr>
            <a:picLocks noChangeAspect="1" noChangeArrowheads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 bwMode="auto">
          <a:xfrm>
            <a:off x="5995917" y="1419367"/>
            <a:ext cx="6032310" cy="51725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690929" y="5932943"/>
            <a:ext cx="2867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творческие работы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654" y="324182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8</a:t>
            </a:r>
            <a:r>
              <a:rPr lang="ru-RU" b="1" dirty="0" smtClean="0">
                <a:solidFill>
                  <a:srgbClr val="00B050"/>
                </a:solidFill>
              </a:rPr>
              <a:t>-е </a:t>
            </a:r>
            <a:r>
              <a:rPr lang="ru-RU" b="1" dirty="0" smtClean="0">
                <a:solidFill>
                  <a:srgbClr val="00B050"/>
                </a:solidFill>
              </a:rPr>
              <a:t>направление: Под покровом  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                              Богородицы</a:t>
            </a:r>
            <a:endParaRPr lang="ru-RU" dirty="0"/>
          </a:p>
        </p:txBody>
      </p:sp>
      <p:pic>
        <p:nvPicPr>
          <p:cNvPr id="5" name="Содержимое 4" descr="клирос 2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4523758" y="1596789"/>
            <a:ext cx="4265401" cy="2920620"/>
          </a:xfrm>
        </p:spPr>
      </p:pic>
      <p:pic>
        <p:nvPicPr>
          <p:cNvPr id="6" name="Рисунок 5" descr="клирос 3.jpg"/>
          <p:cNvPicPr>
            <a:picLocks noChangeAspect="1"/>
          </p:cNvPicPr>
          <p:nvPr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8789159" y="218363"/>
            <a:ext cx="3234518" cy="3398293"/>
          </a:xfrm>
          <a:prstGeom prst="rect">
            <a:avLst/>
          </a:prstGeom>
        </p:spPr>
      </p:pic>
      <p:pic>
        <p:nvPicPr>
          <p:cNvPr id="7" name="Рисунок 6" descr="клирос.jpg"/>
          <p:cNvPicPr>
            <a:picLocks noChangeAspect="1"/>
          </p:cNvPicPr>
          <p:nvPr/>
        </p:nvPicPr>
        <p:blipFill>
          <a:blip r:embed="rId4" cstate="email">
            <a:lum contrast="20000"/>
          </a:blip>
          <a:srcRect/>
          <a:stretch>
            <a:fillRect/>
          </a:stretch>
        </p:blipFill>
        <p:spPr>
          <a:xfrm>
            <a:off x="8175009" y="3821372"/>
            <a:ext cx="3835021" cy="30366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 descr="клирос 4.jpg"/>
          <p:cNvPicPr>
            <a:picLocks noChangeAspect="1"/>
          </p:cNvPicPr>
          <p:nvPr/>
        </p:nvPicPr>
        <p:blipFill>
          <a:blip r:embed="rId5" cstate="email">
            <a:lum contrast="20000"/>
          </a:blip>
          <a:stretch>
            <a:fillRect/>
          </a:stretch>
        </p:blipFill>
        <p:spPr>
          <a:xfrm>
            <a:off x="163773" y="1269240"/>
            <a:ext cx="4280847" cy="343923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41445" y="4852748"/>
            <a:ext cx="69194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выходные и праздничные дни ребята несут послушание в храме.  У девочек это – клиросное пение,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 мальчиков  - алтарное послушание. Ребята внимательно слушают проповеди священников, получают их мудрые советы и благословение на предстоящую неделю.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итог.jpe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910687" y="327547"/>
            <a:ext cx="8120417" cy="629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5790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2828</TotalTime>
  <Words>883</Words>
  <Application>Microsoft Office PowerPoint</Application>
  <PresentationFormat>Произвольный</PresentationFormat>
  <Paragraphs>114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Волонтёрский проект «Свет души»</vt:lpstr>
      <vt:lpstr>Цель: Приобщение детей к доброделанию, формирование у них желания участвовать в волонтёрской работе. </vt:lpstr>
      <vt:lpstr>        Направления деятельности:</vt:lpstr>
      <vt:lpstr>1-е направление: Учимся быть волонтёрами</vt:lpstr>
      <vt:lpstr>2-ое направление: Уважение к старшим.</vt:lpstr>
      <vt:lpstr>Слайд 6</vt:lpstr>
      <vt:lpstr>Слайд 7</vt:lpstr>
      <vt:lpstr>Слайд 8</vt:lpstr>
      <vt:lpstr>3-е направление: Дарите радость людям</vt:lpstr>
      <vt:lpstr>  Интересно расскажем о своей Родине (сценки по легендам и видеофрагменты)</vt:lpstr>
      <vt:lpstr>После выступлений</vt:lpstr>
      <vt:lpstr>4-е направление: Сделай этот мир лучше</vt:lpstr>
      <vt:lpstr>Слайд 13</vt:lpstr>
      <vt:lpstr>5-е направление:   Мы за мир!</vt:lpstr>
      <vt:lpstr>Слайд 15</vt:lpstr>
      <vt:lpstr>Слайд 16</vt:lpstr>
      <vt:lpstr>6-е направление: Помоги братьям                                               нашим меньшим.</vt:lpstr>
      <vt:lpstr>Слайд 18</vt:lpstr>
      <vt:lpstr>Слайд 19</vt:lpstr>
      <vt:lpstr>7-е направление:  Берем пример… </vt:lpstr>
      <vt:lpstr>  С людей, чья жизнь стала примером    жертвенного служения людям и Богу</vt:lpstr>
      <vt:lpstr> С почётных граждан родного города</vt:lpstr>
      <vt:lpstr>Слайд 23</vt:lpstr>
      <vt:lpstr>Слайд 24</vt:lpstr>
      <vt:lpstr>8-е направление: Под покровом                                 Богородицы</vt:lpstr>
      <vt:lpstr>Слайд 26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Доброта, милосердие</dc:subject>
  <dc:creator>Vikusik46</dc:creator>
  <cp:keywords>Доброта;милосердие</cp:keywords>
  <cp:lastModifiedBy>Nataly</cp:lastModifiedBy>
  <cp:revision>121</cp:revision>
  <dcterms:created xsi:type="dcterms:W3CDTF">2016-08-19T10:06:37Z</dcterms:created>
  <dcterms:modified xsi:type="dcterms:W3CDTF">2024-09-27T20:43:06Z</dcterms:modified>
</cp:coreProperties>
</file>