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56" r:id="rId3"/>
    <p:sldId id="289" r:id="rId4"/>
    <p:sldId id="281" r:id="rId5"/>
    <p:sldId id="292" r:id="rId6"/>
    <p:sldId id="296" r:id="rId7"/>
    <p:sldId id="257" r:id="rId8"/>
    <p:sldId id="287" r:id="rId9"/>
    <p:sldId id="290" r:id="rId10"/>
    <p:sldId id="291" r:id="rId11"/>
    <p:sldId id="29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006600"/>
    <a:srgbClr val="00CC66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7677" autoAdjust="0"/>
    <p:restoredTop sz="88438" autoAdjust="0"/>
  </p:normalViewPr>
  <p:slideViewPr>
    <p:cSldViewPr snapToGrid="0">
      <p:cViewPr varScale="1">
        <p:scale>
          <a:sx n="74" d="100"/>
          <a:sy n="74" d="100"/>
        </p:scale>
        <p:origin x="96" y="149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1458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Полилиния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" name="Полилиния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" name="Полилиния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" name="Полилиния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" name="Полилиния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" name="Полилиния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" name="Полилиния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" name="Полилиния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" name="Полилиния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" name="Полилиния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" name="Полилиния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" name="Полилиния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" name="Полилиния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" name="Полилиния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" name="Полилиния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" name="Полилиния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" name="Полилиния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" name="Полилиния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" name="Полилиния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" name="Полилиния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" name="Полилиния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" name="Полилиния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" name="Полилиния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" name="Полилиния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" name="Полилиния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" name="Полилиния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" name="Полилиния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" name="Полилиния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" name="Полилиния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" name="Полилиния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5" name="Полилиния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6" name="Полилиния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7" name="Полилиния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8" name="Полилиния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9" name="Полилиния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40" name="Группа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Полилиния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" name="Полилиния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" name="Полилиния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" name="Полилиния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5" name="Полилиния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6" name="Полилиния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7" name="Полилиния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8" name="Полилиния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49" name="Полилиния 500"/>
          <p:cNvSpPr>
            <a:spLocks/>
          </p:cNvSpPr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pSp>
        <p:nvGrpSpPr>
          <p:cNvPr id="50" name="Группа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Полилиния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2" name="Полилиния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3" name="Полилиния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4" name="Полилиния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5" name="Полилиния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6" name="Полилиния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7" name="Полилиния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8" name="Полилиния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59" name="Полилиния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60" name="Полилиния 414"/>
          <p:cNvSpPr>
            <a:spLocks/>
          </p:cNvSpPr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pSp>
        <p:nvGrpSpPr>
          <p:cNvPr id="61" name="Группа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Полилиния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3" name="Полилиния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4" name="Полилиния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5" name="Полилиния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6" name="Полилиния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7" name="Полилиния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8" name="Полилиния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9" name="Полилиния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0" name="Полилиния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1" name="Полилиния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2" name="Полилиния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3" name="Полилиния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4" name="Полилиния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5" name="Полилиния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6" name="Полилиния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7" name="Полилиния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8" name="Полилиния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9" name="Полилиния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0" name="Полилиния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81" name="Группа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Полилиния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3" name="Полилиния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4" name="Полилиния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5" name="Полилиния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6" name="Полилиния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87" name="Группа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Полилиния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9" name="Полилиния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0" name="Полилиния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1" name="Полилиния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2" name="Полилиния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3" name="Полилиния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94" name="Группа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Полилиния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6" name="Полилиния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7" name="Полилиния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8" name="Полилиния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99" name="Группа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Полилиния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1" name="Полилиния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2" name="Полилиния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3" name="Полилиния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4" name="Полилиния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5" name="Полилиния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106" name="Группа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Полилиния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8" name="Полилиния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9" name="Полилиния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0" name="Полилиния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1" name="Полилиния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2" name="Полилиния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3" name="Полилиния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4" name="Полилиния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115" name="Полилиния 8"/>
          <p:cNvSpPr>
            <a:spLocks/>
          </p:cNvSpPr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16" name="Полилиния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17" name="Группа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Полилиния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9" name="Полилиния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0" name="Полилиния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1" name="Полилиния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2" name="Полилиния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3" name="Полилиния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4" name="Полилиния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5" name="Полилиния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6" name="Полилиния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7" name="Полилиния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8" name="Полилиния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9" name="Полилиния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0" name="Полилиния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1" name="Полилиния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2" name="Полилиния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3" name="Полилиния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4" name="Полилиния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5" name="Полилиния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6" name="Полилиния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7" name="Полилиния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8" name="Полилиния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9" name="Полилиния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0" name="Полилиния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1" name="Полилиния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2" name="Полилиния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3" name="Полилиния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4" name="Полилиния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5" name="Полилиния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146" name="Группа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Полилиния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8" name="Полилиния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9" name="Полилиния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0" name="Полилиния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1" name="Полилиния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2" name="Полилиния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3" name="Полилиния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4" name="Полилиния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5" name="Полилиния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6" name="Полилиния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7" name="Полилиния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8" name="Полилиния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9" name="Полилиния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0" name="Полилиния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1" name="Полилиния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2" name="Полилиния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3" name="Полилиния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4" name="Полилиния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5" name="Полилиния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6" name="Полилиния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7" name="Полилиния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8" name="Полилиния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9" name="Полилиния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0" name="Полилиния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171" name="Группа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Полилиния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3" name="Полилиния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4" name="Полилиния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5" name="Полилиния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6" name="Полилиния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7" name="Полилиния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8" name="Полилиния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9" name="Полилиния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92"/>
          <p:cNvSpPr>
            <a:spLocks/>
          </p:cNvSpPr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7" name="Полилиния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олилиния 51"/>
          <p:cNvSpPr>
            <a:spLocks/>
          </p:cNvSpPr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pSp>
        <p:nvGrpSpPr>
          <p:cNvPr id="9" name="Группа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Полилиния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" name="Полилиния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" name="Полилиния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" name="Полилиния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" name="Полилиния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" name="Полилиния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" name="Полилиния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" name="Полилиния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" name="Полилиния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" name="Полилиния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" name="Полилиния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" name="Полилиния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" name="Полилиния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" name="Полилиния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" name="Полилиния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" name="Полилиния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" name="Полилиния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" name="Полилиния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" name="Полилиния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" name="Полилиния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" name="Полилиния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" name="Полилиния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" name="Полилиния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" name="Полилиния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" name="Полилиния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5" name="Полилиния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6" name="Полилиния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7" name="Полилиния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8" name="Полилиния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9" name="Полилиния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0" name="Полилиния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1" name="Полилиния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" name="Полилиния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" name="Полилиния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" name="Полилиния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5" name="Полилиния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6" name="Полилиния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7" name="Полилиния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8" name="Полилиния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9" name="Полилиния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0" name="Полилиния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1" name="Полилиния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2" name="Полилиния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3" name="Полилиния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4" name="Полилиния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5" name="Полилиния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6" name="Полилиния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7" name="Полилиния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8" name="Полилиния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9" name="Полилиния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0" name="Полилиния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1" name="Полилиния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2" name="Полилиния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3" name="Полилиния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4" name="Полилиния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5" name="Полилиния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6" name="Полилиния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7" name="Полилиния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8" name="Полилиния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9" name="Полилиния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0" name="Полилиния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1" name="Полилиния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2" name="Полилиния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3" name="Полилиния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4" name="Полилиния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5" name="Полилиния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6" name="Полилиния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7" name="Полилиния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8" name="Полилиния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79" name="Полилиния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0" name="Полилиния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1" name="Полилиния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2" name="Полилиния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3" name="Полилиния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4" name="Полилиния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5" name="Полилиния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6" name="Полилиния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7" name="Полилиния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8" name="Полилиния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89" name="Полилиния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0" name="Полилиния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1" name="Полилиния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2" name="Полилиния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93" name="Группа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Полилиния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5" name="Полилиния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6" name="Полилиния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7" name="Полилиния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8" name="Полилиния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99" name="Полилиния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0" name="Полилиния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1" name="Полилиния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2" name="Полилиния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3" name="Полилиния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4" name="Полилиния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5" name="Полилиния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6" name="Полилиния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7" name="Полилиния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8" name="Полилиния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09" name="Полилиния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0" name="Полилиния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1" name="Полилиния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2" name="Полилиния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3" name="Полилиния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4" name="Полилиния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5" name="Полилиния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6" name="Полилиния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7" name="Полилиния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8" name="Полилиния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19" name="Полилиния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0" name="Полилиния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1" name="Полилиния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2" name="Полилиния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3" name="Полилиния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4" name="Полилиния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5" name="Полилиния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6" name="Полилиния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7" name="Полилиния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8" name="Полилиния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9" name="Полилиния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0" name="Полилиния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1" name="Полилиния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2" name="Полилиния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3" name="Полилиния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4" name="Полилиния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5" name="Полилиния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6" name="Полилиния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7" name="Полилиния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8" name="Полилиния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9" name="Полилиния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0" name="Полилиния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1" name="Полилиния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2" name="Полилиния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3" name="Полилиния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4" name="Полилиния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5" name="Полилиния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6" name="Полилиния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7" name="Полилиния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8" name="Полилиния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9" name="Полилиния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0" name="Полилиния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1" name="Полилиния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2" name="Полилиния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3" name="Полилиния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4" name="Полилиния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5" name="Полилиния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6" name="Полилиния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7" name="Полилиния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8" name="Полилиния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9" name="Полилиния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0" name="Полилиния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1" name="Полилиния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2" name="Полилиния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3" name="Полилиния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4" name="Полилиния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5" name="Полилиния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6" name="Полилиния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7" name="Полилиния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8" name="Полилиния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9" name="Полилиния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0" name="Полилиния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1" name="Полилиния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2" name="Полилиния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3" name="Полилиния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4" name="Полилиния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5" name="Полилиния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6" name="Полилиния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177" name="Группа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Полилиния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9" name="Полилиния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0" name="Полилиния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1" name="Полилиния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2" name="Полилиния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3" name="Полилиния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4" name="Полилиния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5" name="Полилиния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6" name="Полилиния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7" name="Полилиния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8" name="Полилиния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9" name="Полилиния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0" name="Полилиния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1" name="Полилиния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2" name="Полилиния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3" name="Полилиния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4" name="Полилиния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5" name="Полилиния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6" name="Полилиния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7" name="Полилиния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8" name="Полилиния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99" name="Полилиния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0" name="Полилиния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1" name="Полилиния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2" name="Полилиния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3" name="Полилиния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4" name="Полилиния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5" name="Полилиния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6" name="Полилиния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7" name="Полилиния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8" name="Полилиния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09" name="Полилиния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0" name="Полилиния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1" name="Полилиния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2" name="Полилиния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3" name="Полилиния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4" name="Полилиния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5" name="Полилиния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6" name="Полилиния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7" name="Полилиния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8" name="Полилиния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9" name="Полилиния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0" name="Полилиния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1" name="Полилиния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2" name="Полилиния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3" name="Полилиния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4" name="Полилиния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5" name="Полилиния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6" name="Полилиния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7" name="Полилиния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8" name="Полилиния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9" name="Полилиния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0" name="Полилиния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1" name="Полилиния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2" name="Полилиния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3" name="Полилиния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4" name="Полилиния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5" name="Полилиния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6" name="Полилиния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7" name="Полилиния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8" name="Полилиния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9" name="Полилиния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0" name="Полилиния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1" name="Полилиния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2" name="Полилиния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3" name="Полилиния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4" name="Полилиния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5" name="Полилиния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6" name="Полилиния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7" name="Полилиния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8" name="Полилиния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9" name="Полилиния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0" name="Полилиния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1" name="Полилиния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2" name="Полилиния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3" name="Полилиния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4" name="Полилиния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5" name="Полилиния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6" name="Полилиния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7" name="Полилиния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8" name="Полилиния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9" name="Полилиния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260" name="Группа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Полилиния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2" name="Полилиния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3" name="Полилиния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4" name="Полилиния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5" name="Полилиния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6" name="Полилиния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7" name="Полилиния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8" name="Полилиния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69" name="Полилиния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0" name="Полилиния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1" name="Полилиния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2" name="Полилиния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3" name="Полилиния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>
                <a:solidFill>
                  <a:schemeClr val="accent6"/>
                </a:solidFill>
              </a:endParaRPr>
            </a:p>
          </p:txBody>
        </p:sp>
        <p:sp>
          <p:nvSpPr>
            <p:cNvPr id="274" name="Полилиния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5" name="Полилиния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6" name="Полилиния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7" name="Полилиния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>
                <a:solidFill>
                  <a:schemeClr val="accent6"/>
                </a:solidFill>
              </a:endParaRPr>
            </a:p>
          </p:txBody>
        </p:sp>
        <p:sp>
          <p:nvSpPr>
            <p:cNvPr id="278" name="Полилиния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79" name="Полилиния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0" name="Полилиния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1" name="Полилиния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2" name="Полилиния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3" name="Полилиния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4" name="Полилиния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Полилиния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Полилиния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7" name="Полилиния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8" name="Полилиния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289" name="Группа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Полилиния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1" name="Овал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2" name="Полилиния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3" name="Полилиния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4" name="Полилиния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5" name="Полилиния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6" name="Полилиния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7" name="Полилиния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8" name="Полилиния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9" name="Полилиния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0" name="Полилиния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1" name="Полилиния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2" name="Полилиния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3" name="Полилиния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4" name="Полилиния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5" name="Полилиния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6" name="Полилиния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7" name="Полилиния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8" name="Полилиния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9" name="Полилиния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310" name="Полилиния 52"/>
          <p:cNvSpPr>
            <a:spLocks/>
          </p:cNvSpPr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pSp>
        <p:nvGrpSpPr>
          <p:cNvPr id="311" name="Группа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Полилиния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3" name="Полилиния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4" name="Полилиния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5" name="Полилиния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6" name="Полилиния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7" name="Полилиния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8" name="Полилиния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9" name="Полилиния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0" name="Полилиния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1" name="Полилиния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2" name="Полилиния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3" name="Полилиния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4" name="Полилиния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5" name="Полилиния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6" name="Полилиния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7" name="Полилиния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8" name="Полилиния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9" name="Полилиния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0" name="Полилиния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1" name="Полилиния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2" name="Полилиния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3" name="Полилиния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4" name="Полилиния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5" name="Полилиния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6" name="Полилиния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7" name="Полилиния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8" name="Полилиния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9" name="Полилиния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0" name="Полилиния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1" name="Полилиния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2" name="Полилиния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3" name="Полилиния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4" name="Полилиния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5" name="Полилиния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6" name="Полилиния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47" name="Полилиния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348" name="Группа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Группа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Полилиния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6" name="Полилиния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7" name="Полилиния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8" name="Полилиния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9" name="Полилиния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0" name="Полилиния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1" name="Полилиния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2" name="Полилиния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3" name="Полилиния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4" name="Полилиния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5" name="Полилиния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6" name="Полилиния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7" name="Полилиния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8" name="Полилиния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89" name="Полилиния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0" name="Полилиния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1" name="Полилиния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2" name="Полилиния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3" name="Полилиния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4" name="Полилиния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5" name="Полилиния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6" name="Полилиния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7" name="Полилиния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8" name="Полилиния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99" name="Полилиния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0" name="Полилиния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1" name="Полилиния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2" name="Полилиния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3" name="Полилиния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4" name="Полилиния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5" name="Полилиния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6" name="Полилиния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7" name="Полилиния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8" name="Полилиния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09" name="Полилиния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0" name="Полилиния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1" name="Полилиния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2" name="Полилиния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3" name="Полилиния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4" name="Полилиния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5" name="Полилиния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6" name="Полилиния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7" name="Полилиния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8" name="Полилиния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19" name="Полилиния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0" name="Полилиния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421" name="Полилиния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50" name="Группа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Полилиния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7" name="Полилиния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8" name="Полилиния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9" name="Полилиния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0" name="Полилиния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1" name="Полилиния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2" name="Полилиния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3" name="Полилиния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74" name="Полилиния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51" name="Группа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Полилиния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0" name="Полилиния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1" name="Полилиния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2" name="Полилиния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3" name="Полилиния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4" name="Полилиния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65" name="Полилиния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  <p:grpSp>
          <p:nvGrpSpPr>
            <p:cNvPr id="352" name="Группа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Полилиния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4" name="Полилиния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5" name="Полилиния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6" name="Полилиния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7" name="Полилиния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  <p:sp>
            <p:nvSpPr>
              <p:cNvPr id="358" name="Полилиния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dirty="0"/>
              </a:p>
            </p:txBody>
          </p:sp>
        </p:grpSp>
      </p:grpSp>
      <p:grpSp>
        <p:nvGrpSpPr>
          <p:cNvPr id="422" name="Группа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Полилиния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4" name="Полилиния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5" name="Полилиния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6" name="Полилиния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7" name="Полилиния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8" name="Полилиния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9" name="Полилиния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0" name="Полилиния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431" name="Группа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Полилиния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3" name="Полилиния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4" name="Полилиния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5" name="Полилиния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6" name="Полилиния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7" name="Полилиния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8" name="Полилиния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39" name="Полилиния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440" name="Группа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Полилиния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2" name="Полилиния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3" name="Полилиния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4" name="Полилиния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5" name="Полилиния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6" name="Полилиния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7" name="Полилиния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48" name="Полилиния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8" name="Полилиния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9" name="Полилиния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grpSp>
        <p:nvGrpSpPr>
          <p:cNvPr id="10" name="Группа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Полилиния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2" name="Полилиния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3" name="Полилиния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4" name="Полилиния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5" name="Полилиния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6" name="Полилиния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7" name="Полилиния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18" name="Полилиния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Полилиния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1" name="Полилиния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2" name="Полилиния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3" name="Полилиния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4" name="Полилиния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5" name="Полилиния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26" name="Группа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Полилиния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8" name="Полилиния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29" name="Полилиния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0" name="Полилиния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1" name="Полилиния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2" name="Полилиния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3" name="Полилиния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34" name="Группа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Полилиния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6" name="Полилиния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7" name="Полилиния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8" name="Полилиния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39" name="Полилиния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0" name="Полилиния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1" name="Полилиния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2" name="Полилиния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43" name="Группа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Полилиния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5" name="Полилиния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6" name="Полилиния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7" name="Полилиния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8" name="Полилиния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49" name="Полилиния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0" name="Полилиния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1" name="Полилиния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52" name="Группа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Полилиния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4" name="Полилиния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5" name="Полилиния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6" name="Полилиния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7" name="Полилиния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8" name="Полилиния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59" name="Полилиния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0" name="Полилиния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grpSp>
        <p:nvGrpSpPr>
          <p:cNvPr id="61" name="Группа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Полилиния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3" name="Полилиния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4" name="Полилиния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5" name="Полилиния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6" name="Полилиния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7" name="Полилиния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8" name="Полилиния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  <p:sp>
          <p:nvSpPr>
            <p:cNvPr id="69" name="Полилиния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 dirty="0"/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ru-RU" smtClean="0"/>
              <a:pPr/>
              <a:t>15.11.2022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none" baseline="0">
                <a:solidFill>
                  <a:schemeClr val="tx1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936">
          <p15:clr>
            <a:srgbClr val="F26B43"/>
          </p15:clr>
        </p15:guide>
        <p15:guide id="3" pos="3840">
          <p15:clr>
            <a:srgbClr val="F26B43"/>
          </p15:clr>
        </p15:guide>
        <p15:guide id="4" orient="horz" pos="3552">
          <p15:clr>
            <a:srgbClr val="F26B43"/>
          </p15:clr>
        </p15:guide>
        <p15:guide id="5" pos="6720">
          <p15:clr>
            <a:srgbClr val="F26B43"/>
          </p15:clr>
        </p15:guide>
        <p15:guide id="6" pos="9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 txBox="1">
            <a:spLocks noGrp="1"/>
          </p:cNvSpPr>
          <p:nvPr>
            <p:ph type="subTitle" idx="1"/>
          </p:nvPr>
        </p:nvSpPr>
        <p:spPr>
          <a:xfrm>
            <a:off x="1365884" y="220689"/>
            <a:ext cx="9627235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800" dirty="0" smtClean="0">
                <a:solidFill>
                  <a:schemeClr val="bg2">
                    <a:lumMod val="90000"/>
                  </a:schemeClr>
                </a:solidFill>
              </a:rPr>
              <a:t>Муниципальное </a:t>
            </a:r>
            <a:r>
              <a:rPr lang="ru-RU" sz="1800" dirty="0">
                <a:solidFill>
                  <a:schemeClr val="bg2">
                    <a:lumMod val="90000"/>
                  </a:schemeClr>
                </a:solidFill>
              </a:rPr>
              <a:t>Бюджетное Общеобразовательное Учреждение</a:t>
            </a:r>
            <a:endParaRPr lang="ru-RU" sz="1800" dirty="0" smtClean="0">
              <a:solidFill>
                <a:schemeClr val="bg2">
                  <a:lumMod val="90000"/>
                </a:schemeClr>
              </a:solidFill>
            </a:endParaRPr>
          </a:p>
          <a:p>
            <a:pPr algn="ctr"/>
            <a:r>
              <a:rPr lang="ru-RU" sz="1800" dirty="0" smtClean="0">
                <a:solidFill>
                  <a:schemeClr val="bg2">
                    <a:lumMod val="90000"/>
                  </a:schemeClr>
                </a:solidFill>
              </a:rPr>
              <a:t>Средняя Общеобразовательная </a:t>
            </a:r>
            <a:r>
              <a:rPr lang="ru-RU" sz="1800" dirty="0">
                <a:solidFill>
                  <a:schemeClr val="bg2">
                    <a:lumMod val="90000"/>
                  </a:schemeClr>
                </a:solidFill>
              </a:rPr>
              <a:t>Ш</a:t>
            </a:r>
            <a:r>
              <a:rPr lang="ru-RU" sz="1800" dirty="0" smtClean="0">
                <a:solidFill>
                  <a:schemeClr val="bg2">
                    <a:lumMod val="90000"/>
                  </a:schemeClr>
                </a:solidFill>
              </a:rPr>
              <a:t>кола № 3</a:t>
            </a:r>
          </a:p>
          <a:p>
            <a:pPr algn="ctr"/>
            <a:r>
              <a:rPr lang="ru-RU" sz="1800" dirty="0" smtClean="0">
                <a:solidFill>
                  <a:schemeClr val="bg2">
                    <a:lumMod val="90000"/>
                  </a:schemeClr>
                </a:solidFill>
              </a:rPr>
              <a:t>п. Чернышевский Мирнинского р-на РС(Я)</a:t>
            </a:r>
          </a:p>
        </p:txBody>
      </p:sp>
      <p:sp>
        <p:nvSpPr>
          <p:cNvPr id="6" name="Заголовок 5"/>
          <p:cNvSpPr txBox="1">
            <a:spLocks noGrp="1"/>
          </p:cNvSpPr>
          <p:nvPr>
            <p:ph type="ctrTitle"/>
          </p:nvPr>
        </p:nvSpPr>
        <p:spPr>
          <a:xfrm>
            <a:off x="3027588" y="1788848"/>
            <a:ext cx="8148321" cy="1200329"/>
          </a:xfrm>
          <a:prstGeom prst="rect">
            <a:avLst/>
          </a:prstGeom>
          <a:solidFill>
            <a:srgbClr val="92D050"/>
          </a:solidFill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006600"/>
                </a:solidFill>
              </a:rPr>
              <a:t>Экология начинается с семьи или семейный экотуризм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1120" y="3724685"/>
            <a:ext cx="4571999" cy="369332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r"/>
            <a:r>
              <a:rPr lang="ru-RU" dirty="0" smtClean="0">
                <a:solidFill>
                  <a:prstClr val="black"/>
                </a:solidFill>
              </a:rPr>
              <a:t>Учитель НШ Анохина Юлия </a:t>
            </a:r>
            <a:r>
              <a:rPr lang="ru-RU" dirty="0">
                <a:solidFill>
                  <a:prstClr val="black"/>
                </a:solidFill>
              </a:rPr>
              <a:t>Л</a:t>
            </a:r>
            <a:r>
              <a:rPr lang="ru-RU" dirty="0" smtClean="0">
                <a:solidFill>
                  <a:prstClr val="black"/>
                </a:solidFill>
              </a:rPr>
              <a:t>еонидовна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93801" y="4094017"/>
            <a:ext cx="48436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Работа представлена на материалах фотоотчетов </a:t>
            </a:r>
          </a:p>
          <a:p>
            <a:r>
              <a:rPr lang="ru-RU" sz="1600" dirty="0" smtClean="0"/>
              <a:t>семьи </a:t>
            </a:r>
            <a:r>
              <a:rPr lang="ru-RU" sz="1600" dirty="0" err="1" smtClean="0"/>
              <a:t>Марышевых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66640" y="187930"/>
            <a:ext cx="73253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                  Я живу в поселке Чернышевский в Якутии</a:t>
            </a:r>
            <a:r>
              <a:rPr lang="ru-RU" sz="2400" b="1" dirty="0" smtClean="0"/>
              <a:t>. </a:t>
            </a:r>
          </a:p>
          <a:p>
            <a:r>
              <a:rPr lang="ru-RU" sz="2000" b="1" dirty="0" smtClean="0"/>
              <a:t>У нас кругом тайга и вечная мерзлота. Зимой очень холодно, а летом жарко. Здесь живет</a:t>
            </a:r>
            <a:r>
              <a:rPr lang="ru-RU" sz="2000" b="1" dirty="0"/>
              <a:t> </a:t>
            </a:r>
            <a:r>
              <a:rPr lang="ru-RU" sz="2000" b="1" dirty="0" smtClean="0"/>
              <a:t>вся моя семья:</a:t>
            </a:r>
            <a:endParaRPr lang="ru-RU" sz="2400" b="1" dirty="0" smtClean="0"/>
          </a:p>
          <a:p>
            <a:r>
              <a:rPr lang="ru-RU" sz="2000" b="1" dirty="0" smtClean="0"/>
              <a:t>Мама – Наталья Александровна, врач -психиатр</a:t>
            </a:r>
          </a:p>
          <a:p>
            <a:r>
              <a:rPr lang="ru-RU" sz="2000" b="1" dirty="0" smtClean="0"/>
              <a:t>Папа –  Виктор Владимирович, санитар</a:t>
            </a:r>
          </a:p>
          <a:p>
            <a:r>
              <a:rPr lang="ru-RU" sz="2000" b="1" dirty="0" smtClean="0"/>
              <a:t>Бабушка – Ирина </a:t>
            </a:r>
            <a:r>
              <a:rPr lang="ru-RU" sz="2000" b="1" dirty="0" err="1" smtClean="0"/>
              <a:t>Макаровна</a:t>
            </a:r>
            <a:r>
              <a:rPr lang="ru-RU" sz="2000" b="1" dirty="0" smtClean="0"/>
              <a:t>, пенсионерка</a:t>
            </a:r>
          </a:p>
          <a:p>
            <a:r>
              <a:rPr lang="ru-RU" sz="2000" b="1" dirty="0" smtClean="0"/>
              <a:t>Брат – Евгений Анатольевич, студент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Я – </a:t>
            </a:r>
            <a:r>
              <a:rPr lang="ru-RU" sz="2000" b="1" dirty="0" err="1" smtClean="0"/>
              <a:t>Марышева</a:t>
            </a:r>
            <a:r>
              <a:rPr lang="ru-RU" sz="2000" b="1" dirty="0" smtClean="0"/>
              <a:t> Милана, ученица 1Б класса.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               Наша семья очень дружная, крепкая и веселая.  Нам нравится проводить свободное время всей семьей и с пользой для здоровья. Мы любим путешествовать по разным районам наше Республики. Так мы учимся у природы и стараемся ее беречь. Наша природа такая прекрасная и хрупкая! И относиться к природным богатствам нужно очень разумно. 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                «У природы нет плохой погоды». Каждое время года по-своему прекрасно. В нашей семье сложились добрые традиции охраны природы и проведения  свободного времени на природе.</a:t>
            </a:r>
            <a:endParaRPr lang="ru-RU" sz="2400" b="1" dirty="0"/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9883" b="8000"/>
          <a:stretch/>
        </p:blipFill>
        <p:spPr>
          <a:xfrm>
            <a:off x="355816" y="1657519"/>
            <a:ext cx="4256205" cy="4755574"/>
          </a:xfrm>
          <a:prstGeom prst="rect">
            <a:avLst/>
          </a:prstGeom>
          <a:ln>
            <a:solidFill>
              <a:srgbClr val="D60093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0" y="1097280"/>
            <a:ext cx="4715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Папа, мама, я – наша дружная семья!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60271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4391" y="204341"/>
            <a:ext cx="11277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Летом мы чаще всего уезжаем к бабушке в гости в г. Якутск. С ней мы отправляемся на </a:t>
            </a:r>
            <a:r>
              <a:rPr lang="ru-RU" sz="2000" b="1" dirty="0" err="1" smtClean="0"/>
              <a:t>Табагинский</a:t>
            </a:r>
            <a:r>
              <a:rPr lang="ru-RU" sz="2000" b="1" dirty="0" smtClean="0"/>
              <a:t> мыс</a:t>
            </a:r>
            <a:r>
              <a:rPr lang="ru-RU" sz="2000" b="1" dirty="0"/>
              <a:t> </a:t>
            </a:r>
            <a:r>
              <a:rPr lang="ru-RU" sz="2000" b="1" dirty="0" smtClean="0"/>
              <a:t>в «</a:t>
            </a:r>
            <a:r>
              <a:rPr lang="ru-RU" sz="2000" b="1" dirty="0" err="1" smtClean="0"/>
              <a:t>Норвей</a:t>
            </a:r>
            <a:r>
              <a:rPr lang="ru-RU" sz="2000" b="1" dirty="0" smtClean="0"/>
              <a:t> парк»: там есть </a:t>
            </a:r>
            <a:r>
              <a:rPr lang="ru-RU" sz="2000" b="1" dirty="0" err="1" smtClean="0"/>
              <a:t>канатка</a:t>
            </a:r>
            <a:r>
              <a:rPr lang="ru-RU" sz="2000" b="1" dirty="0" smtClean="0"/>
              <a:t>, различные препятствия, силовые упражнения.</a:t>
            </a:r>
            <a:r>
              <a:rPr lang="ru-RU" sz="2000" b="1" dirty="0"/>
              <a:t> </a:t>
            </a:r>
            <a:r>
              <a:rPr lang="ru-RU" sz="2000" b="1" dirty="0" smtClean="0"/>
              <a:t>Для детей построена желтая трасса, для взрослых – красная. Она намного сложнее. Там очень весело!</a:t>
            </a:r>
          </a:p>
        </p:txBody>
      </p:sp>
      <p:pic>
        <p:nvPicPr>
          <p:cNvPr id="4" name="Рисунок 3" descr="C:\Users\fedor\Desktop\WhatsApp Image 2022-11-07 at 12.43.00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3324" y="1527780"/>
            <a:ext cx="2571368" cy="25771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6" name="Рисунок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54" y="1647980"/>
            <a:ext cx="2855422" cy="252022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 descr="C:\Users\fedor\Desktop\WhatsApp Image 2022-11-07 at 12.41.54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6426" y="1527780"/>
            <a:ext cx="2735485" cy="255284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8" name="Рисунок 7" descr="C:\Users\fedor\Desktop\WhatsApp Image 2022-11-07 at 12.42.14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8646" y="4526528"/>
            <a:ext cx="3479988" cy="21474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9" name="Рисунок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1689" y="4526528"/>
            <a:ext cx="2921000" cy="219075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0" name="Рисунок 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4168" y="4288403"/>
            <a:ext cx="2460588" cy="242887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772073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513" y="820399"/>
            <a:ext cx="3246120" cy="258546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918930" y="0"/>
            <a:ext cx="10810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Иногда </a:t>
            </a:r>
            <a:r>
              <a:rPr lang="ru-RU" sz="2000" b="1" dirty="0"/>
              <a:t>мы просто гуляем </a:t>
            </a:r>
            <a:r>
              <a:rPr lang="ru-RU" sz="2000" b="1" dirty="0" smtClean="0"/>
              <a:t>в </a:t>
            </a:r>
            <a:r>
              <a:rPr lang="ru-RU" sz="2000" b="1" dirty="0"/>
              <a:t>парке г. Якутска, </a:t>
            </a:r>
            <a:r>
              <a:rPr lang="ru-RU" sz="2000" b="1" dirty="0" smtClean="0"/>
              <a:t>катаемся </a:t>
            </a:r>
            <a:r>
              <a:rPr lang="ru-RU" sz="2000" b="1" dirty="0"/>
              <a:t>на </a:t>
            </a:r>
            <a:r>
              <a:rPr lang="ru-RU" sz="2000" b="1" dirty="0" smtClean="0"/>
              <a:t>велосипедах и самокатах, дышим свежим воздухом.</a:t>
            </a:r>
            <a:endParaRPr lang="ru-RU" sz="2000" b="1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167"/>
          <a:stretch/>
        </p:blipFill>
        <p:spPr>
          <a:xfrm>
            <a:off x="4535599" y="450308"/>
            <a:ext cx="3154665" cy="346621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184" y="4018540"/>
            <a:ext cx="2931795" cy="258546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/>
          <p:nvPr/>
        </p:nvPicPr>
        <p:blipFill>
          <a:blip r:embed="rId5"/>
          <a:stretch>
            <a:fillRect/>
          </a:stretch>
        </p:blipFill>
        <p:spPr>
          <a:xfrm>
            <a:off x="733788" y="3518372"/>
            <a:ext cx="3296845" cy="308562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7922306" y="1558855"/>
            <a:ext cx="426969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еще мы посетили озеро </a:t>
            </a:r>
            <a:r>
              <a:rPr lang="ru-RU" sz="2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Булус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что в </a:t>
            </a:r>
            <a:r>
              <a:rPr lang="ru-RU" sz="20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Намском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улусе. 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уникальная местность, там даже в самую жару лежит снег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Представляете, вы стоите в шортах и купальнике посреди огромного ледника? В 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мае-июне снега и льда еще много. И есть несколько источников с ледяной чистейшей водой. Когда ее пьешь, то ломит 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зубы от холода. 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зимой здесь есть горячие источники. Т</a:t>
            </a:r>
            <a:r>
              <a:rPr lang="ru-RU" sz="2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акая вот загадка природы! 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Почему же в жару лед не тает? А это не просто снег, а озеро, которое не успевает летом растаять. Зато зимой оно не успевает замерзнуть. 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86389" y="450308"/>
            <a:ext cx="2837815" cy="1108547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240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664" y="0"/>
            <a:ext cx="11620136" cy="1564639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ru-RU" sz="2000" b="1" dirty="0" smtClean="0"/>
              <a:t>Осенью </a:t>
            </a:r>
            <a:r>
              <a:rPr lang="ru-RU" sz="2000" b="1" dirty="0"/>
              <a:t>у нас много дел: убираем урожай на своей даче, прогуливаемся в парке, собираем гербарий из красивых листьев,  </a:t>
            </a:r>
            <a:r>
              <a:rPr lang="ru-RU" sz="2000" b="1" dirty="0" smtClean="0"/>
              <a:t>делаем и развешиваем кормушки, подкармливаем </a:t>
            </a:r>
            <a:r>
              <a:rPr lang="ru-RU" sz="2000" b="1" dirty="0"/>
              <a:t>белочек и синичек</a:t>
            </a:r>
            <a:r>
              <a:rPr lang="ru-RU" sz="2000" b="1" dirty="0" smtClean="0"/>
              <a:t>. А еще мы с папой делаем разные поделки из природного и</a:t>
            </a:r>
            <a:r>
              <a:rPr lang="ru-RU" sz="2000" b="1" dirty="0"/>
              <a:t> </a:t>
            </a:r>
            <a:r>
              <a:rPr lang="ru-RU" sz="2000" b="1" dirty="0" smtClean="0"/>
              <a:t>бросового материала – учимся у природы экономно использовать ее богатства.</a:t>
            </a:r>
            <a:endParaRPr lang="ru-RU" sz="2800" b="1" i="0" dirty="0">
              <a:solidFill>
                <a:schemeClr val="tx1"/>
              </a:solidFill>
              <a:latin typeface="Cambria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6871" y="4153207"/>
            <a:ext cx="2332990" cy="2448400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80"/>
          <a:stretch/>
        </p:blipFill>
        <p:spPr bwMode="auto">
          <a:xfrm>
            <a:off x="6146210" y="1372882"/>
            <a:ext cx="2900045" cy="2851468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8" y="1398383"/>
            <a:ext cx="2699656" cy="347122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6871" y="1398383"/>
            <a:ext cx="2605859" cy="258064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46210" y="4489792"/>
            <a:ext cx="2718314" cy="2214880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533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4"/>
          <p:cNvSpPr/>
          <p:nvPr/>
        </p:nvSpPr>
        <p:spPr>
          <a:xfrm>
            <a:off x="7071360" y="3413760"/>
            <a:ext cx="1097280" cy="97536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5560" tIns="35560" rIns="35560" bIns="3556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800" kern="12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864" y="124443"/>
            <a:ext cx="12192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Зимой мы выезжаем на горнолыжную базу г. Мирный. </a:t>
            </a:r>
            <a:r>
              <a:rPr lang="ru-RU" sz="2000" b="1" dirty="0"/>
              <a:t> </a:t>
            </a:r>
            <a:r>
              <a:rPr lang="ru-RU" sz="2000" b="1" dirty="0" smtClean="0"/>
              <a:t>Она находится в 100 км от  нашего поселка. Там есть разные трассы – для детей и взрослых. Здесь мы катаемся на лыжах и санках, </a:t>
            </a:r>
          </a:p>
          <a:p>
            <a:r>
              <a:rPr lang="ru-RU" sz="2000" b="1" dirty="0" smtClean="0"/>
              <a:t>а я люблю кататься с горы на «ватрушке». Мы уезжаем на целый день. В конце дня пьем очень вкусный травяной чай и едим шашлыки.</a:t>
            </a:r>
          </a:p>
          <a:p>
            <a:endParaRPr lang="ru-RU" sz="2000" b="1" dirty="0" smtClean="0"/>
          </a:p>
          <a:p>
            <a:endParaRPr lang="ru-RU" sz="2000" b="1" dirty="0"/>
          </a:p>
          <a:p>
            <a:endParaRPr lang="ru-RU" sz="2000" b="1" dirty="0" smtClean="0"/>
          </a:p>
          <a:p>
            <a:endParaRPr lang="ru-RU" sz="2000" b="1" dirty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/>
          </a:p>
          <a:p>
            <a:endParaRPr lang="ru-RU" sz="2000" b="1" dirty="0" smtClean="0"/>
          </a:p>
          <a:p>
            <a:endParaRPr lang="ru-RU" sz="2000" b="1" dirty="0"/>
          </a:p>
          <a:p>
            <a:endParaRPr lang="ru-RU" sz="2000" b="1" dirty="0" smtClean="0"/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5739"/>
          <a:stretch/>
        </p:blipFill>
        <p:spPr>
          <a:xfrm>
            <a:off x="1116132" y="1556093"/>
            <a:ext cx="3048000" cy="2859488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/>
          <p:cNvPicPr/>
          <p:nvPr/>
        </p:nvPicPr>
        <p:blipFill>
          <a:blip r:embed="rId3"/>
          <a:stretch>
            <a:fillRect/>
          </a:stretch>
        </p:blipFill>
        <p:spPr>
          <a:xfrm>
            <a:off x="4783343" y="1388497"/>
            <a:ext cx="2920362" cy="283432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243"/>
          <a:stretch/>
        </p:blipFill>
        <p:spPr bwMode="auto">
          <a:xfrm>
            <a:off x="8322916" y="1212206"/>
            <a:ext cx="2849431" cy="2945140"/>
          </a:xfrm>
          <a:prstGeom prst="rect">
            <a:avLst/>
          </a:prstGeom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9926"/>
          <a:stretch/>
        </p:blipFill>
        <p:spPr>
          <a:xfrm>
            <a:off x="5004993" y="4415581"/>
            <a:ext cx="3163647" cy="231860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9" name="Рисунок 8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4779" y="4504866"/>
            <a:ext cx="2925721" cy="2132079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825769" y="4525648"/>
            <a:ext cx="6096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папой и мамой ходим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бассейн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раза в неделю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говорит, что это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нашего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физического и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психического здоровья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1009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Традиционно весной мы выезжаем в </a:t>
            </a:r>
            <a:r>
              <a:rPr lang="ru-RU" sz="2000" b="1" dirty="0" err="1" smtClean="0"/>
              <a:t>экопарк</a:t>
            </a:r>
            <a:r>
              <a:rPr lang="ru-RU" sz="2000" b="1" dirty="0" smtClean="0"/>
              <a:t> «</a:t>
            </a:r>
            <a:r>
              <a:rPr lang="ru-RU" sz="2000" b="1" dirty="0"/>
              <a:t>Живые алмазы Якутии</a:t>
            </a:r>
            <a:r>
              <a:rPr lang="ru-RU" sz="2000" b="1" dirty="0" smtClean="0"/>
              <a:t>» в </a:t>
            </a:r>
            <a:r>
              <a:rPr lang="ru-RU" sz="2000" b="1" dirty="0"/>
              <a:t>г. </a:t>
            </a:r>
            <a:r>
              <a:rPr lang="ru-RU" sz="2000" b="1" dirty="0" smtClean="0"/>
              <a:t>Мирный. Это около 100 км от нашего поселка. С собой мы берем яблоки, капусту, морковь, замороженные ягоды. Там живут замечательные животные: медведь, лоси, олени, яки, якутские лошадки. И много разных птиц живут в вольерах.</a:t>
            </a:r>
            <a:r>
              <a:rPr lang="ru-RU" sz="2000" b="1" dirty="0"/>
              <a:t> </a:t>
            </a:r>
            <a:r>
              <a:rPr lang="ru-RU" sz="2000" b="1" dirty="0" smtClean="0"/>
              <a:t>Все животные с удовольствием </a:t>
            </a:r>
          </a:p>
          <a:p>
            <a:r>
              <a:rPr lang="ru-RU" sz="2000" b="1" dirty="0" smtClean="0"/>
              <a:t>угощаются нашими гостинцами. А в конце дня работник парка </a:t>
            </a:r>
          </a:p>
          <a:p>
            <a:r>
              <a:rPr lang="ru-RU" sz="2000" b="1" dirty="0" smtClean="0"/>
              <a:t>катает всех детей на упряжке оленей. Здорово!</a:t>
            </a:r>
            <a:endParaRPr lang="ru-RU" sz="2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897" y="2131711"/>
            <a:ext cx="2986394" cy="3409117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4180" y="969496"/>
            <a:ext cx="3468884" cy="573355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5599" y="2021431"/>
            <a:ext cx="3320546" cy="3629675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14241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1773" y="166601"/>
            <a:ext cx="3204600" cy="338328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0245" y="166601"/>
            <a:ext cx="3413760" cy="267208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3333" y="3149139"/>
            <a:ext cx="2994187" cy="3465021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036" y="3843020"/>
            <a:ext cx="4531360" cy="285496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1556" y="3926840"/>
            <a:ext cx="3555241" cy="268732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0773" y="158606"/>
            <a:ext cx="3230880" cy="3399270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98623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8297" y="122290"/>
            <a:ext cx="3738318" cy="354468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85" y="122290"/>
            <a:ext cx="3857625" cy="377952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8387" y="4023360"/>
            <a:ext cx="7069773" cy="265176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Рисунок 5" descr="C:\Users\Home\Desktop\личные фото\Живые алмазы Якутии\20170328_130922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40806" y="61145"/>
            <a:ext cx="3307354" cy="3666976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8749" y="4121172"/>
            <a:ext cx="44011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экопарка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рассказывает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 о правилах кормления и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содержания животных, об их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повадках. Это очень интересно!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узнала много нового и научилась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общаться с дикими животными.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50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3000" y="2825634"/>
            <a:ext cx="67553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3333FF"/>
                </a:solidFill>
              </a:rPr>
              <a:t>СПАСИБО ЗА ВНИМАНИЕ!</a:t>
            </a:r>
            <a:endParaRPr lang="ru-RU" sz="4400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95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2895270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Back_to_School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D64CD94-A904-4C61-980C-7A548526CB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TS102895270</Template>
  <TotalTime>0</TotalTime>
  <Words>641</Words>
  <Application>Microsoft Office PowerPoint</Application>
  <PresentationFormat>Широкоэкранный</PresentationFormat>
  <Paragraphs>46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Cambria</vt:lpstr>
      <vt:lpstr>Times New Roman</vt:lpstr>
      <vt:lpstr>TS102895270</vt:lpstr>
      <vt:lpstr>Экология начинается с семьи или семейный экотуризм</vt:lpstr>
      <vt:lpstr>Презентация PowerPoint</vt:lpstr>
      <vt:lpstr>Презентация PowerPoint</vt:lpstr>
      <vt:lpstr>Презентация PowerPoint</vt:lpstr>
      <vt:lpstr>Осенью у нас много дел: убираем урожай на своей даче, прогуливаемся в парке, собираем гербарий из красивых листьев,  делаем и развешиваем кормушки, подкармливаем белочек и синичек. А еще мы с папой делаем разные поделки из природного и бросового материала – учимся у природы экономно использовать ее богатства.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2012-12-13T18:33:44Z</dcterms:created>
  <dcterms:modified xsi:type="dcterms:W3CDTF">2022-11-15T03:51:54Z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TC028952709991</vt:lpwstr>
  </property>
</Properties>
</file>