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28"/>
  </p:notesMasterIdLst>
  <p:handoutMasterIdLst>
    <p:handoutMasterId r:id="rId29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99" r:id="rId24"/>
    <p:sldId id="300" r:id="rId25"/>
    <p:sldId id="301" r:id="rId26"/>
    <p:sldId id="302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E174CE-88B0-40D8-977D-ECD3096C4C36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98F3FC-1A3F-4176-81D8-D727D91B6A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2881739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F6D6C8-F2CD-4B3E-B6C0-B4CDF96329DD}" type="datetimeFigureOut">
              <a:rPr lang="ru-RU" smtClean="0"/>
              <a:t>02.02.2022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4FA934-EDB8-4CEE-AE42-247F199377F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80283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Обучающиеся</a:t>
            </a:r>
            <a:r>
              <a:rPr lang="ru-RU" baseline="0" dirty="0" smtClean="0"/>
              <a:t> делятся на команды(выбирают капитана, придумывают название команды). Проводится жеребьевка на право выбора первого вопроса.</a:t>
            </a:r>
            <a:br>
              <a:rPr lang="ru-RU" baseline="0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На ответ дается 5-10 секунд, право ответа принадлежит той команде, чей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капитан 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первый хлопнет в ладоши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или подаст условный сигнал</a:t>
            </a: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</a:t>
            </a:r>
          </a:p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 случае неправильного ответа, стоимость данного вопроса вычитается из результата команды, а соперники также имеют возможность ответить на этот вопрос.</a:t>
            </a:r>
            <a:b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Право выбора следующего вопроса принадлежит команде с наименьшим количеством баллов(</a:t>
            </a:r>
            <a:r>
              <a:rPr lang="ru-RU" sz="1200" b="0" i="0" kern="1200" baseline="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в случае если команды имеют одинаковое количество балов, то команду выбирающую вопрос определяет ведущий) 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56950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3813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Величину ставки в финальном раунде каждая команда определяет для себя, исходя из набранных ими по итогам двух раундов баллов.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Минимальная ставка – 1 балл, 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1200" b="0" i="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максимальная – «Ва-банк».</a:t>
            </a: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3058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7F678-56F0-435C-8014-A0F1E7A73BE5}" type="datetime1">
              <a:rPr lang="ru-RU" smtClean="0"/>
              <a:t>02.02.2022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57484A-A458-4DBD-8F45-FDB27BE681E4}" type="datetime1">
              <a:rPr lang="ru-RU" smtClean="0"/>
              <a:t>02.02.2022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011F96-5E90-44BE-AE2A-E7FCE09F8BF5}" type="datetime1">
              <a:rPr lang="ru-RU" smtClean="0"/>
              <a:t>02.02.2022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A2C5DF-01C3-4E2C-960D-54B463189CBF}" type="datetime1">
              <a:rPr lang="ru-RU" smtClean="0"/>
              <a:t>02.02.2022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557CB-977D-4346-AAC7-2100048C5976}" type="datetime1">
              <a:rPr lang="ru-RU" smtClean="0"/>
              <a:t>02.02.2022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0101B-6C43-48C9-9926-D84FFC4A3037}" type="datetime1">
              <a:rPr lang="ru-RU" smtClean="0"/>
              <a:t>02.02.2022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B81C8C-944D-4C00-B5EA-7A58E7F9812D}" type="datetime1">
              <a:rPr lang="ru-RU" smtClean="0"/>
              <a:t>02.02.2022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A68CF0-0191-4F6F-9C1A-F5A26E0F5522}" type="datetime1">
              <a:rPr lang="ru-RU" smtClean="0"/>
              <a:t>02.02.2022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FCF387-2709-49B9-B4A3-B23CA0290572}" type="datetime1">
              <a:rPr lang="ru-RU" smtClean="0"/>
              <a:t>02.02.2022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D8D72D-3C93-4DC2-A6D9-9B3248403612}" type="datetime1">
              <a:rPr lang="ru-RU" smtClean="0"/>
              <a:t>02.02.2022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1177-3922-4CBA-8EE3-AF0C7E81D795}" type="datetime1">
              <a:rPr lang="ru-RU" smtClean="0"/>
              <a:t>02.02.2022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F86EDC7E-7739-491B-96D1-82641773E5F7}" type="datetime1">
              <a:rPr lang="ru-RU" smtClean="0"/>
              <a:t>02.02.2022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18.xml"/><Relationship Id="rId3" Type="http://schemas.openxmlformats.org/officeDocument/2006/relationships/slide" Target="slide3.xml"/><Relationship Id="rId21" Type="http://schemas.openxmlformats.org/officeDocument/2006/relationships/slide" Target="slide21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7.xml"/><Relationship Id="rId2" Type="http://schemas.openxmlformats.org/officeDocument/2006/relationships/notesSlide" Target="../notesSlides/notesSlide2.xml"/><Relationship Id="rId16" Type="http://schemas.openxmlformats.org/officeDocument/2006/relationships/slide" Target="slide16.xml"/><Relationship Id="rId20" Type="http://schemas.openxmlformats.org/officeDocument/2006/relationships/slide" Target="slide20.xml"/><Relationship Id="rId1" Type="http://schemas.openxmlformats.org/officeDocument/2006/relationships/slideLayout" Target="../slideLayouts/slideLayout6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3.xml"/><Relationship Id="rId10" Type="http://schemas.openxmlformats.org/officeDocument/2006/relationships/slide" Target="slide10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nagrady-optom.ru/upload/iblock/cad/32e30990_8e0f_11e6_b06d_001517d7b291.jpg" TargetMode="External"/><Relationship Id="rId2" Type="http://schemas.openxmlformats.org/officeDocument/2006/relationships/hyperlink" Target="https://leader-id.storage.yandexcloud.net/event_photo/250159/619e3387e094a902158459.jpg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00063" y="428625"/>
            <a:ext cx="8429625" cy="3429000"/>
          </a:xfrm>
        </p:spPr>
        <p:txBody>
          <a:bodyPr/>
          <a:lstStyle/>
          <a:p>
            <a:pPr eaLnBrk="1" hangingPunct="1">
              <a:defRPr/>
            </a:pPr>
            <a:r>
              <a:rPr lang="ru-RU" dirty="0" smtClean="0"/>
              <a:t/>
            </a:r>
            <a:br>
              <a:rPr lang="ru-RU" dirty="0" smtClean="0"/>
            </a:br>
            <a:endParaRPr lang="ru-RU" sz="3600" dirty="0" smtClean="0">
              <a:solidFill>
                <a:srgbClr val="00B0F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11598"/>
            <a:ext cx="9372533" cy="70294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247456" y="6637975"/>
            <a:ext cx="501655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Автор игры: </a:t>
            </a:r>
            <a:r>
              <a:rPr lang="ru-RU" dirty="0" err="1" smtClean="0"/>
              <a:t>Мясникова</a:t>
            </a:r>
            <a:r>
              <a:rPr lang="ru-RU" dirty="0" smtClean="0"/>
              <a:t> Елена Дмитриевна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65841362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38" y="188640"/>
            <a:ext cx="7787208" cy="980728"/>
          </a:xfrm>
        </p:spPr>
        <p:txBody>
          <a:bodyPr/>
          <a:lstStyle/>
          <a:p>
            <a:pPr>
              <a:defRPr/>
            </a:pPr>
            <a:endParaRPr lang="ru-RU" sz="4000" b="1" dirty="0">
              <a:solidFill>
                <a:schemeClr val="tx1"/>
              </a:solidFill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25871002"/>
              </p:ext>
            </p:extLst>
          </p:nvPr>
        </p:nvGraphicFramePr>
        <p:xfrm>
          <a:off x="467544" y="1484785"/>
          <a:ext cx="8352928" cy="439248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87030"/>
                <a:gridCol w="978866"/>
                <a:gridCol w="978866"/>
                <a:gridCol w="880979"/>
                <a:gridCol w="880979"/>
                <a:gridCol w="946208"/>
              </a:tblGrid>
              <a:tr h="991736"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тема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ru-RU" sz="2000" dirty="0" smtClean="0"/>
                        <a:t>вопросы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ru-RU" dirty="0"/>
                    </a:p>
                  </a:txBody>
                  <a:tcPr/>
                </a:tc>
              </a:tr>
              <a:tr h="1004116">
                <a:tc>
                  <a:txBody>
                    <a:bodyPr/>
                    <a:lstStyle/>
                    <a:p>
                      <a:r>
                        <a:rPr lang="ru-RU" sz="2000" baseline="0" dirty="0" smtClean="0"/>
                        <a:t> 1. </a:t>
                      </a:r>
                      <a:r>
                        <a:rPr lang="ru-RU" sz="20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Термины</a:t>
                      </a:r>
                      <a:endParaRPr lang="ru-RU" sz="2000" b="0" i="0" dirty="0" smtClean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3" action="ppaction://hlinksldjump"/>
                        </a:rPr>
                        <a:t>10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4" action="ppaction://hlinksldjump"/>
                        </a:rPr>
                        <a:t>20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5" action="ppaction://hlinksldjump"/>
                        </a:rPr>
                        <a:t>30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6" action="ppaction://hlinksldjump"/>
                        </a:rPr>
                        <a:t>40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7" action="ppaction://hlinksldjump"/>
                        </a:rPr>
                        <a:t>50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</a:tr>
              <a:tr h="798879">
                <a:tc>
                  <a:txBody>
                    <a:bodyPr/>
                    <a:lstStyle/>
                    <a:p>
                      <a:r>
                        <a:rPr lang="ru-RU" sz="2000" baseline="0" dirty="0" smtClean="0"/>
                        <a:t>2.</a:t>
                      </a:r>
                      <a:r>
                        <a:rPr lang="en-US" sz="2000" baseline="0" dirty="0" smtClean="0"/>
                        <a:t> </a:t>
                      </a:r>
                      <a:r>
                        <a:rPr lang="ru-RU" sz="2000" baseline="0" dirty="0" smtClean="0"/>
                        <a:t>Животный мир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8" action="ppaction://hlinksldjump"/>
                        </a:rPr>
                        <a:t>10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9" action="ppaction://hlinksldjump"/>
                        </a:rPr>
                        <a:t>20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0" action="ppaction://hlinksldjump"/>
                        </a:rPr>
                        <a:t>30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1" action="ppaction://hlinksldjump"/>
                        </a:rPr>
                        <a:t>40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2" action="ppaction://hlinksldjump"/>
                        </a:rPr>
                        <a:t>50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</a:tr>
              <a:tr h="798879">
                <a:tc>
                  <a:txBody>
                    <a:bodyPr/>
                    <a:lstStyle/>
                    <a:p>
                      <a:r>
                        <a:rPr lang="ru-RU" sz="2000" baseline="0" dirty="0" smtClean="0"/>
                        <a:t>3. </a:t>
                      </a:r>
                      <a:r>
                        <a:rPr lang="ru-RU" sz="2000" baseline="0" dirty="0" smtClean="0"/>
                        <a:t>Растительный мир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3" action="ppaction://hlinksldjump"/>
                        </a:rPr>
                        <a:t>10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4" action="ppaction://hlinksldjump"/>
                        </a:rPr>
                        <a:t>20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5" action="ppaction://hlinksldjump"/>
                        </a:rPr>
                        <a:t>30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6" action="ppaction://hlinksldjump"/>
                        </a:rPr>
                        <a:t>40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7" action="ppaction://hlinksldjump"/>
                        </a:rPr>
                        <a:t>50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</a:tr>
              <a:tr h="798879">
                <a:tc>
                  <a:txBody>
                    <a:bodyPr/>
                    <a:lstStyle/>
                    <a:p>
                      <a:r>
                        <a:rPr lang="ru-RU" sz="2000" baseline="0" dirty="0" smtClean="0"/>
                        <a:t> </a:t>
                      </a:r>
                      <a:r>
                        <a:rPr lang="ru-RU" sz="2000" baseline="0" dirty="0" smtClean="0"/>
                        <a:t>4.Красная книга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8" action="ppaction://hlinksldjump"/>
                        </a:rPr>
                        <a:t>10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19" action="ppaction://hlinksldjump"/>
                        </a:rPr>
                        <a:t>20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20" action="ppaction://hlinksldjump"/>
                        </a:rPr>
                        <a:t>30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21" action="ppaction://hlinksldjump"/>
                        </a:rPr>
                        <a:t>40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dirty="0" smtClean="0">
                          <a:hlinkClick r:id="rId22" action="ppaction://hlinksldjump"/>
                        </a:rPr>
                        <a:t>50</a:t>
                      </a:r>
                      <a:endParaRPr lang="ru-RU" sz="2000" dirty="0"/>
                    </a:p>
                  </a:txBody>
                  <a:tcPr marL="91439" marR="91439" marT="45727" marB="45727"/>
                </a:tc>
              </a:tr>
            </a:tbl>
          </a:graphicData>
        </a:graphic>
      </p:graphicFrame>
      <p:sp>
        <p:nvSpPr>
          <p:cNvPr id="4" name="Управляющая кнопка: далее 3">
            <a:hlinkClick r:id="rId23" action="ppaction://hlinksldjump" highlightClick="1"/>
          </p:cNvPr>
          <p:cNvSpPr/>
          <p:nvPr/>
        </p:nvSpPr>
        <p:spPr>
          <a:xfrm>
            <a:off x="642938" y="6286500"/>
            <a:ext cx="357187" cy="285750"/>
          </a:xfrm>
          <a:prstGeom prst="actionButtonForwardNex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42841506"/>
      </p:ext>
    </p:extLst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7231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</a:t>
            </a:r>
            <a:r>
              <a:rPr lang="ru-RU" b="1" i="1" dirty="0">
                <a:effectLst/>
              </a:rPr>
              <a:t>Термины</a:t>
            </a:r>
            <a:endParaRPr lang="ru-RU" dirty="0"/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792376" y="1076852"/>
            <a:ext cx="7786687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sz="2800" b="1" i="1" dirty="0">
              <a:latin typeface="Times New Roman" pitchFamily="18" charset="0"/>
            </a:endParaRPr>
          </a:p>
          <a:p>
            <a:pPr algn="ctr" eaLnBrk="1" hangingPunct="1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Часть биологии, изучающая отношение организмов между собой и окружающей средой.</a:t>
            </a:r>
            <a:endParaRPr lang="ru-RU" sz="54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dirty="0">
              <a:latin typeface="Times New Roman" pitchFamily="18" charset="0"/>
            </a:endParaRPr>
          </a:p>
          <a:p>
            <a:pPr algn="r" eaLnBrk="1" hangingPunct="1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Экология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 </a:t>
            </a:r>
            <a:endParaRPr lang="ru-RU" sz="2800" b="1" i="1" dirty="0">
              <a:solidFill>
                <a:srgbClr val="00B0F0"/>
              </a:solidFill>
            </a:endParaRPr>
          </a:p>
          <a:p>
            <a:pPr eaLnBrk="1" hangingPunct="1"/>
            <a:endParaRPr lang="ru-RU" dirty="0"/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10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54963719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3"/>
          <p:cNvSpPr txBox="1">
            <a:spLocks noChangeArrowheads="1"/>
          </p:cNvSpPr>
          <p:nvPr/>
        </p:nvSpPr>
        <p:spPr bwMode="auto">
          <a:xfrm>
            <a:off x="785813" y="1063773"/>
            <a:ext cx="8072438" cy="5232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sz="2800" b="1" i="1" dirty="0">
              <a:latin typeface="Times New Roman" pitchFamily="18" charset="0"/>
            </a:endParaRPr>
          </a:p>
          <a:p>
            <a:pPr algn="ctr" eaLnBrk="1" hangingPunct="1"/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Нижняя часть атмосферы, вся гидросфера и верхняя часть литосферы Земли, населенные живыми организмами.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Биосфера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/>
            <a:endParaRPr lang="ru-RU" dirty="0"/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07231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</a:t>
            </a:r>
            <a:r>
              <a:rPr lang="ru-RU" b="1" i="1" dirty="0">
                <a:effectLst/>
              </a:rPr>
              <a:t>Термины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2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1311819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187624" y="1556792"/>
            <a:ext cx="7215187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b="1" i="1" dirty="0">
              <a:latin typeface="Times New Roman" pitchFamily="18" charset="0"/>
            </a:endParaRPr>
          </a:p>
          <a:p>
            <a:pPr algn="ctr" eaLnBrk="1" hangingPunct="1"/>
            <a:r>
              <a:rPr lang="ru-RU" sz="6000" dirty="0" smtClean="0">
                <a:latin typeface="Times New Roman" pitchFamily="18" charset="0"/>
              </a:rPr>
              <a:t>Наука о поведении животных</a:t>
            </a:r>
          </a:p>
          <a:p>
            <a:pPr eaLnBrk="1" hangingPunct="1"/>
            <a:endParaRPr lang="ru-RU" sz="2800" dirty="0" smtClean="0">
              <a:latin typeface="Times New Roman" pitchFamily="18" charset="0"/>
            </a:endParaRPr>
          </a:p>
          <a:p>
            <a:pPr eaLnBrk="1" hangingPunct="1"/>
            <a:endParaRPr lang="ru-RU" sz="2800" dirty="0" smtClean="0">
              <a:latin typeface="Times New Roman" pitchFamily="18" charset="0"/>
            </a:endParaRPr>
          </a:p>
          <a:p>
            <a:pPr eaLnBrk="1" hangingPunct="1"/>
            <a:endParaRPr lang="ru-RU" sz="2800" dirty="0">
              <a:latin typeface="Times New Roman" pitchFamily="18" charset="0"/>
            </a:endParaRPr>
          </a:p>
          <a:p>
            <a:pPr algn="r" eaLnBrk="1" hangingPunct="1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Этология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/>
            <a:endParaRPr lang="ru-RU" dirty="0"/>
          </a:p>
        </p:txBody>
      </p:sp>
      <p:sp>
        <p:nvSpPr>
          <p:cNvPr id="6" name="Управляющая кнопка: назад 5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07231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</a:t>
            </a:r>
            <a:r>
              <a:rPr lang="ru-RU" b="1" i="1" dirty="0">
                <a:effectLst/>
              </a:rPr>
              <a:t>Термины</a:t>
            </a:r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3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753620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97738" y="1324788"/>
            <a:ext cx="7858125" cy="5139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b="1" i="1" dirty="0">
              <a:latin typeface="Times New Roman" pitchFamily="18" charset="0"/>
            </a:endParaRPr>
          </a:p>
          <a:p>
            <a:pPr algn="ctr" eaLnBrk="1" hangingPunct="1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Тесное сожительство организмов разных видов, приносящее им взаимную пользу.</a:t>
            </a:r>
            <a:endParaRPr lang="ru-RU" sz="5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dirty="0">
              <a:latin typeface="Times New Roman" pitchFamily="18" charset="0"/>
            </a:endParaRP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</a:rPr>
              <a:t>Симбиоз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eaLnBrk="1" hangingPunct="1"/>
            <a:endParaRPr lang="ru-RU" dirty="0"/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07231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</a:t>
            </a:r>
            <a:r>
              <a:rPr lang="ru-RU" b="1" i="1" dirty="0">
                <a:effectLst/>
              </a:rPr>
              <a:t>Термины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4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0531754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30633" y="1364428"/>
            <a:ext cx="8784976" cy="5478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Свойство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атмосферы пропускать солнечную радиацию, но задерживать земное излучение, способствуя аккумуляции тепла нашей планеты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.</a:t>
            </a:r>
            <a:br>
              <a:rPr lang="ru-RU" sz="4800" dirty="0" smtClean="0">
                <a:latin typeface="Times New Roman" pitchFamily="18" charset="0"/>
                <a:cs typeface="Times New Roman" pitchFamily="18" charset="0"/>
              </a:rPr>
            </a:br>
            <a:endParaRPr lang="ru-RU" sz="4800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</a:rPr>
              <a:t>: </a:t>
            </a:r>
            <a:r>
              <a:rPr lang="ru-RU" sz="4400" b="1" i="1" dirty="0">
                <a:latin typeface="Times New Roman" pitchFamily="18" charset="0"/>
                <a:cs typeface="Times New Roman" pitchFamily="18" charset="0"/>
              </a:rPr>
              <a:t>Парниковый эффект</a:t>
            </a:r>
            <a:endParaRPr lang="ru-RU" sz="44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5" name="Управляющая кнопка: назад 4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07231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1. </a:t>
            </a:r>
            <a:r>
              <a:rPr lang="ru-RU" b="1" i="1" dirty="0">
                <a:effectLst/>
              </a:rPr>
              <a:t>Термины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5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13330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28686" y="1052736"/>
            <a:ext cx="7572375" cy="520142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ru-RU" sz="2800" b="1" i="1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  <a:p>
            <a:pPr algn="ctr"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Отгадайте ребус</a:t>
            </a:r>
            <a:r>
              <a:rPr lang="ru-RU" sz="4800" dirty="0" smtClean="0"/>
              <a:t/>
            </a:r>
            <a:br>
              <a:rPr lang="ru-RU" sz="4800" dirty="0" smtClean="0"/>
            </a:b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Выдра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710664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>2</a:t>
            </a:r>
            <a:r>
              <a:rPr lang="ru-RU" sz="3600" dirty="0" smtClean="0"/>
              <a:t>. </a:t>
            </a:r>
            <a:r>
              <a:rPr lang="ru-RU" dirty="0"/>
              <a:t>Животный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10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9" name="Нижний колонтитул 4"/>
          <p:cNvSpPr txBox="1">
            <a:spLocks/>
          </p:cNvSpPr>
          <p:nvPr/>
        </p:nvSpPr>
        <p:spPr>
          <a:xfrm>
            <a:off x="1115616" y="6492875"/>
            <a:ext cx="7729259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 dirty="0"/>
          </a:p>
        </p:txBody>
      </p:sp>
      <p:pic>
        <p:nvPicPr>
          <p:cNvPr id="10" name="Рисунок 9" descr="https://ped-kopilka.ru/upload/blogs2/2020/7/79456_a1842dfcdf59cc7ca08c77454bd5519b.jpg.jp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1604" y="2268286"/>
            <a:ext cx="4248550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2277810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1043608" y="1345123"/>
            <a:ext cx="7286625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2800" b="1" i="1" dirty="0" smtClean="0">
                <a:solidFill>
                  <a:srgbClr val="92D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i="1" dirty="0">
              <a:solidFill>
                <a:srgbClr val="92D05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Это 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самое крупное животное на планете. Его длина доходит до 33 метров, а масса — до 190 тонн</a:t>
            </a:r>
            <a:endParaRPr lang="ru-RU" sz="4800" i="1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4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400" b="1" i="1" dirty="0" smtClean="0">
                <a:latin typeface="Times New Roman" pitchFamily="18" charset="0"/>
                <a:cs typeface="Times New Roman" pitchFamily="18" charset="0"/>
              </a:rPr>
              <a:t>Синий кит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58413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>2</a:t>
            </a:r>
            <a:r>
              <a:rPr lang="ru-RU" sz="3600" dirty="0" smtClean="0"/>
              <a:t>. </a:t>
            </a:r>
            <a:r>
              <a:rPr lang="ru-RU" dirty="0"/>
              <a:t>Животный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2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903177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5813" y="1052736"/>
            <a:ext cx="7858125" cy="57246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Какое </a:t>
            </a: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животное изображено на эмблеме Всемирного фонда защиты дикой природы?</a:t>
            </a:r>
            <a:endParaRPr lang="ru-RU" sz="5400" i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Панда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69786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>2</a:t>
            </a:r>
            <a:r>
              <a:rPr lang="ru-RU" sz="3600" dirty="0" smtClean="0"/>
              <a:t>. </a:t>
            </a:r>
            <a:r>
              <a:rPr lang="ru-RU" dirty="0"/>
              <a:t>Животный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30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732283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61694" y="1345123"/>
            <a:ext cx="7961510" cy="52937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Какое животное едва не стало причиной экологического бедствия в Австралии ?</a:t>
            </a:r>
          </a:p>
          <a:p>
            <a:pPr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dirty="0" smtClean="0">
                <a:solidFill>
                  <a:schemeClr val="accent1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Кролик</a:t>
            </a: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9612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>2</a:t>
            </a:r>
            <a:r>
              <a:rPr lang="ru-RU" sz="3600" dirty="0" smtClean="0"/>
              <a:t>. </a:t>
            </a:r>
            <a:r>
              <a:rPr lang="ru-RU" dirty="0"/>
              <a:t>Животный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40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414918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652448" y="1637511"/>
            <a:ext cx="8185888" cy="52937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>
              <a:buFont typeface="Wingdings 2" panose="05020102010507070707" pitchFamily="18" charset="2"/>
              <a:buNone/>
            </a:pPr>
            <a:endParaRPr lang="ru-RU" altLang="ru-RU" sz="6000" dirty="0" smtClean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ru-RU" altLang="ru-RU" sz="6000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altLang="ru-RU" sz="6000" dirty="0">
                <a:latin typeface="Times New Roman" pitchFamily="18" charset="0"/>
                <a:cs typeface="Times New Roman" pitchFamily="18" charset="0"/>
              </a:rPr>
              <a:t>такое серпентарий?</a:t>
            </a:r>
          </a:p>
          <a:p>
            <a:pPr eaLnBrk="1" hangingPunct="1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sz="4800" b="1" i="1" dirty="0" smtClean="0">
                <a:latin typeface="Times New Roman" pitchFamily="18" charset="0"/>
                <a:cs typeface="Times New Roman" pitchFamily="18" charset="0"/>
              </a:rPr>
              <a:t>Питомник </a:t>
            </a:r>
            <a:r>
              <a:rPr lang="ru-RU" altLang="ru-RU" sz="4800" b="1" i="1" dirty="0">
                <a:latin typeface="Times New Roman" pitchFamily="18" charset="0"/>
                <a:cs typeface="Times New Roman" pitchFamily="18" charset="0"/>
              </a:rPr>
              <a:t>для содержания ядовитых змей с целью получения от них яда.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/>
              <a:t>2</a:t>
            </a:r>
            <a:r>
              <a:rPr lang="ru-RU" sz="3600" dirty="0" smtClean="0"/>
              <a:t>. </a:t>
            </a:r>
            <a:r>
              <a:rPr lang="ru-RU" dirty="0"/>
              <a:t>Животный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50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773207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32274" y="1052736"/>
            <a:ext cx="8143875" cy="544764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sz="2800" b="1" i="1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Отгадайте </a:t>
            </a: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загадку.</a:t>
            </a: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Тонкий стебель у дорожки,</a:t>
            </a:r>
          </a:p>
          <a:p>
            <a:pPr algn="ctr"/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На конце его – сережки,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На земле лежат листки –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Маленькие лопушки.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Нам он – как хороший друг</a:t>
            </a:r>
            <a:br>
              <a:rPr lang="ru-RU" sz="3600" dirty="0"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Лечит раны ног и рук.</a:t>
            </a:r>
          </a:p>
          <a:p>
            <a:pPr>
              <a:defRPr/>
            </a:pP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Подорожник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32274" y="260648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 </a:t>
            </a:r>
            <a:r>
              <a:rPr lang="ru-RU" dirty="0"/>
              <a:t>Растительный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10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404923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35690" y="1331859"/>
            <a:ext cx="7604323" cy="62170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Что лишнее и почему ?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Шиповник, зверобой, волчье лыко, земляника</a:t>
            </a:r>
            <a:endParaRPr lang="ru-RU" sz="54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8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Волчье лыко. </a:t>
            </a: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000" b="1" i="1" dirty="0" smtClean="0">
                <a:latin typeface="Times New Roman" pitchFamily="18" charset="0"/>
                <a:cs typeface="Times New Roman" pitchFamily="18" charset="0"/>
              </a:rPr>
              <a:t>Шиповник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, зверобой, земляника - это лекарственные растения, а волчье лыко - ядовитое.</a:t>
            </a:r>
          </a:p>
          <a:p>
            <a:pPr algn="r">
              <a:defRPr/>
            </a:pPr>
            <a:endParaRPr lang="ru-RU" sz="4800" b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 </a:t>
            </a:r>
            <a:r>
              <a:rPr lang="ru-RU" dirty="0"/>
              <a:t>Растительный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2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913445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402749" y="1412776"/>
            <a:ext cx="8568952" cy="5047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altLang="ru-RU" sz="6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6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6000" dirty="0" smtClean="0">
                <a:latin typeface="Times New Roman" pitchFamily="18" charset="0"/>
                <a:cs typeface="Times New Roman" pitchFamily="18" charset="0"/>
              </a:rPr>
              <a:t>Что </a:t>
            </a:r>
            <a:r>
              <a:rPr lang="ru-RU" altLang="ru-RU" sz="6000" dirty="0">
                <a:latin typeface="Times New Roman" pitchFamily="18" charset="0"/>
                <a:cs typeface="Times New Roman" pitchFamily="18" charset="0"/>
              </a:rPr>
              <a:t>такое </a:t>
            </a:r>
            <a:r>
              <a:rPr lang="ru-RU" altLang="ru-RU" sz="6000" dirty="0" smtClean="0">
                <a:latin typeface="Times New Roman" pitchFamily="18" charset="0"/>
                <a:cs typeface="Times New Roman" pitchFamily="18" charset="0"/>
              </a:rPr>
              <a:t>зоохория</a:t>
            </a:r>
            <a:r>
              <a:rPr lang="ru-RU" altLang="ru-RU" sz="6000" dirty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 eaLnBrk="1" hangingPunct="1"/>
            <a:endParaRPr lang="ru-RU" sz="4000" i="1" dirty="0" smtClean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b="1" i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altLang="ru-RU" sz="4800" b="1" i="1" dirty="0" smtClean="0">
                <a:latin typeface="Times New Roman" pitchFamily="18" charset="0"/>
                <a:cs typeface="Times New Roman" pitchFamily="18" charset="0"/>
              </a:rPr>
              <a:t>аспространение </a:t>
            </a:r>
            <a:br>
              <a:rPr lang="ru-RU" altLang="ru-RU" sz="48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4800" b="1" i="1" dirty="0" smtClean="0">
                <a:latin typeface="Times New Roman" pitchFamily="18" charset="0"/>
                <a:cs typeface="Times New Roman" pitchFamily="18" charset="0"/>
              </a:rPr>
              <a:t>плодов </a:t>
            </a:r>
            <a:r>
              <a:rPr lang="ru-RU" altLang="ru-RU" sz="4800" b="1" i="1" dirty="0">
                <a:latin typeface="Times New Roman" pitchFamily="18" charset="0"/>
                <a:cs typeface="Times New Roman" pitchFamily="18" charset="0"/>
              </a:rPr>
              <a:t>и семян животными.</a:t>
            </a:r>
          </a:p>
          <a:p>
            <a:pPr algn="r" eaLnBrk="1" hangingPunct="1"/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4800" b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572425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 </a:t>
            </a:r>
            <a:r>
              <a:rPr lang="ru-RU" dirty="0"/>
              <a:t>Растительный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3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704151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70273" y="1052736"/>
            <a:ext cx="7643813" cy="575542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ru-RU" b="1" i="1" dirty="0"/>
          </a:p>
          <a:p>
            <a:pPr>
              <a:defRPr/>
            </a:pPr>
            <a:endParaRPr lang="ru-RU" b="1" i="1" dirty="0"/>
          </a:p>
          <a:p>
            <a:pPr algn="ctr"/>
            <a:r>
              <a:rPr lang="ru-RU" altLang="ru-RU" sz="5400" dirty="0">
                <a:latin typeface="Times New Roman" pitchFamily="18" charset="0"/>
                <a:cs typeface="Times New Roman" pitchFamily="18" charset="0"/>
              </a:rPr>
              <a:t>Что лесоводы называют торчками?</a:t>
            </a:r>
          </a:p>
          <a:p>
            <a:pPr>
              <a:defRPr/>
            </a:pP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sz="3200" b="1" i="1" dirty="0">
                <a:latin typeface="Times New Roman" pitchFamily="18" charset="0"/>
                <a:cs typeface="Times New Roman" pitchFamily="18" charset="0"/>
              </a:rPr>
              <a:t>Торчки- угнетенные </a:t>
            </a:r>
            <a:r>
              <a:rPr lang="ru-RU" altLang="ru-RU" sz="3200" b="1" i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altLang="ru-RU" sz="3200" b="1" i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altLang="ru-RU" sz="3200" b="1" i="1" dirty="0" smtClean="0">
                <a:latin typeface="Times New Roman" pitchFamily="18" charset="0"/>
                <a:cs typeface="Times New Roman" pitchFamily="18" charset="0"/>
              </a:rPr>
              <a:t>невысокие </a:t>
            </a:r>
            <a:r>
              <a:rPr lang="ru-RU" altLang="ru-RU" sz="3200" b="1" i="1" dirty="0">
                <a:latin typeface="Times New Roman" pitchFamily="18" charset="0"/>
                <a:cs typeface="Times New Roman" pitchFamily="18" charset="0"/>
              </a:rPr>
              <a:t>(до 30-40 см высотой) растения древесных пород, у которых ежегодно отрастает из спящих почек по 1-2  побега длиной всего 2-3 см.</a:t>
            </a:r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2938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 </a:t>
            </a:r>
            <a:r>
              <a:rPr lang="ru-RU" dirty="0"/>
              <a:t>Растительный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4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9868265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785813" y="1428750"/>
            <a:ext cx="8106667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eaLnBrk="1" hangingPunct="1"/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altLang="ru-RU" sz="5400" dirty="0">
                <a:latin typeface="Times New Roman" pitchFamily="18" charset="0"/>
                <a:cs typeface="Times New Roman" pitchFamily="18" charset="0"/>
              </a:rPr>
              <a:t>Как называются летучие вещества некоторых растений, убивающие микробов?</a:t>
            </a:r>
          </a:p>
          <a:p>
            <a:pPr eaLnBrk="1" hangingPunct="1"/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altLang="ru-RU" sz="4800" b="1" i="1" dirty="0" smtClean="0">
                <a:latin typeface="Times New Roman" pitchFamily="18" charset="0"/>
                <a:cs typeface="Times New Roman" pitchFamily="18" charset="0"/>
              </a:rPr>
              <a:t>Фитонциды.</a:t>
            </a:r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642938" y="188640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3. </a:t>
            </a:r>
            <a:r>
              <a:rPr lang="ru-RU" dirty="0"/>
              <a:t>Растительный мир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5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006196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39552" y="1484784"/>
            <a:ext cx="8107809" cy="5416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Первое издание этой книги вышло в свет в 1963 году. Это было «пилотное» издание с небольшим тиражом. В два его тома вошли сведения о 211 видах и подвидах млекопитающих и 312 видах и подвидах птиц. Что это за книга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?</a:t>
            </a:r>
            <a:endParaRPr lang="ru-RU" sz="2800" i="1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8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Красная книга</a:t>
            </a:r>
            <a:endParaRPr lang="ru-RU" sz="4800" b="1" i="1" dirty="0" smtClean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</a:t>
            </a:r>
            <a:r>
              <a:rPr lang="ru-RU" dirty="0" smtClean="0"/>
              <a:t>Красная книга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10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75644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51060" y="1345123"/>
            <a:ext cx="8002871" cy="5478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1966 году Международная Красная книга была издана в необычном виде. Обложка у неё была красная, а страницы – разноцветные. На красных страницах записаны особо редкие и исчезающие растения и животные. На зелёных страницах – самых обнадёживающих – те животные и растения, которых удалось сохранить, спасти от вымирания. А какие животные и растения записаны на жёлтых страницах? 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Количество которых быстро снижается</a:t>
            </a:r>
            <a:endParaRPr lang="ru-RU" sz="40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b="1" dirty="0">
              <a:solidFill>
                <a:srgbClr val="00B0F0"/>
              </a:solidFill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</a:t>
            </a:r>
            <a:r>
              <a:rPr lang="ru-RU" dirty="0"/>
              <a:t>Красная книга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FF0000"/>
                </a:solidFill>
              </a:rPr>
              <a:t>2</a:t>
            </a:r>
            <a:r>
              <a:rPr lang="ru-RU" sz="3200" i="1" dirty="0" smtClean="0">
                <a:solidFill>
                  <a:srgbClr val="FF0000"/>
                </a:solidFill>
              </a:rPr>
              <a:t>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554664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5536" y="1484784"/>
            <a:ext cx="8136904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Разрешается ли добыча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краснокнижных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животных?</a:t>
            </a: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r">
              <a:defRPr/>
            </a:pPr>
            <a:r>
              <a:rPr lang="ru-RU" sz="2800" dirty="0">
                <a:solidFill>
                  <a:schemeClr val="accent1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 </a:t>
            </a:r>
            <a:r>
              <a:rPr lang="ru-RU" sz="3200" b="1" i="1" dirty="0">
                <a:latin typeface="Times New Roman" pitchFamily="18" charset="0"/>
                <a:cs typeface="Times New Roman" pitchFamily="18" charset="0"/>
              </a:rPr>
              <a:t>Да, разрешается с целью мониторинга, регулирования их численности, охраны здоровья населения, устранения угрозы для жизни человека.</a:t>
            </a:r>
            <a:r>
              <a:rPr lang="ru-RU" sz="32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sz="32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</a:t>
            </a:r>
            <a:r>
              <a:rPr lang="ru-RU" dirty="0"/>
              <a:t>Красная книга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30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1890200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395536" y="1556792"/>
            <a:ext cx="8424936" cy="5262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r>
              <a:rPr lang="ru-RU" sz="5400" dirty="0">
                <a:latin typeface="Times New Roman" pitchFamily="18" charset="0"/>
                <a:cs typeface="Times New Roman" pitchFamily="18" charset="0"/>
              </a:rPr>
              <a:t>Возможно ли исключить из Красной книги какие-либо виды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?</a:t>
            </a:r>
          </a:p>
          <a:p>
            <a:pPr algn="ctr" eaLnBrk="1" hangingPunct="1"/>
            <a:endParaRPr lang="ru-RU" sz="5400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3200" dirty="0"/>
              <a:t> </a:t>
            </a:r>
            <a:r>
              <a:rPr lang="ru-RU" sz="4000" b="1" i="1" dirty="0">
                <a:latin typeface="Times New Roman" pitchFamily="18" charset="0"/>
                <a:cs typeface="Times New Roman" pitchFamily="18" charset="0"/>
              </a:rPr>
              <a:t>Да, если они перестанут нуждаться в защите</a:t>
            </a:r>
            <a:endParaRPr lang="ru-RU" sz="4000" b="1" i="1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4000" b="1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</a:t>
            </a:r>
            <a:r>
              <a:rPr lang="ru-RU" dirty="0"/>
              <a:t>Красная книга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40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7756912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642938" y="1332880"/>
            <a:ext cx="8328763" cy="61247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dirty="0">
                <a:latin typeface="Times New Roman" pitchFamily="18" charset="0"/>
                <a:cs typeface="Times New Roman" pitchFamily="18" charset="0"/>
              </a:rPr>
              <a:t>В России впервые за 20 лет переиздадут Красную книгу России. Можно ли будет её купить? </a:t>
            </a:r>
          </a:p>
          <a:p>
            <a:pPr algn="r">
              <a:defRPr/>
            </a:pPr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Нет, весь тираж передадут регионам, главным библиотекам и учреждениям. Но можно изучить ее электронную версию на сайте Минприроды</a:t>
            </a:r>
            <a:endParaRPr lang="ru-RU" sz="3600" b="1" i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Управляющая кнопка: назад 3">
            <a:hlinkClick r:id="rId2" action="ppaction://hlinksldjump" highlightClick="1"/>
          </p:cNvPr>
          <p:cNvSpPr/>
          <p:nvPr/>
        </p:nvSpPr>
        <p:spPr>
          <a:xfrm>
            <a:off x="642938" y="6357938"/>
            <a:ext cx="285750" cy="285750"/>
          </a:xfrm>
          <a:prstGeom prst="actionButtonBackPrevio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4. </a:t>
            </a:r>
            <a:r>
              <a:rPr lang="ru-RU" dirty="0"/>
              <a:t>Красная книга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6876256" y="1052736"/>
            <a:ext cx="209544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</a:rPr>
              <a:t>50 баллов</a:t>
            </a:r>
            <a:endParaRPr lang="ru-RU" sz="3200" i="1" dirty="0">
              <a:solidFill>
                <a:srgbClr val="FF0000"/>
              </a:solidFill>
            </a:endParaRPr>
          </a:p>
        </p:txBody>
      </p:sp>
      <p:sp>
        <p:nvSpPr>
          <p:cNvPr id="8" name="Нижний колонтитул 4"/>
          <p:cNvSpPr txBox="1">
            <a:spLocks/>
          </p:cNvSpPr>
          <p:nvPr/>
        </p:nvSpPr>
        <p:spPr>
          <a:xfrm>
            <a:off x="1115616" y="6492875"/>
            <a:ext cx="7729259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mtClean="0"/>
              <a:t>КГПОБУ "Камчатский сельскохозяйственный техникум" Преподаватель: Мясникова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497615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TextBox 2"/>
          <p:cNvSpPr txBox="1">
            <a:spLocks noChangeArrowheads="1"/>
          </p:cNvSpPr>
          <p:nvPr/>
        </p:nvSpPr>
        <p:spPr bwMode="auto">
          <a:xfrm>
            <a:off x="-48387" y="1844824"/>
            <a:ext cx="9324528" cy="3046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 eaLnBrk="1" hangingPunct="1"/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«Экологическая </a:t>
            </a:r>
            <a:r>
              <a:rPr lang="ru-RU" sz="6000" b="1" dirty="0" smtClean="0">
                <a:latin typeface="Times New Roman" pitchFamily="18" charset="0"/>
                <a:cs typeface="Times New Roman" pitchFamily="18" charset="0"/>
              </a:rPr>
              <a:t>задача»</a:t>
            </a:r>
            <a:endParaRPr lang="ru-RU" sz="60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ctr" eaLnBrk="1" hangingPunct="1"/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642938" y="342485"/>
            <a:ext cx="8229600" cy="69269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2 </a:t>
            </a:r>
            <a:r>
              <a:rPr lang="ru-RU" sz="36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раунд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41707664"/>
      </p:ext>
    </p:extLst>
  </p:cSld>
  <p:clrMapOvr>
    <a:masterClrMapping/>
  </p:clrMapOvr>
  <p:transition spd="slow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827584" y="29946"/>
            <a:ext cx="7643813" cy="701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ahoma" pitchFamily="34" charset="0"/>
                <a:cs typeface="Arial" charset="0"/>
              </a:defRPr>
            </a:lvl9pPr>
          </a:lstStyle>
          <a:p>
            <a:pPr algn="ctr"/>
            <a:r>
              <a:rPr lang="ru-RU" sz="36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Брошенная на землю бумага разлагается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за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2 года.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школе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вам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предстоит учиться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11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лет.</a:t>
            </a:r>
          </a:p>
          <a:p>
            <a:pPr algn="ctr"/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Если вы каждый год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вы будете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бросать в лесу, на лугу или у реки бумагу (обёртки, </a:t>
            </a: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тетради, </a:t>
            </a:r>
            <a:r>
              <a:rPr lang="ru-RU" sz="4000" dirty="0">
                <a:latin typeface="Times New Roman" pitchFamily="18" charset="0"/>
                <a:cs typeface="Times New Roman" pitchFamily="18" charset="0"/>
              </a:rPr>
              <a:t>газеты), сколько лет потребуется для того, чтобы весь бумажный мусор разложился?</a:t>
            </a:r>
          </a:p>
          <a:p>
            <a:pPr algn="r" eaLnBrk="1" hangingPunct="1"/>
            <a:r>
              <a:rPr lang="ru-RU" sz="2800" b="1" i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Ответ:</a:t>
            </a:r>
            <a:r>
              <a:rPr lang="ru-RU" sz="2800" dirty="0"/>
              <a:t> </a:t>
            </a: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13 лет.</a:t>
            </a:r>
            <a:endParaRPr lang="ru-RU" sz="4400" b="1" dirty="0">
              <a:latin typeface="Times New Roman" pitchFamily="18" charset="0"/>
              <a:cs typeface="Times New Roman" pitchFamily="18" charset="0"/>
            </a:endParaRPr>
          </a:p>
          <a:p>
            <a:pPr algn="r" eaLnBrk="1" hangingPunct="1"/>
            <a:endParaRPr lang="ru-RU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7864740"/>
      </p:ext>
    </p:extLst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0063" y="776288"/>
            <a:ext cx="8643937" cy="1162050"/>
          </a:xfrm>
        </p:spPr>
        <p:txBody>
          <a:bodyPr/>
          <a:lstStyle/>
          <a:p>
            <a:pPr eaLnBrk="1" hangingPunct="1">
              <a:defRPr/>
            </a:pPr>
            <a:r>
              <a:rPr lang="ru-RU" sz="4000" b="1" u="sng" dirty="0" smtClean="0">
                <a:solidFill>
                  <a:schemeClr val="tx1"/>
                </a:solidFill>
              </a:rPr>
              <a:t>Подведение итогов викторины</a:t>
            </a:r>
            <a:r>
              <a:rPr lang="ru-RU" sz="2600" u="sng" dirty="0" smtClean="0">
                <a:solidFill>
                  <a:srgbClr val="92D050"/>
                </a:solidFill>
              </a:rPr>
              <a:t/>
            </a:r>
            <a:br>
              <a:rPr lang="ru-RU" sz="2600" u="sng" dirty="0" smtClean="0">
                <a:solidFill>
                  <a:srgbClr val="92D050"/>
                </a:solidFill>
              </a:rPr>
            </a:br>
            <a:endParaRPr lang="ru-RU" sz="2600" u="sng" dirty="0" smtClean="0">
              <a:solidFill>
                <a:srgbClr val="92D05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6110" y="1700808"/>
            <a:ext cx="3091607" cy="4920329"/>
          </a:xfrm>
          <a:prstGeom prst="rect">
            <a:avLst/>
          </a:prstGeom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5325173"/>
      </p:ext>
    </p:extLst>
  </p:cSld>
  <p:clrMapOvr>
    <a:masterClrMapping/>
  </p:clrMapOvr>
  <p:transition spd="slow">
    <p:strips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ru-RU" sz="3600" dirty="0" smtClean="0">
                <a:solidFill>
                  <a:schemeClr val="tx1"/>
                </a:solidFill>
              </a:rPr>
              <a:t>Использованные ресурсы:</a:t>
            </a:r>
            <a:endParaRPr lang="ru-RU" sz="3600" dirty="0">
              <a:solidFill>
                <a:schemeClr val="tx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63" y="1643063"/>
            <a:ext cx="8072437" cy="3477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600" dirty="0"/>
              <a:t>Картинка на титульном слайде: </a:t>
            </a:r>
          </a:p>
          <a:p>
            <a:pPr>
              <a:defRPr/>
            </a:pPr>
            <a:r>
              <a:rPr lang="en-US" sz="1600" dirty="0">
                <a:hlinkClick r:id="rId2"/>
              </a:rPr>
              <a:t>https://</a:t>
            </a:r>
            <a:r>
              <a:rPr lang="en-US" sz="1600" dirty="0" smtClean="0">
                <a:hlinkClick r:id="rId2"/>
              </a:rPr>
              <a:t>leader-id.storage.yandexcloud.net/event_photo/250159/619e3387e094a902158459.jpg</a:t>
            </a:r>
            <a:endParaRPr lang="ru-RU" sz="1600" dirty="0" smtClean="0"/>
          </a:p>
          <a:p>
            <a:pPr>
              <a:defRPr/>
            </a:pPr>
            <a:r>
              <a:rPr lang="ru-RU" sz="1600" dirty="0" smtClean="0"/>
              <a:t> </a:t>
            </a:r>
          </a:p>
          <a:p>
            <a:pPr>
              <a:defRPr/>
            </a:pPr>
            <a:r>
              <a:rPr lang="ru-RU" sz="1600" dirty="0" smtClean="0"/>
              <a:t>кубок: </a:t>
            </a:r>
          </a:p>
          <a:p>
            <a:pPr>
              <a:defRPr/>
            </a:pPr>
            <a:r>
              <a:rPr lang="en-US" sz="1600" dirty="0">
                <a:hlinkClick r:id="rId3"/>
              </a:rPr>
              <a:t>https://</a:t>
            </a:r>
            <a:r>
              <a:rPr lang="en-US" sz="1600" dirty="0" smtClean="0">
                <a:hlinkClick r:id="rId3"/>
              </a:rPr>
              <a:t>nagrady-optom.ru/upload/iblock/cad/32e30990_8e0f_11e6_b06d_001517d7b291.jpg</a:t>
            </a:r>
            <a:endParaRPr lang="ru-RU" sz="1600" dirty="0" smtClean="0"/>
          </a:p>
          <a:p>
            <a:pPr>
              <a:defRPr/>
            </a:pPr>
            <a:endParaRPr lang="ru-RU" sz="1600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endParaRPr lang="ru-RU" dirty="0"/>
          </a:p>
          <a:p>
            <a:pPr>
              <a:defRPr/>
            </a:pPr>
            <a:r>
              <a:rPr lang="ru-RU" sz="2000" dirty="0" smtClean="0">
                <a:solidFill>
                  <a:schemeClr val="tx1">
                    <a:lumMod val="75000"/>
                  </a:schemeClr>
                </a:solidFill>
              </a:rPr>
              <a:t>Автор игры: </a:t>
            </a:r>
            <a:r>
              <a:rPr lang="ru-RU" sz="2000" dirty="0" err="1" smtClean="0">
                <a:solidFill>
                  <a:schemeClr val="tx1">
                    <a:lumMod val="75000"/>
                  </a:schemeClr>
                </a:solidFill>
              </a:rPr>
              <a:t>Мясникова</a:t>
            </a:r>
            <a:r>
              <a:rPr lang="ru-RU" sz="2000" dirty="0" smtClean="0">
                <a:solidFill>
                  <a:schemeClr val="tx1">
                    <a:lumMod val="75000"/>
                  </a:schemeClr>
                </a:solidFill>
              </a:rPr>
              <a:t> Елена Дмитриевна</a:t>
            </a:r>
            <a:endParaRPr lang="ru-RU" dirty="0"/>
          </a:p>
          <a:p>
            <a:pPr>
              <a:defRPr/>
            </a:pPr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115616" y="6492875"/>
            <a:ext cx="7729259" cy="365125"/>
          </a:xfrm>
        </p:spPr>
        <p:txBody>
          <a:bodyPr/>
          <a:lstStyle/>
          <a:p>
            <a:r>
              <a:rPr lang="ru-RU" dirty="0" smtClean="0"/>
              <a:t>КГПОБУ "Камчатский сельскохозяйственный техникум" Преподаватель: </a:t>
            </a:r>
            <a:r>
              <a:rPr lang="ru-RU" dirty="0" err="1" smtClean="0"/>
              <a:t>Мясникова</a:t>
            </a:r>
            <a:r>
              <a:rPr lang="ru-RU" dirty="0" smtClean="0"/>
              <a:t> Е.Д.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29090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137</TotalTime>
  <Words>852</Words>
  <Application>Microsoft Office PowerPoint</Application>
  <PresentationFormat>Экран (4:3)</PresentationFormat>
  <Paragraphs>198</Paragraphs>
  <Slides>26</Slides>
  <Notes>3</Notes>
  <HiddenSlides>1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Исполнительная</vt:lpstr>
      <vt:lpstr> </vt:lpstr>
      <vt:lpstr>Презентация PowerPoint</vt:lpstr>
      <vt:lpstr> 1. Термины</vt:lpstr>
      <vt:lpstr> 1. Термины</vt:lpstr>
      <vt:lpstr> 1. Термины</vt:lpstr>
      <vt:lpstr> 1. Термины</vt:lpstr>
      <vt:lpstr> 1. Термины</vt:lpstr>
      <vt:lpstr> 2. Животный мир</vt:lpstr>
      <vt:lpstr> 2. Животный мир</vt:lpstr>
      <vt:lpstr> 2. Животный мир</vt:lpstr>
      <vt:lpstr> 2. Животный мир</vt:lpstr>
      <vt:lpstr> 2. Животный мир</vt:lpstr>
      <vt:lpstr> 3. Растительный мир</vt:lpstr>
      <vt:lpstr> 3. Растительный мир</vt:lpstr>
      <vt:lpstr> 3. Растительный мир</vt:lpstr>
      <vt:lpstr> 3. Растительный мир</vt:lpstr>
      <vt:lpstr> 3. Растительный мир</vt:lpstr>
      <vt:lpstr> 4. Красная книга</vt:lpstr>
      <vt:lpstr> 4. Красная книга</vt:lpstr>
      <vt:lpstr> 4. Красная книга</vt:lpstr>
      <vt:lpstr> 4. Красная книга</vt:lpstr>
      <vt:lpstr> 4. Красная книга</vt:lpstr>
      <vt:lpstr> 2 раунд</vt:lpstr>
      <vt:lpstr>Презентация PowerPoint</vt:lpstr>
      <vt:lpstr>Подведение итогов викторины </vt:lpstr>
      <vt:lpstr>Использованные ресурсы: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СВОЯ ИГРА по ЭКОЛОГИИ</dc:title>
  <dc:creator>Мясникова Елена</dc:creator>
  <cp:keywords>Камчатский сельхоз техникум</cp:keywords>
  <cp:lastModifiedBy>User</cp:lastModifiedBy>
  <cp:revision>12</cp:revision>
  <dcterms:created xsi:type="dcterms:W3CDTF">2021-12-17T07:29:25Z</dcterms:created>
  <dcterms:modified xsi:type="dcterms:W3CDTF">2022-02-01T21:46:06Z</dcterms:modified>
</cp:coreProperties>
</file>